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
      <p:font typeface="Montserrat Medium"/>
      <p:regular r:id="rId28"/>
      <p:bold r:id="rId29"/>
      <p:italic r:id="rId30"/>
      <p:boldItalic r:id="rId31"/>
    </p:embeddedFont>
    <p:embeddedFont>
      <p:font typeface="Montserrat Light"/>
      <p:regular r:id="rId32"/>
      <p:bold r:id="rId33"/>
      <p:italic r:id="rId34"/>
      <p:boldItalic r:id="rId35"/>
    </p:embeddedFont>
    <p:embeddedFont>
      <p:font typeface="Montserrat Th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MontserratMedium-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33" Type="http://schemas.openxmlformats.org/officeDocument/2006/relationships/font" Target="fonts/MontserratLight-bold.fntdata"/><Relationship Id="rId10" Type="http://schemas.openxmlformats.org/officeDocument/2006/relationships/slide" Target="slides/slide4.xml"/><Relationship Id="rId32" Type="http://schemas.openxmlformats.org/officeDocument/2006/relationships/font" Target="fonts/MontserratLight-regular.fntdata"/><Relationship Id="rId13" Type="http://schemas.openxmlformats.org/officeDocument/2006/relationships/slide" Target="slides/slide7.xml"/><Relationship Id="rId35" Type="http://schemas.openxmlformats.org/officeDocument/2006/relationships/font" Target="fonts/MontserratLight-boldItalic.fntdata"/><Relationship Id="rId12" Type="http://schemas.openxmlformats.org/officeDocument/2006/relationships/slide" Target="slides/slide6.xml"/><Relationship Id="rId34" Type="http://schemas.openxmlformats.org/officeDocument/2006/relationships/font" Target="fonts/MontserratLight-italic.fntdata"/><Relationship Id="rId15" Type="http://schemas.openxmlformats.org/officeDocument/2006/relationships/slide" Target="slides/slide9.xml"/><Relationship Id="rId37" Type="http://schemas.openxmlformats.org/officeDocument/2006/relationships/font" Target="fonts/MontserratThin-bold.fntdata"/><Relationship Id="rId14" Type="http://schemas.openxmlformats.org/officeDocument/2006/relationships/slide" Target="slides/slide8.xml"/><Relationship Id="rId36" Type="http://schemas.openxmlformats.org/officeDocument/2006/relationships/font" Target="fonts/MontserratThin-regular.fntdata"/><Relationship Id="rId17" Type="http://schemas.openxmlformats.org/officeDocument/2006/relationships/slide" Target="slides/slide11.xml"/><Relationship Id="rId39" Type="http://schemas.openxmlformats.org/officeDocument/2006/relationships/font" Target="fonts/MontserratThin-boldItalic.fntdata"/><Relationship Id="rId16" Type="http://schemas.openxmlformats.org/officeDocument/2006/relationships/slide" Target="slides/slide10.xml"/><Relationship Id="rId38" Type="http://schemas.openxmlformats.org/officeDocument/2006/relationships/font" Target="fonts/MontserratThin-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p4x1P3CSE7ElJ7iRi-PHeMfzrchVg-Nub4UQFXbVxs/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p4x1P3CSE7ElJ7iRi-PHeMfzrchVg-Nub4UQFXbVxs/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4f5dd12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4f5dd12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lesson, students explore different types of waves. In their comparisons, students come to identify two properties that determine their behavior: wavelength and frequency. Then, students will explore 4 types of waves: radio, micro-, infrared and x-ray. The </a:t>
            </a:r>
            <a:r>
              <a:rPr lang="en" u="sng">
                <a:solidFill>
                  <a:schemeClr val="hlink"/>
                </a:solidFill>
                <a:hlinkClick r:id="rId2"/>
              </a:rPr>
              <a:t>Graphic Organizer</a:t>
            </a:r>
            <a:r>
              <a:rPr lang="en"/>
              <a:t> can be used as a tool for recording their observations.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64f5dd12b4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64f5dd12b4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can identify the wavelength for each of the waves on the spectrum. During Lesson 2, students will explore how our eyes perceive color.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64f5dd12b4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64f5dd12b4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chart shows the different wavelengths for each color.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64f5dd12b4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4f5dd12b4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Most electromagnetic radiation from space is unable to reach the surface of the Earth. Radio frequencies, visible light and some ultraviolet light makes it to sea level. Astronomers can observe some infrared wavelengths by putting telescopes on mountain tops.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64f5dd12b4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4f5dd12b4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 these exit slips as a reflective assessment.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4f5dd12b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4f5dd12b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Slides 2, 3 and 4 can be used to introduce wavelength and frequency. Students should use the drawings of the 3 waves they created.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64f5dd12b4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4f5dd12b4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students have labeled the wavelengths for each wave, have them repeat with the frequency.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64f5dd12b4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4f5dd12b4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can check their guesses with this slide. You can also use this slide to introduce the day’s exploration. (Overlapping text is animated and will not appear overlapping </a:t>
            </a:r>
            <a:r>
              <a:rPr lang="en"/>
              <a:t>during the presentation </a:t>
            </a:r>
            <a:r>
              <a:rPr lang="en"/>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64f5dd12b4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4f5dd12b4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students have explored radio, micro-, infrared and x-rays, they will create a complete spectrum on their </a:t>
            </a:r>
            <a:r>
              <a:rPr lang="en" u="sng">
                <a:solidFill>
                  <a:schemeClr val="hlink"/>
                </a:solidFill>
                <a:hlinkClick r:id="rId2"/>
              </a:rPr>
              <a:t>graphic organizers</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64f5dd12b4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4f5dd12b4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share what they learned from their expert groups.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64f5dd12b4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64f5dd12b4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share what they learned from their expert groups.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64f5dd12b4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4f5dd12b4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share what they learned from their expert groups.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4f5dd12b4_0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4f5dd12b4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share what they learned from their expert groups.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accen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7" name="Shape 177"/>
        <p:cNvGrpSpPr/>
        <p:nvPr/>
      </p:nvGrpSpPr>
      <p:grpSpPr>
        <a:xfrm>
          <a:off x="0" y="0"/>
          <a:ext cx="0" cy="0"/>
          <a:chOff x="0" y="0"/>
          <a:chExt cx="0" cy="0"/>
        </a:xfrm>
      </p:grpSpPr>
      <p:cxnSp>
        <p:nvCxnSpPr>
          <p:cNvPr id="178" name="Google Shape;178;p25"/>
          <p:cNvCxnSpPr/>
          <p:nvPr/>
        </p:nvCxnSpPr>
        <p:spPr>
          <a:xfrm>
            <a:off x="880475" y="2960644"/>
            <a:ext cx="7326900" cy="0"/>
          </a:xfrm>
          <a:prstGeom prst="straightConnector1">
            <a:avLst/>
          </a:prstGeom>
          <a:noFill/>
          <a:ln cap="flat" cmpd="sng" w="9525">
            <a:solidFill>
              <a:schemeClr val="accent1"/>
            </a:solidFill>
            <a:prstDash val="solid"/>
            <a:round/>
            <a:headEnd len="med" w="med" type="none"/>
            <a:tailEnd len="med" w="med" type="none"/>
          </a:ln>
        </p:spPr>
      </p:cxnSp>
      <p:sp>
        <p:nvSpPr>
          <p:cNvPr id="179" name="Google Shape;179;p25"/>
          <p:cNvSpPr txBox="1"/>
          <p:nvPr/>
        </p:nvSpPr>
        <p:spPr>
          <a:xfrm>
            <a:off x="772775" y="2434669"/>
            <a:ext cx="34857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Montserrat"/>
                <a:ea typeface="Montserrat"/>
                <a:cs typeface="Montserrat"/>
                <a:sym typeface="Montserrat"/>
              </a:rPr>
              <a:t>Color</a:t>
            </a:r>
            <a:r>
              <a:rPr b="1" lang="en" sz="2400">
                <a:solidFill>
                  <a:schemeClr val="accent1"/>
                </a:solidFill>
                <a:latin typeface="Montserrat"/>
                <a:ea typeface="Montserrat"/>
                <a:cs typeface="Montserrat"/>
                <a:sym typeface="Montserrat"/>
              </a:rPr>
              <a:t> Sensor</a:t>
            </a:r>
            <a:endParaRPr b="1" sz="2400">
              <a:solidFill>
                <a:schemeClr val="accent1"/>
              </a:solidFill>
              <a:latin typeface="Montserrat"/>
              <a:ea typeface="Montserrat"/>
              <a:cs typeface="Montserrat"/>
              <a:sym typeface="Montserrat"/>
            </a:endParaRPr>
          </a:p>
        </p:txBody>
      </p:sp>
      <p:sp>
        <p:nvSpPr>
          <p:cNvPr id="180" name="Google Shape;180;p25"/>
          <p:cNvSpPr txBox="1"/>
          <p:nvPr/>
        </p:nvSpPr>
        <p:spPr>
          <a:xfrm>
            <a:off x="805075" y="2962206"/>
            <a:ext cx="46470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Medium"/>
                <a:ea typeface="Montserrat Medium"/>
                <a:cs typeface="Montserrat Medium"/>
                <a:sym typeface="Montserrat Medium"/>
              </a:rPr>
              <a:t>Lesson 1 -</a:t>
            </a:r>
            <a:r>
              <a:rPr lang="en" sz="1800">
                <a:solidFill>
                  <a:schemeClr val="accent1"/>
                </a:solidFill>
                <a:latin typeface="Montserrat Light"/>
                <a:ea typeface="Montserrat Light"/>
                <a:cs typeface="Montserrat Light"/>
                <a:sym typeface="Montserrat Light"/>
              </a:rPr>
              <a:t> </a:t>
            </a:r>
            <a:r>
              <a:rPr lang="en" sz="1800">
                <a:solidFill>
                  <a:schemeClr val="accent1"/>
                </a:solidFill>
                <a:latin typeface="Montserrat Light"/>
                <a:ea typeface="Montserrat Light"/>
                <a:cs typeface="Montserrat Light"/>
                <a:sym typeface="Montserrat Light"/>
              </a:rPr>
              <a:t>What is Color?</a:t>
            </a:r>
            <a:endParaRPr sz="1800">
              <a:solidFill>
                <a:schemeClr val="accent1"/>
              </a:solidFill>
              <a:latin typeface="Montserrat Light"/>
              <a:ea typeface="Montserrat Light"/>
              <a:cs typeface="Montserrat Light"/>
              <a:sym typeface="Montserrat Light"/>
            </a:endParaRPr>
          </a:p>
        </p:txBody>
      </p:sp>
      <p:pic>
        <p:nvPicPr>
          <p:cNvPr id="181" name="Google Shape;181;p25"/>
          <p:cNvPicPr preferRelativeResize="0"/>
          <p:nvPr/>
        </p:nvPicPr>
        <p:blipFill>
          <a:blip r:embed="rId3">
            <a:alphaModFix/>
          </a:blip>
          <a:stretch>
            <a:fillRect/>
          </a:stretch>
        </p:blipFill>
        <p:spPr>
          <a:xfrm>
            <a:off x="880475" y="1762887"/>
            <a:ext cx="2850726" cy="531300"/>
          </a:xfrm>
          <a:prstGeom prst="rect">
            <a:avLst/>
          </a:prstGeom>
          <a:noFill/>
          <a:ln>
            <a:noFill/>
          </a:ln>
        </p:spPr>
      </p:pic>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3" name="Shape 303"/>
        <p:cNvGrpSpPr/>
        <p:nvPr/>
      </p:nvGrpSpPr>
      <p:grpSpPr>
        <a:xfrm>
          <a:off x="0" y="0"/>
          <a:ext cx="0" cy="0"/>
          <a:chOff x="0" y="0"/>
          <a:chExt cx="0" cy="0"/>
        </a:xfrm>
      </p:grpSpPr>
      <p:pic>
        <p:nvPicPr>
          <p:cNvPr id="304" name="Google Shape;304;p34"/>
          <p:cNvPicPr preferRelativeResize="0"/>
          <p:nvPr/>
        </p:nvPicPr>
        <p:blipFill>
          <a:blip r:embed="rId3">
            <a:alphaModFix/>
          </a:blip>
          <a:stretch>
            <a:fillRect/>
          </a:stretch>
        </p:blipFill>
        <p:spPr>
          <a:xfrm>
            <a:off x="715725" y="817463"/>
            <a:ext cx="3727851" cy="3539474"/>
          </a:xfrm>
          <a:prstGeom prst="rect">
            <a:avLst/>
          </a:prstGeom>
          <a:noFill/>
          <a:ln>
            <a:noFill/>
          </a:ln>
        </p:spPr>
      </p:pic>
      <p:sp>
        <p:nvSpPr>
          <p:cNvPr id="305" name="Google Shape;305;p34"/>
          <p:cNvSpPr txBox="1"/>
          <p:nvPr/>
        </p:nvSpPr>
        <p:spPr>
          <a:xfrm>
            <a:off x="5144125" y="739225"/>
            <a:ext cx="3666600" cy="10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All of the waves we explored today are forms of </a:t>
            </a:r>
            <a:r>
              <a:rPr b="1" lang="en" sz="1800">
                <a:solidFill>
                  <a:srgbClr val="005CB9"/>
                </a:solidFill>
                <a:latin typeface="Montserrat"/>
                <a:ea typeface="Montserrat"/>
                <a:cs typeface="Montserrat"/>
                <a:sym typeface="Montserrat"/>
              </a:rPr>
              <a:t>light</a:t>
            </a:r>
            <a:r>
              <a:rPr lang="en" sz="1800">
                <a:solidFill>
                  <a:srgbClr val="005CB9"/>
                </a:solidFill>
                <a:latin typeface="Montserrat"/>
                <a:ea typeface="Montserrat"/>
                <a:cs typeface="Montserrat"/>
                <a:sym typeface="Montserrat"/>
              </a:rPr>
              <a:t>, but we only can see a small part of the spectrum.</a:t>
            </a:r>
            <a:endParaRPr sz="1800">
              <a:solidFill>
                <a:srgbClr val="005CB9"/>
              </a:solidFill>
              <a:latin typeface="Montserrat Light"/>
              <a:ea typeface="Montserrat Light"/>
              <a:cs typeface="Montserrat Light"/>
              <a:sym typeface="Montserrat Light"/>
            </a:endParaRPr>
          </a:p>
        </p:txBody>
      </p:sp>
      <p:sp>
        <p:nvSpPr>
          <p:cNvPr id="306" name="Google Shape;306;p34"/>
          <p:cNvSpPr txBox="1"/>
          <p:nvPr/>
        </p:nvSpPr>
        <p:spPr>
          <a:xfrm>
            <a:off x="5144125" y="2112600"/>
            <a:ext cx="3448800" cy="9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The </a:t>
            </a:r>
            <a:r>
              <a:rPr b="1" lang="en" sz="1800">
                <a:solidFill>
                  <a:srgbClr val="005CB9"/>
                </a:solidFill>
                <a:latin typeface="Montserrat"/>
                <a:ea typeface="Montserrat"/>
                <a:cs typeface="Montserrat"/>
                <a:sym typeface="Montserrat"/>
              </a:rPr>
              <a:t>visible spectrum</a:t>
            </a:r>
            <a:r>
              <a:rPr lang="en" sz="1800">
                <a:solidFill>
                  <a:srgbClr val="005CB9"/>
                </a:solidFill>
                <a:latin typeface="Montserrat"/>
                <a:ea typeface="Montserrat"/>
                <a:cs typeface="Montserrat"/>
                <a:sym typeface="Montserrat"/>
              </a:rPr>
              <a:t> has a specific wavelength and frequency that allows humans to perceive it.</a:t>
            </a:r>
            <a:endParaRPr sz="1800">
              <a:solidFill>
                <a:srgbClr val="005CB9"/>
              </a:solidFill>
              <a:latin typeface="Montserrat Light"/>
              <a:ea typeface="Montserrat Light"/>
              <a:cs typeface="Montserrat Light"/>
              <a:sym typeface="Montserrat Light"/>
            </a:endParaRPr>
          </a:p>
        </p:txBody>
      </p:sp>
      <p:cxnSp>
        <p:nvCxnSpPr>
          <p:cNvPr id="307" name="Google Shape;307;p34"/>
          <p:cNvCxnSpPr/>
          <p:nvPr/>
        </p:nvCxnSpPr>
        <p:spPr>
          <a:xfrm flipH="1">
            <a:off x="4391425" y="2355150"/>
            <a:ext cx="794400" cy="11700"/>
          </a:xfrm>
          <a:prstGeom prst="straightConnector1">
            <a:avLst/>
          </a:prstGeom>
          <a:noFill/>
          <a:ln cap="flat" cmpd="sng" w="38100">
            <a:solidFill>
              <a:srgbClr val="005CB9"/>
            </a:solidFill>
            <a:prstDash val="solid"/>
            <a:round/>
            <a:headEnd len="med" w="med" type="none"/>
            <a:tailEnd len="med" w="med" type="triangle"/>
          </a:ln>
        </p:spPr>
      </p:cxnSp>
      <p:sp>
        <p:nvSpPr>
          <p:cNvPr id="308" name="Google Shape;308;p34"/>
          <p:cNvSpPr txBox="1"/>
          <p:nvPr/>
        </p:nvSpPr>
        <p:spPr>
          <a:xfrm>
            <a:off x="5144125" y="3455075"/>
            <a:ext cx="3448800" cy="9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5CB9"/>
                </a:solidFill>
                <a:latin typeface="Montserrat"/>
                <a:ea typeface="Montserrat"/>
                <a:cs typeface="Montserrat"/>
                <a:sym typeface="Montserrat"/>
              </a:rPr>
              <a:t>We will explore how humans perceive color during Lesson 2.</a:t>
            </a:r>
            <a:endParaRPr b="1" sz="1800">
              <a:solidFill>
                <a:srgbClr val="005CB9"/>
              </a:solidFill>
              <a:latin typeface="Montserrat"/>
              <a:ea typeface="Montserrat"/>
              <a:cs typeface="Montserrat"/>
              <a:sym typeface="Montserrat"/>
            </a:endParaRPr>
          </a:p>
        </p:txBody>
      </p:sp>
      <p:sp>
        <p:nvSpPr>
          <p:cNvPr id="309" name="Google Shape;309;p34"/>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10" name="Google Shape;310;p34"/>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11" name="Google Shape;311;p34"/>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12" name="Google Shape;312;p34"/>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13" name="Google Shape;313;p34"/>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314" name="Google Shape;314;p34"/>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VISIBLE LIGHT</a:t>
            </a:r>
            <a:endParaRPr i="1">
              <a:solidFill>
                <a:srgbClr val="FFFFFF"/>
              </a:solidFill>
              <a:latin typeface="Montserrat Thin"/>
              <a:ea typeface="Montserrat Thin"/>
              <a:cs typeface="Montserrat Thin"/>
              <a:sym typeface="Montserrat Thin"/>
            </a:endParaRPr>
          </a:p>
        </p:txBody>
      </p:sp>
      <p:cxnSp>
        <p:nvCxnSpPr>
          <p:cNvPr id="315" name="Google Shape;315;p34"/>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9" name="Shape 319"/>
        <p:cNvGrpSpPr/>
        <p:nvPr/>
      </p:nvGrpSpPr>
      <p:grpSpPr>
        <a:xfrm>
          <a:off x="0" y="0"/>
          <a:ext cx="0" cy="0"/>
          <a:chOff x="0" y="0"/>
          <a:chExt cx="0" cy="0"/>
        </a:xfrm>
      </p:grpSpPr>
      <p:sp>
        <p:nvSpPr>
          <p:cNvPr id="320" name="Google Shape;320;p35"/>
          <p:cNvSpPr txBox="1"/>
          <p:nvPr/>
        </p:nvSpPr>
        <p:spPr>
          <a:xfrm>
            <a:off x="5897550" y="1582975"/>
            <a:ext cx="2967000" cy="17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ROYGBIV is a way to remember the sequence of colors of light, from </a:t>
            </a:r>
            <a:r>
              <a:rPr b="1" lang="en" sz="1800">
                <a:solidFill>
                  <a:srgbClr val="005CB9"/>
                </a:solidFill>
                <a:latin typeface="Montserrat"/>
                <a:ea typeface="Montserrat"/>
                <a:cs typeface="Montserrat"/>
                <a:sym typeface="Montserrat"/>
              </a:rPr>
              <a:t>longest to shortest wavelength</a:t>
            </a:r>
            <a:r>
              <a:rPr lang="en" sz="1800">
                <a:solidFill>
                  <a:srgbClr val="005CB9"/>
                </a:solidFill>
                <a:latin typeface="Montserrat"/>
                <a:ea typeface="Montserrat"/>
                <a:cs typeface="Montserrat"/>
                <a:sym typeface="Montserrat"/>
              </a:rPr>
              <a:t>.</a:t>
            </a:r>
            <a:endParaRPr sz="1800">
              <a:solidFill>
                <a:srgbClr val="005CB9"/>
              </a:solidFill>
              <a:latin typeface="Montserrat"/>
              <a:ea typeface="Montserrat"/>
              <a:cs typeface="Montserrat"/>
              <a:sym typeface="Montserrat"/>
            </a:endParaRPr>
          </a:p>
        </p:txBody>
      </p:sp>
      <p:sp>
        <p:nvSpPr>
          <p:cNvPr id="321" name="Google Shape;321;p35"/>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22" name="Google Shape;322;p35"/>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23" name="Google Shape;323;p35"/>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24" name="Google Shape;324;p35"/>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25" name="Google Shape;325;p35"/>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326" name="Google Shape;326;p35"/>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VISIBLE LIGHT</a:t>
            </a:r>
            <a:endParaRPr i="1">
              <a:solidFill>
                <a:srgbClr val="FFFFFF"/>
              </a:solidFill>
              <a:latin typeface="Montserrat Thin"/>
              <a:ea typeface="Montserrat Thin"/>
              <a:cs typeface="Montserrat Thin"/>
              <a:sym typeface="Montserrat Thin"/>
            </a:endParaRPr>
          </a:p>
        </p:txBody>
      </p:sp>
      <p:cxnSp>
        <p:nvCxnSpPr>
          <p:cNvPr id="327" name="Google Shape;327;p35"/>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328" name="Google Shape;328;p35"/>
          <p:cNvPicPr preferRelativeResize="0"/>
          <p:nvPr/>
        </p:nvPicPr>
        <p:blipFill>
          <a:blip r:embed="rId4">
            <a:alphaModFix/>
          </a:blip>
          <a:stretch>
            <a:fillRect/>
          </a:stretch>
        </p:blipFill>
        <p:spPr>
          <a:xfrm>
            <a:off x="1001175" y="1506788"/>
            <a:ext cx="4550901" cy="212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pic>
        <p:nvPicPr>
          <p:cNvPr id="333" name="Google Shape;333;p36"/>
          <p:cNvPicPr preferRelativeResize="0"/>
          <p:nvPr/>
        </p:nvPicPr>
        <p:blipFill>
          <a:blip r:embed="rId3">
            <a:alphaModFix/>
          </a:blip>
          <a:stretch>
            <a:fillRect/>
          </a:stretch>
        </p:blipFill>
        <p:spPr>
          <a:xfrm>
            <a:off x="2650288" y="319962"/>
            <a:ext cx="4052075" cy="3712263"/>
          </a:xfrm>
          <a:prstGeom prst="rect">
            <a:avLst/>
          </a:prstGeom>
          <a:noFill/>
          <a:ln>
            <a:noFill/>
          </a:ln>
        </p:spPr>
      </p:pic>
      <p:sp>
        <p:nvSpPr>
          <p:cNvPr id="334" name="Google Shape;334;p36"/>
          <p:cNvSpPr txBox="1"/>
          <p:nvPr/>
        </p:nvSpPr>
        <p:spPr>
          <a:xfrm>
            <a:off x="3024618" y="3936725"/>
            <a:ext cx="33021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
          <p:cNvSpPr txBox="1"/>
          <p:nvPr/>
        </p:nvSpPr>
        <p:spPr>
          <a:xfrm>
            <a:off x="1018068" y="4356100"/>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
          <p:cNvSpPr txBox="1"/>
          <p:nvPr/>
        </p:nvSpPr>
        <p:spPr>
          <a:xfrm>
            <a:off x="1045725" y="4273650"/>
            <a:ext cx="7261200" cy="71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05CB9"/>
                </a:solidFill>
                <a:latin typeface="Montserrat Medium"/>
                <a:ea typeface="Montserrat Medium"/>
                <a:cs typeface="Montserrat Medium"/>
                <a:sym typeface="Montserrat Medium"/>
              </a:rPr>
              <a:t>How do you think our </a:t>
            </a:r>
            <a:r>
              <a:rPr b="1" lang="en" sz="2200">
                <a:solidFill>
                  <a:srgbClr val="005CB9"/>
                </a:solidFill>
                <a:latin typeface="Montserrat"/>
                <a:ea typeface="Montserrat"/>
                <a:cs typeface="Montserrat"/>
                <a:sym typeface="Montserrat"/>
              </a:rPr>
              <a:t>atmosphere</a:t>
            </a:r>
            <a:r>
              <a:rPr lang="en" sz="2200">
                <a:solidFill>
                  <a:srgbClr val="005CB9"/>
                </a:solidFill>
                <a:latin typeface="Montserrat Medium"/>
                <a:ea typeface="Montserrat Medium"/>
                <a:cs typeface="Montserrat Medium"/>
                <a:sym typeface="Montserrat Medium"/>
              </a:rPr>
              <a:t> affects waves?</a:t>
            </a:r>
            <a:endParaRPr sz="1800">
              <a:solidFill>
                <a:srgbClr val="005CB9"/>
              </a:solidFill>
              <a:latin typeface="Montserrat Medium"/>
              <a:ea typeface="Montserrat Medium"/>
              <a:cs typeface="Montserrat Medium"/>
              <a:sym typeface="Montserrat Medium"/>
            </a:endParaRPr>
          </a:p>
        </p:txBody>
      </p:sp>
      <p:sp>
        <p:nvSpPr>
          <p:cNvPr id="337" name="Google Shape;337;p3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38" name="Google Shape;338;p3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39" name="Google Shape;339;p3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40" name="Google Shape;340;p3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41" name="Google Shape;341;p36"/>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342" name="Google Shape;342;p3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ATMOSPHERE</a:t>
            </a:r>
            <a:endParaRPr i="1">
              <a:solidFill>
                <a:srgbClr val="FFFFFF"/>
              </a:solidFill>
              <a:latin typeface="Montserrat Thin"/>
              <a:ea typeface="Montserrat Thin"/>
              <a:cs typeface="Montserrat Thin"/>
              <a:sym typeface="Montserrat Thin"/>
            </a:endParaRPr>
          </a:p>
        </p:txBody>
      </p:sp>
      <p:cxnSp>
        <p:nvCxnSpPr>
          <p:cNvPr id="343" name="Google Shape;343;p3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44" name="Google Shape;344;p36"/>
          <p:cNvSpPr/>
          <p:nvPr/>
        </p:nvSpPr>
        <p:spPr>
          <a:xfrm>
            <a:off x="2545375" y="225788"/>
            <a:ext cx="4260600" cy="39006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8" name="Shape 348"/>
        <p:cNvGrpSpPr/>
        <p:nvPr/>
      </p:nvGrpSpPr>
      <p:grpSpPr>
        <a:xfrm>
          <a:off x="0" y="0"/>
          <a:ext cx="0" cy="0"/>
          <a:chOff x="0" y="0"/>
          <a:chExt cx="0" cy="0"/>
        </a:xfrm>
      </p:grpSpPr>
      <p:sp>
        <p:nvSpPr>
          <p:cNvPr id="349" name="Google Shape;349;p37"/>
          <p:cNvSpPr txBox="1"/>
          <p:nvPr/>
        </p:nvSpPr>
        <p:spPr>
          <a:xfrm>
            <a:off x="1152075" y="486125"/>
            <a:ext cx="7506300" cy="7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05CB9"/>
                </a:solidFill>
                <a:latin typeface="Montserrat"/>
                <a:ea typeface="Montserrat"/>
                <a:cs typeface="Montserrat"/>
                <a:sym typeface="Montserrat"/>
              </a:rPr>
              <a:t>Reflect!</a:t>
            </a:r>
            <a:endParaRPr b="1" sz="3000">
              <a:solidFill>
                <a:srgbClr val="005CB9"/>
              </a:solidFill>
              <a:latin typeface="Montserrat"/>
              <a:ea typeface="Montserrat"/>
              <a:cs typeface="Montserrat"/>
              <a:sym typeface="Montserrat"/>
            </a:endParaRPr>
          </a:p>
        </p:txBody>
      </p:sp>
      <p:sp>
        <p:nvSpPr>
          <p:cNvPr id="350" name="Google Shape;350;p37"/>
          <p:cNvSpPr txBox="1"/>
          <p:nvPr/>
        </p:nvSpPr>
        <p:spPr>
          <a:xfrm>
            <a:off x="1724925" y="1422400"/>
            <a:ext cx="6360600" cy="250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05CB9"/>
                </a:solidFill>
                <a:latin typeface="Montserrat"/>
                <a:ea typeface="Montserrat"/>
                <a:cs typeface="Montserrat"/>
                <a:sym typeface="Montserrat"/>
              </a:rPr>
              <a:t>Respond</a:t>
            </a:r>
            <a:r>
              <a:rPr lang="en" sz="2200">
                <a:solidFill>
                  <a:srgbClr val="005CB9"/>
                </a:solidFill>
                <a:latin typeface="Montserrat Medium"/>
                <a:ea typeface="Montserrat Medium"/>
                <a:cs typeface="Montserrat Medium"/>
                <a:sym typeface="Montserrat Medium"/>
              </a:rPr>
              <a:t> to these writing prompts:</a:t>
            </a:r>
            <a:endParaRPr sz="2200">
              <a:solidFill>
                <a:srgbClr val="005CB9"/>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rgbClr val="005CB9"/>
              </a:solidFill>
              <a:latin typeface="Montserrat Medium"/>
              <a:ea typeface="Montserrat Medium"/>
              <a:cs typeface="Montserrat Medium"/>
              <a:sym typeface="Montserrat Medium"/>
            </a:endParaRPr>
          </a:p>
          <a:p>
            <a:pPr indent="-368300" lvl="0" marL="457200" rtl="0" algn="l">
              <a:spcBef>
                <a:spcPts val="0"/>
              </a:spcBef>
              <a:spcAft>
                <a:spcPts val="0"/>
              </a:spcAft>
              <a:buClr>
                <a:srgbClr val="005CB9"/>
              </a:buClr>
              <a:buSzPts val="2200"/>
              <a:buFont typeface="Montserrat Medium"/>
              <a:buAutoNum type="arabicPeriod"/>
            </a:pPr>
            <a:r>
              <a:rPr lang="en" sz="2200">
                <a:solidFill>
                  <a:srgbClr val="005CB9"/>
                </a:solidFill>
                <a:latin typeface="Montserrat Medium"/>
                <a:ea typeface="Montserrat Medium"/>
                <a:cs typeface="Montserrat Medium"/>
                <a:sym typeface="Montserrat Medium"/>
              </a:rPr>
              <a:t>What waves do you deal with in your everyday life? </a:t>
            </a:r>
            <a:endParaRPr sz="2200">
              <a:solidFill>
                <a:srgbClr val="005CB9"/>
              </a:solidFill>
              <a:latin typeface="Montserrat Medium"/>
              <a:ea typeface="Montserrat Medium"/>
              <a:cs typeface="Montserrat Medium"/>
              <a:sym typeface="Montserrat Medium"/>
            </a:endParaRPr>
          </a:p>
          <a:p>
            <a:pPr indent="-368300" lvl="0" marL="457200" rtl="0" algn="l">
              <a:spcBef>
                <a:spcPts val="0"/>
              </a:spcBef>
              <a:spcAft>
                <a:spcPts val="0"/>
              </a:spcAft>
              <a:buClr>
                <a:srgbClr val="005CB9"/>
              </a:buClr>
              <a:buSzPts val="2200"/>
              <a:buFont typeface="Montserrat Medium"/>
              <a:buAutoNum type="arabicPeriod"/>
            </a:pPr>
            <a:r>
              <a:rPr lang="en" sz="2200">
                <a:solidFill>
                  <a:srgbClr val="005CB9"/>
                </a:solidFill>
                <a:latin typeface="Montserrat Medium"/>
                <a:ea typeface="Montserrat Medium"/>
                <a:cs typeface="Montserrat Medium"/>
                <a:sym typeface="Montserrat Medium"/>
              </a:rPr>
              <a:t>How do you interact with these waves?</a:t>
            </a:r>
            <a:endParaRPr sz="2200">
              <a:solidFill>
                <a:srgbClr val="005CB9"/>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rgbClr val="999999"/>
              </a:solidFill>
              <a:latin typeface="Montserrat Medium"/>
              <a:ea typeface="Montserrat Medium"/>
              <a:cs typeface="Montserrat Medium"/>
              <a:sym typeface="Montserrat Medium"/>
            </a:endParaRPr>
          </a:p>
        </p:txBody>
      </p:sp>
      <p:sp>
        <p:nvSpPr>
          <p:cNvPr id="351" name="Google Shape;351;p3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52" name="Google Shape;352;p37"/>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53" name="Google Shape;353;p3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54" name="Google Shape;354;p3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55" name="Google Shape;355;p37"/>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356" name="Google Shape;356;p3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REFLECT</a:t>
            </a:r>
            <a:endParaRPr i="1">
              <a:solidFill>
                <a:srgbClr val="FFFFFF"/>
              </a:solidFill>
              <a:latin typeface="Montserrat Thin"/>
              <a:ea typeface="Montserrat Thin"/>
              <a:cs typeface="Montserrat Thin"/>
              <a:sym typeface="Montserrat Thin"/>
            </a:endParaRPr>
          </a:p>
        </p:txBody>
      </p:sp>
      <p:cxnSp>
        <p:nvCxnSpPr>
          <p:cNvPr id="357" name="Google Shape;357;p3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6"/>
          <p:cNvSpPr txBox="1"/>
          <p:nvPr/>
        </p:nvSpPr>
        <p:spPr>
          <a:xfrm>
            <a:off x="5208894" y="916575"/>
            <a:ext cx="35475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Using your 3 waves, label each wavelength</a:t>
            </a:r>
            <a:r>
              <a:rPr lang="en" sz="1800">
                <a:solidFill>
                  <a:srgbClr val="005CB9"/>
                </a:solidFill>
                <a:latin typeface="Montserrat"/>
                <a:ea typeface="Montserrat"/>
                <a:cs typeface="Montserrat"/>
                <a:sym typeface="Montserrat"/>
              </a:rPr>
              <a:t>:</a:t>
            </a:r>
            <a:endParaRPr sz="1800">
              <a:solidFill>
                <a:srgbClr val="005CB9"/>
              </a:solidFill>
              <a:latin typeface="Montserrat"/>
              <a:ea typeface="Montserrat"/>
              <a:cs typeface="Montserrat"/>
              <a:sym typeface="Montserrat"/>
            </a:endParaRPr>
          </a:p>
        </p:txBody>
      </p:sp>
      <p:sp>
        <p:nvSpPr>
          <p:cNvPr id="189" name="Google Shape;189;p26"/>
          <p:cNvSpPr txBox="1"/>
          <p:nvPr/>
        </p:nvSpPr>
        <p:spPr>
          <a:xfrm>
            <a:off x="5208894" y="1592900"/>
            <a:ext cx="3603900" cy="665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5CB9"/>
              </a:buClr>
              <a:buSzPts val="1800"/>
              <a:buFont typeface="Montserrat"/>
              <a:buChar char="●"/>
            </a:pPr>
            <a:r>
              <a:rPr lang="en" sz="1800">
                <a:solidFill>
                  <a:srgbClr val="005CB9"/>
                </a:solidFill>
                <a:latin typeface="Montserrat"/>
                <a:ea typeface="Montserrat"/>
                <a:cs typeface="Montserrat"/>
                <a:sym typeface="Montserrat"/>
              </a:rPr>
              <a:t>How did the movement affect the wavelength?</a:t>
            </a:r>
            <a:endParaRPr sz="1800">
              <a:solidFill>
                <a:srgbClr val="005CB9"/>
              </a:solidFill>
              <a:latin typeface="Montserrat"/>
              <a:ea typeface="Montserrat"/>
              <a:cs typeface="Montserrat"/>
              <a:sym typeface="Montserrat"/>
            </a:endParaRPr>
          </a:p>
        </p:txBody>
      </p:sp>
      <p:sp>
        <p:nvSpPr>
          <p:cNvPr id="190" name="Google Shape;190;p26"/>
          <p:cNvSpPr txBox="1"/>
          <p:nvPr/>
        </p:nvSpPr>
        <p:spPr>
          <a:xfrm>
            <a:off x="5208894" y="2566617"/>
            <a:ext cx="41163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Compare wavelengths</a:t>
            </a:r>
            <a:r>
              <a:rPr lang="en" sz="1800">
                <a:solidFill>
                  <a:srgbClr val="005CB9"/>
                </a:solidFill>
                <a:latin typeface="Montserrat"/>
                <a:ea typeface="Montserrat"/>
                <a:cs typeface="Montserrat"/>
                <a:sym typeface="Montserrat"/>
              </a:rPr>
              <a:t>:</a:t>
            </a:r>
            <a:endParaRPr sz="1800">
              <a:solidFill>
                <a:srgbClr val="005CB9"/>
              </a:solidFill>
              <a:latin typeface="Montserrat"/>
              <a:ea typeface="Montserrat"/>
              <a:cs typeface="Montserrat"/>
              <a:sym typeface="Montserrat"/>
            </a:endParaRPr>
          </a:p>
        </p:txBody>
      </p:sp>
      <p:sp>
        <p:nvSpPr>
          <p:cNvPr id="191" name="Google Shape;191;p26"/>
          <p:cNvSpPr txBox="1"/>
          <p:nvPr/>
        </p:nvSpPr>
        <p:spPr>
          <a:xfrm>
            <a:off x="5208894" y="3002800"/>
            <a:ext cx="3547500" cy="53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5CB9"/>
              </a:buClr>
              <a:buSzPts val="1800"/>
              <a:buFont typeface="Montserrat"/>
              <a:buChar char="●"/>
            </a:pPr>
            <a:r>
              <a:rPr lang="en" sz="1800">
                <a:solidFill>
                  <a:srgbClr val="005CB9"/>
                </a:solidFill>
                <a:latin typeface="Montserrat"/>
                <a:ea typeface="Montserrat"/>
                <a:cs typeface="Montserrat"/>
                <a:sym typeface="Montserrat"/>
              </a:rPr>
              <a:t>Which wave has the highest?</a:t>
            </a:r>
            <a:endParaRPr sz="1800">
              <a:solidFill>
                <a:srgbClr val="005CB9"/>
              </a:solidFill>
              <a:latin typeface="Montserrat"/>
              <a:ea typeface="Montserrat"/>
              <a:cs typeface="Montserrat"/>
              <a:sym typeface="Montserrat"/>
            </a:endParaRPr>
          </a:p>
        </p:txBody>
      </p:sp>
      <p:sp>
        <p:nvSpPr>
          <p:cNvPr id="192" name="Google Shape;192;p26"/>
          <p:cNvSpPr txBox="1"/>
          <p:nvPr/>
        </p:nvSpPr>
        <p:spPr>
          <a:xfrm>
            <a:off x="5208894" y="3601163"/>
            <a:ext cx="3252000" cy="53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5CB9"/>
              </a:buClr>
              <a:buSzPts val="1800"/>
              <a:buFont typeface="Montserrat"/>
              <a:buChar char="●"/>
            </a:pPr>
            <a:r>
              <a:rPr lang="en" sz="1800">
                <a:solidFill>
                  <a:srgbClr val="005CB9"/>
                </a:solidFill>
                <a:latin typeface="Montserrat"/>
                <a:ea typeface="Montserrat"/>
                <a:cs typeface="Montserrat"/>
                <a:sym typeface="Montserrat"/>
              </a:rPr>
              <a:t>Which wave has the lowest?</a:t>
            </a:r>
            <a:endParaRPr sz="1800">
              <a:solidFill>
                <a:srgbClr val="005CB9"/>
              </a:solidFill>
              <a:latin typeface="Montserrat"/>
              <a:ea typeface="Montserrat"/>
              <a:cs typeface="Montserrat"/>
              <a:sym typeface="Montserrat"/>
            </a:endParaRPr>
          </a:p>
        </p:txBody>
      </p:sp>
      <p:sp>
        <p:nvSpPr>
          <p:cNvPr id="193" name="Google Shape;193;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194" name="Google Shape;194;p26"/>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195" name="Google Shape;195;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196" name="Google Shape;196;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97" name="Google Shape;197;p26"/>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198" name="Google Shape;198;p2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WAVELENGTH</a:t>
            </a:r>
            <a:endParaRPr i="1">
              <a:solidFill>
                <a:srgbClr val="FFFFFF"/>
              </a:solidFill>
              <a:latin typeface="Montserrat Thin"/>
              <a:ea typeface="Montserrat Thin"/>
              <a:cs typeface="Montserrat Thin"/>
              <a:sym typeface="Montserrat Thin"/>
            </a:endParaRPr>
          </a:p>
        </p:txBody>
      </p:sp>
      <p:cxnSp>
        <p:nvCxnSpPr>
          <p:cNvPr id="199" name="Google Shape;199;p2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00" name="Google Shape;200;p26"/>
          <p:cNvPicPr preferRelativeResize="0"/>
          <p:nvPr/>
        </p:nvPicPr>
        <p:blipFill>
          <a:blip r:embed="rId4">
            <a:alphaModFix/>
          </a:blip>
          <a:stretch>
            <a:fillRect/>
          </a:stretch>
        </p:blipFill>
        <p:spPr>
          <a:xfrm>
            <a:off x="1068094" y="1518050"/>
            <a:ext cx="3664024" cy="208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sp>
        <p:nvSpPr>
          <p:cNvPr id="205" name="Google Shape;205;p27"/>
          <p:cNvSpPr txBox="1"/>
          <p:nvPr/>
        </p:nvSpPr>
        <p:spPr>
          <a:xfrm>
            <a:off x="5267450" y="1118075"/>
            <a:ext cx="41163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Label each frequency:</a:t>
            </a:r>
            <a:endParaRPr sz="1800">
              <a:solidFill>
                <a:srgbClr val="005CB9"/>
              </a:solidFill>
              <a:latin typeface="Montserrat"/>
              <a:ea typeface="Montserrat"/>
              <a:cs typeface="Montserrat"/>
              <a:sym typeface="Montserrat"/>
            </a:endParaRPr>
          </a:p>
        </p:txBody>
      </p:sp>
      <p:sp>
        <p:nvSpPr>
          <p:cNvPr id="206" name="Google Shape;206;p27"/>
          <p:cNvSpPr txBox="1"/>
          <p:nvPr/>
        </p:nvSpPr>
        <p:spPr>
          <a:xfrm>
            <a:off x="5267450" y="1516650"/>
            <a:ext cx="3547500" cy="665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5CB9"/>
              </a:buClr>
              <a:buSzPts val="1800"/>
              <a:buFont typeface="Montserrat"/>
              <a:buChar char="●"/>
            </a:pPr>
            <a:r>
              <a:rPr lang="en" sz="1800">
                <a:solidFill>
                  <a:srgbClr val="005CB9"/>
                </a:solidFill>
                <a:latin typeface="Montserrat"/>
                <a:ea typeface="Montserrat"/>
                <a:cs typeface="Montserrat"/>
                <a:sym typeface="Montserrat"/>
              </a:rPr>
              <a:t>How did the movement affect the frequency?</a:t>
            </a:r>
            <a:endParaRPr sz="1800">
              <a:solidFill>
                <a:srgbClr val="005CB9"/>
              </a:solidFill>
              <a:latin typeface="Montserrat"/>
              <a:ea typeface="Montserrat"/>
              <a:cs typeface="Montserrat"/>
              <a:sym typeface="Montserrat"/>
            </a:endParaRPr>
          </a:p>
        </p:txBody>
      </p:sp>
      <p:sp>
        <p:nvSpPr>
          <p:cNvPr id="207" name="Google Shape;207;p27"/>
          <p:cNvSpPr txBox="1"/>
          <p:nvPr/>
        </p:nvSpPr>
        <p:spPr>
          <a:xfrm>
            <a:off x="5267450" y="2410442"/>
            <a:ext cx="41163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Compare frequencies</a:t>
            </a:r>
            <a:r>
              <a:rPr lang="en" sz="1800">
                <a:solidFill>
                  <a:srgbClr val="005CB9"/>
                </a:solidFill>
                <a:latin typeface="Montserrat"/>
                <a:ea typeface="Montserrat"/>
                <a:cs typeface="Montserrat"/>
                <a:sym typeface="Montserrat"/>
              </a:rPr>
              <a:t>:</a:t>
            </a:r>
            <a:endParaRPr sz="1800">
              <a:solidFill>
                <a:srgbClr val="005CB9"/>
              </a:solidFill>
              <a:latin typeface="Montserrat"/>
              <a:ea typeface="Montserrat"/>
              <a:cs typeface="Montserrat"/>
              <a:sym typeface="Montserrat"/>
            </a:endParaRPr>
          </a:p>
        </p:txBody>
      </p:sp>
      <p:sp>
        <p:nvSpPr>
          <p:cNvPr id="208" name="Google Shape;208;p27"/>
          <p:cNvSpPr txBox="1"/>
          <p:nvPr/>
        </p:nvSpPr>
        <p:spPr>
          <a:xfrm>
            <a:off x="5267450" y="2846625"/>
            <a:ext cx="3024300" cy="53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5CB9"/>
              </a:buClr>
              <a:buSzPts val="1800"/>
              <a:buFont typeface="Montserrat"/>
              <a:buChar char="●"/>
            </a:pPr>
            <a:r>
              <a:rPr lang="en" sz="1800">
                <a:solidFill>
                  <a:srgbClr val="005CB9"/>
                </a:solidFill>
                <a:latin typeface="Montserrat"/>
                <a:ea typeface="Montserrat"/>
                <a:cs typeface="Montserrat"/>
                <a:sym typeface="Montserrat"/>
              </a:rPr>
              <a:t>Which wave has the highest?</a:t>
            </a:r>
            <a:endParaRPr sz="1800">
              <a:solidFill>
                <a:srgbClr val="005CB9"/>
              </a:solidFill>
              <a:latin typeface="Montserrat"/>
              <a:ea typeface="Montserrat"/>
              <a:cs typeface="Montserrat"/>
              <a:sym typeface="Montserrat"/>
            </a:endParaRPr>
          </a:p>
        </p:txBody>
      </p:sp>
      <p:sp>
        <p:nvSpPr>
          <p:cNvPr id="209" name="Google Shape;209;p27"/>
          <p:cNvSpPr txBox="1"/>
          <p:nvPr/>
        </p:nvSpPr>
        <p:spPr>
          <a:xfrm>
            <a:off x="5267450" y="3471775"/>
            <a:ext cx="2956500" cy="53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5CB9"/>
              </a:buClr>
              <a:buSzPts val="1800"/>
              <a:buFont typeface="Montserrat"/>
              <a:buChar char="●"/>
            </a:pPr>
            <a:r>
              <a:rPr lang="en" sz="1800">
                <a:solidFill>
                  <a:srgbClr val="005CB9"/>
                </a:solidFill>
                <a:latin typeface="Montserrat"/>
                <a:ea typeface="Montserrat"/>
                <a:cs typeface="Montserrat"/>
                <a:sym typeface="Montserrat"/>
              </a:rPr>
              <a:t>Which wave has the lowest?</a:t>
            </a:r>
            <a:endParaRPr sz="1800">
              <a:solidFill>
                <a:srgbClr val="005CB9"/>
              </a:solidFill>
              <a:latin typeface="Montserrat"/>
              <a:ea typeface="Montserrat"/>
              <a:cs typeface="Montserrat"/>
              <a:sym typeface="Montserrat"/>
            </a:endParaRPr>
          </a:p>
        </p:txBody>
      </p:sp>
      <p:sp>
        <p:nvSpPr>
          <p:cNvPr id="210" name="Google Shape;210;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11" name="Google Shape;211;p27"/>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12" name="Google Shape;212;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3" name="Google Shape;213;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14" name="Google Shape;214;p27"/>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215" name="Google Shape;215;p2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FREQUENCY</a:t>
            </a:r>
            <a:endParaRPr i="1">
              <a:solidFill>
                <a:srgbClr val="FFFFFF"/>
              </a:solidFill>
              <a:latin typeface="Montserrat Thin"/>
              <a:ea typeface="Montserrat Thin"/>
              <a:cs typeface="Montserrat Thin"/>
              <a:sym typeface="Montserrat Thin"/>
            </a:endParaRPr>
          </a:p>
        </p:txBody>
      </p:sp>
      <p:cxnSp>
        <p:nvCxnSpPr>
          <p:cNvPr id="216" name="Google Shape;216;p2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17" name="Google Shape;217;p27"/>
          <p:cNvPicPr preferRelativeResize="0"/>
          <p:nvPr/>
        </p:nvPicPr>
        <p:blipFill>
          <a:blip r:embed="rId4">
            <a:alphaModFix/>
          </a:blip>
          <a:stretch>
            <a:fillRect/>
          </a:stretch>
        </p:blipFill>
        <p:spPr>
          <a:xfrm>
            <a:off x="1028910" y="1630826"/>
            <a:ext cx="3933715" cy="2034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 name="Shape 221"/>
        <p:cNvGrpSpPr/>
        <p:nvPr/>
      </p:nvGrpSpPr>
      <p:grpSpPr>
        <a:xfrm>
          <a:off x="0" y="0"/>
          <a:ext cx="0" cy="0"/>
          <a:chOff x="0" y="0"/>
          <a:chExt cx="0" cy="0"/>
        </a:xfrm>
      </p:grpSpPr>
      <p:sp>
        <p:nvSpPr>
          <p:cNvPr id="222" name="Google Shape;222;p28"/>
          <p:cNvSpPr txBox="1"/>
          <p:nvPr/>
        </p:nvSpPr>
        <p:spPr>
          <a:xfrm>
            <a:off x="5588375" y="663675"/>
            <a:ext cx="3406200" cy="14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The wave with the </a:t>
            </a:r>
            <a:r>
              <a:rPr b="1" lang="en" sz="1800">
                <a:solidFill>
                  <a:srgbClr val="005CB9"/>
                </a:solidFill>
                <a:latin typeface="Montserrat"/>
                <a:ea typeface="Montserrat"/>
                <a:cs typeface="Montserrat"/>
                <a:sym typeface="Montserrat"/>
              </a:rPr>
              <a:t>most</a:t>
            </a:r>
            <a:r>
              <a:rPr lang="en" sz="1800">
                <a:solidFill>
                  <a:srgbClr val="005CB9"/>
                </a:solidFill>
                <a:latin typeface="Montserrat"/>
                <a:ea typeface="Montserrat"/>
                <a:cs typeface="Montserrat"/>
                <a:sym typeface="Montserrat"/>
              </a:rPr>
              <a:t> movement had the </a:t>
            </a:r>
            <a:r>
              <a:rPr b="1" lang="en" sz="1800">
                <a:solidFill>
                  <a:srgbClr val="005CB9"/>
                </a:solidFill>
                <a:latin typeface="Montserrat"/>
                <a:ea typeface="Montserrat"/>
                <a:cs typeface="Montserrat"/>
                <a:sym typeface="Montserrat"/>
              </a:rPr>
              <a:t>shortest wavelength</a:t>
            </a:r>
            <a:r>
              <a:rPr lang="en" sz="1800">
                <a:solidFill>
                  <a:srgbClr val="005CB9"/>
                </a:solidFill>
                <a:latin typeface="Montserrat"/>
                <a:ea typeface="Montserrat"/>
                <a:cs typeface="Montserrat"/>
                <a:sym typeface="Montserrat"/>
              </a:rPr>
              <a:t> and </a:t>
            </a:r>
            <a:r>
              <a:rPr b="1" lang="en" sz="1800">
                <a:solidFill>
                  <a:srgbClr val="005CB9"/>
                </a:solidFill>
                <a:latin typeface="Montserrat"/>
                <a:ea typeface="Montserrat"/>
                <a:cs typeface="Montserrat"/>
                <a:sym typeface="Montserrat"/>
              </a:rPr>
              <a:t>highest frequency</a:t>
            </a:r>
            <a:r>
              <a:rPr lang="en" sz="1800">
                <a:solidFill>
                  <a:srgbClr val="005CB9"/>
                </a:solidFill>
                <a:latin typeface="Montserrat"/>
                <a:ea typeface="Montserrat"/>
                <a:cs typeface="Montserrat"/>
                <a:sym typeface="Montserrat"/>
              </a:rPr>
              <a:t>.</a:t>
            </a:r>
            <a:endParaRPr sz="1800">
              <a:solidFill>
                <a:srgbClr val="005CB9"/>
              </a:solidFill>
              <a:latin typeface="Montserrat"/>
              <a:ea typeface="Montserrat"/>
              <a:cs typeface="Montserrat"/>
              <a:sym typeface="Montserrat"/>
            </a:endParaRPr>
          </a:p>
        </p:txBody>
      </p:sp>
      <p:sp>
        <p:nvSpPr>
          <p:cNvPr id="223" name="Google Shape;223;p28"/>
          <p:cNvSpPr txBox="1"/>
          <p:nvPr/>
        </p:nvSpPr>
        <p:spPr>
          <a:xfrm>
            <a:off x="5588375" y="2161825"/>
            <a:ext cx="3185700" cy="16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5CB9"/>
                </a:solidFill>
                <a:latin typeface="Montserrat"/>
                <a:ea typeface="Montserrat"/>
                <a:cs typeface="Montserrat"/>
                <a:sym typeface="Montserrat"/>
              </a:rPr>
              <a:t>The wave with the </a:t>
            </a:r>
            <a:r>
              <a:rPr b="1" lang="en" sz="1800">
                <a:solidFill>
                  <a:srgbClr val="005CB9"/>
                </a:solidFill>
                <a:latin typeface="Montserrat"/>
                <a:ea typeface="Montserrat"/>
                <a:cs typeface="Montserrat"/>
                <a:sym typeface="Montserrat"/>
              </a:rPr>
              <a:t>least</a:t>
            </a:r>
            <a:r>
              <a:rPr lang="en" sz="1800">
                <a:solidFill>
                  <a:srgbClr val="005CB9"/>
                </a:solidFill>
                <a:latin typeface="Montserrat"/>
                <a:ea typeface="Montserrat"/>
                <a:cs typeface="Montserrat"/>
                <a:sym typeface="Montserrat"/>
              </a:rPr>
              <a:t> movement had the </a:t>
            </a:r>
            <a:r>
              <a:rPr b="1" lang="en" sz="1800">
                <a:solidFill>
                  <a:srgbClr val="005CB9"/>
                </a:solidFill>
                <a:latin typeface="Montserrat"/>
                <a:ea typeface="Montserrat"/>
                <a:cs typeface="Montserrat"/>
                <a:sym typeface="Montserrat"/>
              </a:rPr>
              <a:t>longest wavelength</a:t>
            </a:r>
            <a:r>
              <a:rPr lang="en" sz="1800">
                <a:solidFill>
                  <a:srgbClr val="005CB9"/>
                </a:solidFill>
                <a:latin typeface="Montserrat"/>
                <a:ea typeface="Montserrat"/>
                <a:cs typeface="Montserrat"/>
                <a:sym typeface="Montserrat"/>
              </a:rPr>
              <a:t> and </a:t>
            </a:r>
            <a:r>
              <a:rPr b="1" lang="en" sz="1800">
                <a:solidFill>
                  <a:srgbClr val="005CB9"/>
                </a:solidFill>
                <a:latin typeface="Montserrat"/>
                <a:ea typeface="Montserrat"/>
                <a:cs typeface="Montserrat"/>
                <a:sym typeface="Montserrat"/>
              </a:rPr>
              <a:t>lowest frequency</a:t>
            </a:r>
            <a:r>
              <a:rPr lang="en" sz="1800">
                <a:solidFill>
                  <a:srgbClr val="005CB9"/>
                </a:solidFill>
                <a:latin typeface="Montserrat"/>
                <a:ea typeface="Montserrat"/>
                <a:cs typeface="Montserrat"/>
                <a:sym typeface="Montserrat"/>
              </a:rPr>
              <a:t>.</a:t>
            </a:r>
            <a:endParaRPr sz="1800">
              <a:solidFill>
                <a:srgbClr val="005CB9"/>
              </a:solidFill>
              <a:latin typeface="Montserrat"/>
              <a:ea typeface="Montserrat"/>
              <a:cs typeface="Montserrat"/>
              <a:sym typeface="Montserrat"/>
            </a:endParaRPr>
          </a:p>
        </p:txBody>
      </p:sp>
      <p:sp>
        <p:nvSpPr>
          <p:cNvPr id="224" name="Google Shape;224;p28"/>
          <p:cNvSpPr txBox="1"/>
          <p:nvPr/>
        </p:nvSpPr>
        <p:spPr>
          <a:xfrm>
            <a:off x="1591650" y="4031850"/>
            <a:ext cx="5960700" cy="7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5CB9"/>
                </a:solidFill>
                <a:latin typeface="Montserrat"/>
                <a:ea typeface="Montserrat"/>
                <a:cs typeface="Montserrat"/>
                <a:sym typeface="Montserrat"/>
              </a:rPr>
              <a:t>We will explore four types of waves with different </a:t>
            </a:r>
            <a:r>
              <a:rPr b="1" lang="en" sz="1800">
                <a:solidFill>
                  <a:srgbClr val="005CB9"/>
                </a:solidFill>
                <a:latin typeface="Montserrat"/>
                <a:ea typeface="Montserrat"/>
                <a:cs typeface="Montserrat"/>
                <a:sym typeface="Montserrat"/>
              </a:rPr>
              <a:t>wavelengths</a:t>
            </a:r>
            <a:r>
              <a:rPr lang="en" sz="1800">
                <a:solidFill>
                  <a:srgbClr val="005CB9"/>
                </a:solidFill>
                <a:latin typeface="Montserrat"/>
                <a:ea typeface="Montserrat"/>
                <a:cs typeface="Montserrat"/>
                <a:sym typeface="Montserrat"/>
              </a:rPr>
              <a:t> and </a:t>
            </a:r>
            <a:r>
              <a:rPr b="1" lang="en" sz="1800">
                <a:solidFill>
                  <a:srgbClr val="005CB9"/>
                </a:solidFill>
                <a:latin typeface="Montserrat"/>
                <a:ea typeface="Montserrat"/>
                <a:cs typeface="Montserrat"/>
                <a:sym typeface="Montserrat"/>
              </a:rPr>
              <a:t>frequencies.</a:t>
            </a:r>
            <a:endParaRPr b="1" sz="1800">
              <a:solidFill>
                <a:srgbClr val="005CB9"/>
              </a:solidFill>
              <a:latin typeface="Montserrat"/>
              <a:ea typeface="Montserrat"/>
              <a:cs typeface="Montserrat"/>
              <a:sym typeface="Montserrat"/>
            </a:endParaRPr>
          </a:p>
        </p:txBody>
      </p:sp>
      <p:sp>
        <p:nvSpPr>
          <p:cNvPr id="225" name="Google Shape;225;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26" name="Google Shape;226;p28"/>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27" name="Google Shape;227;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28" name="Google Shape;228;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29" name="Google Shape;229;p28"/>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230" name="Google Shape;230;p28"/>
          <p:cNvSpPr txBox="1"/>
          <p:nvPr/>
        </p:nvSpPr>
        <p:spPr>
          <a:xfrm rot="-5400000">
            <a:off x="-301350" y="806150"/>
            <a:ext cx="113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WAVELENGTH  </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&amp; FREQUENCY</a:t>
            </a:r>
            <a:endParaRPr i="1" sz="900">
              <a:solidFill>
                <a:srgbClr val="FFFFFF"/>
              </a:solidFill>
              <a:latin typeface="Montserrat Thin"/>
              <a:ea typeface="Montserrat Thin"/>
              <a:cs typeface="Montserrat Thin"/>
              <a:sym typeface="Montserrat Thin"/>
            </a:endParaRPr>
          </a:p>
        </p:txBody>
      </p:sp>
      <p:cxnSp>
        <p:nvCxnSpPr>
          <p:cNvPr id="231" name="Google Shape;231;p28"/>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32" name="Google Shape;232;p28"/>
          <p:cNvPicPr preferRelativeResize="0"/>
          <p:nvPr/>
        </p:nvPicPr>
        <p:blipFill>
          <a:blip r:embed="rId4">
            <a:alphaModFix/>
          </a:blip>
          <a:stretch>
            <a:fillRect/>
          </a:stretch>
        </p:blipFill>
        <p:spPr>
          <a:xfrm>
            <a:off x="927813" y="663675"/>
            <a:ext cx="4328749" cy="27275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2"/>
                                        </p:tgtEl>
                                      </p:cBhvr>
                                    </p:animEffect>
                                    <p:set>
                                      <p:cBhvr>
                                        <p:cTn dur="1" fill="hold">
                                          <p:stCondLst>
                                            <p:cond delay="1000"/>
                                          </p:stCondLst>
                                        </p:cTn>
                                        <p:tgtEl>
                                          <p:spTgt spid="22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3"/>
                                        </p:tgtEl>
                                      </p:cBhvr>
                                    </p:animEffect>
                                    <p:set>
                                      <p:cBhvr>
                                        <p:cTn dur="1" fill="hold">
                                          <p:stCondLst>
                                            <p:cond delay="1000"/>
                                          </p:stCondLst>
                                        </p:cTn>
                                        <p:tgtEl>
                                          <p:spTgt spid="22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29"/>
          <p:cNvSpPr txBox="1"/>
          <p:nvPr/>
        </p:nvSpPr>
        <p:spPr>
          <a:xfrm>
            <a:off x="1261475" y="3849825"/>
            <a:ext cx="7124700" cy="47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5CB9"/>
                </a:solidFill>
                <a:latin typeface="Montserrat"/>
                <a:ea typeface="Montserrat"/>
                <a:cs typeface="Montserrat"/>
                <a:sym typeface="Montserrat"/>
              </a:rPr>
              <a:t>The Electromagnetic Spectrum</a:t>
            </a:r>
            <a:endParaRPr sz="2400">
              <a:solidFill>
                <a:srgbClr val="005CB9"/>
              </a:solidFill>
              <a:latin typeface="Montserrat Light"/>
              <a:ea typeface="Montserrat Light"/>
              <a:cs typeface="Montserrat Light"/>
              <a:sym typeface="Montserrat Light"/>
            </a:endParaRPr>
          </a:p>
        </p:txBody>
      </p:sp>
      <p:sp>
        <p:nvSpPr>
          <p:cNvPr id="238" name="Google Shape;238;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39" name="Google Shape;239;p29"/>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40" name="Google Shape;240;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41" name="Google Shape;241;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42" name="Google Shape;242;p29"/>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43" name="Google Shape;243;p29"/>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44" name="Google Shape;244;p29"/>
          <p:cNvPicPr preferRelativeResize="0"/>
          <p:nvPr/>
        </p:nvPicPr>
        <p:blipFill>
          <a:blip r:embed="rId4">
            <a:alphaModFix/>
          </a:blip>
          <a:stretch>
            <a:fillRect/>
          </a:stretch>
        </p:blipFill>
        <p:spPr>
          <a:xfrm>
            <a:off x="1206013" y="941511"/>
            <a:ext cx="7235625" cy="2410825"/>
          </a:xfrm>
          <a:prstGeom prst="rect">
            <a:avLst/>
          </a:prstGeom>
          <a:noFill/>
          <a:ln>
            <a:noFill/>
          </a:ln>
        </p:spPr>
      </p:pic>
      <p:sp>
        <p:nvSpPr>
          <p:cNvPr id="245" name="Google Shape;245;p29"/>
          <p:cNvSpPr txBox="1"/>
          <p:nvPr/>
        </p:nvSpPr>
        <p:spPr>
          <a:xfrm rot="-5400000">
            <a:off x="-481350" y="626150"/>
            <a:ext cx="149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ELECTROMAGNETIC</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SPECTRUM</a:t>
            </a:r>
            <a:endParaRPr i="1" sz="900">
              <a:solidFill>
                <a:srgbClr val="FFFFFF"/>
              </a:solidFill>
              <a:latin typeface="Montserrat Thin"/>
              <a:ea typeface="Montserrat Thin"/>
              <a:cs typeface="Montserrat Thin"/>
              <a:sym typeface="Montserrat Thin"/>
            </a:endParaRPr>
          </a:p>
        </p:txBody>
      </p:sp>
      <p:sp>
        <p:nvSpPr>
          <p:cNvPr id="246" name="Google Shape;246;p29"/>
          <p:cNvSpPr/>
          <p:nvPr/>
        </p:nvSpPr>
        <p:spPr>
          <a:xfrm>
            <a:off x="1026600" y="720100"/>
            <a:ext cx="7674600" cy="28908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0" name="Shape 250"/>
        <p:cNvGrpSpPr/>
        <p:nvPr/>
      </p:nvGrpSpPr>
      <p:grpSpPr>
        <a:xfrm>
          <a:off x="0" y="0"/>
          <a:ext cx="0" cy="0"/>
          <a:chOff x="0" y="0"/>
          <a:chExt cx="0" cy="0"/>
        </a:xfrm>
      </p:grpSpPr>
      <p:sp>
        <p:nvSpPr>
          <p:cNvPr id="251" name="Google Shape;251;p30"/>
          <p:cNvSpPr txBox="1"/>
          <p:nvPr/>
        </p:nvSpPr>
        <p:spPr>
          <a:xfrm>
            <a:off x="1146445" y="3770325"/>
            <a:ext cx="7150500" cy="7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5CB9"/>
                </a:solidFill>
                <a:latin typeface="Montserrat"/>
                <a:ea typeface="Montserrat"/>
                <a:cs typeface="Montserrat"/>
                <a:sym typeface="Montserrat"/>
              </a:rPr>
              <a:t>What are some properties of </a:t>
            </a:r>
            <a:r>
              <a:rPr b="1" lang="en" sz="2400">
                <a:solidFill>
                  <a:srgbClr val="005CB9"/>
                </a:solidFill>
                <a:latin typeface="Montserrat"/>
                <a:ea typeface="Montserrat"/>
                <a:cs typeface="Montserrat"/>
                <a:sym typeface="Montserrat"/>
              </a:rPr>
              <a:t>Radio waves?</a:t>
            </a:r>
            <a:endParaRPr b="1" sz="2400">
              <a:solidFill>
                <a:srgbClr val="005CB9"/>
              </a:solidFill>
              <a:latin typeface="Montserrat"/>
              <a:ea typeface="Montserrat"/>
              <a:cs typeface="Montserrat"/>
              <a:sym typeface="Montserrat"/>
            </a:endParaRPr>
          </a:p>
        </p:txBody>
      </p:sp>
      <p:pic>
        <p:nvPicPr>
          <p:cNvPr id="252" name="Google Shape;252;p30"/>
          <p:cNvPicPr preferRelativeResize="0"/>
          <p:nvPr/>
        </p:nvPicPr>
        <p:blipFill>
          <a:blip r:embed="rId3">
            <a:alphaModFix/>
          </a:blip>
          <a:stretch>
            <a:fillRect/>
          </a:stretch>
        </p:blipFill>
        <p:spPr>
          <a:xfrm>
            <a:off x="1690893" y="1457975"/>
            <a:ext cx="5804429" cy="1856850"/>
          </a:xfrm>
          <a:prstGeom prst="rect">
            <a:avLst/>
          </a:prstGeom>
          <a:noFill/>
          <a:ln>
            <a:noFill/>
          </a:ln>
        </p:spPr>
      </p:pic>
      <p:sp>
        <p:nvSpPr>
          <p:cNvPr id="253" name="Google Shape;253;p3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54" name="Google Shape;254;p30"/>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55" name="Google Shape;255;p3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56" name="Google Shape;256;p3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57" name="Google Shape;257;p30"/>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258" name="Google Shape;258;p30"/>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RADIO WAVES </a:t>
            </a:r>
            <a:endParaRPr i="1">
              <a:solidFill>
                <a:srgbClr val="FFFFFF"/>
              </a:solidFill>
              <a:latin typeface="Montserrat Thin"/>
              <a:ea typeface="Montserrat Thin"/>
              <a:cs typeface="Montserrat Thin"/>
              <a:sym typeface="Montserrat Thin"/>
            </a:endParaRPr>
          </a:p>
        </p:txBody>
      </p:sp>
      <p:cxnSp>
        <p:nvCxnSpPr>
          <p:cNvPr id="259" name="Google Shape;259;p30"/>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3" name="Shape 263"/>
        <p:cNvGrpSpPr/>
        <p:nvPr/>
      </p:nvGrpSpPr>
      <p:grpSpPr>
        <a:xfrm>
          <a:off x="0" y="0"/>
          <a:ext cx="0" cy="0"/>
          <a:chOff x="0" y="0"/>
          <a:chExt cx="0" cy="0"/>
        </a:xfrm>
      </p:grpSpPr>
      <p:sp>
        <p:nvSpPr>
          <p:cNvPr id="264" name="Google Shape;264;p31"/>
          <p:cNvSpPr txBox="1"/>
          <p:nvPr/>
        </p:nvSpPr>
        <p:spPr>
          <a:xfrm>
            <a:off x="1332075" y="3994893"/>
            <a:ext cx="6783000" cy="5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5CB9"/>
                </a:solidFill>
                <a:latin typeface="Montserrat"/>
                <a:ea typeface="Montserrat"/>
                <a:cs typeface="Montserrat"/>
                <a:sym typeface="Montserrat"/>
              </a:rPr>
              <a:t>What are some properties of </a:t>
            </a:r>
            <a:r>
              <a:rPr b="1" lang="en" sz="2400">
                <a:solidFill>
                  <a:srgbClr val="005CB9"/>
                </a:solidFill>
                <a:latin typeface="Montserrat"/>
                <a:ea typeface="Montserrat"/>
                <a:cs typeface="Montserrat"/>
                <a:sym typeface="Montserrat"/>
              </a:rPr>
              <a:t>Microwaves?</a:t>
            </a:r>
            <a:endParaRPr b="1" sz="2400">
              <a:solidFill>
                <a:srgbClr val="005CB9"/>
              </a:solidFill>
              <a:latin typeface="Montserrat"/>
              <a:ea typeface="Montserrat"/>
              <a:cs typeface="Montserrat"/>
              <a:sym typeface="Montserrat"/>
            </a:endParaRPr>
          </a:p>
        </p:txBody>
      </p:sp>
      <p:sp>
        <p:nvSpPr>
          <p:cNvPr id="265" name="Google Shape;265;p3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66" name="Google Shape;266;p31"/>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67" name="Google Shape;267;p3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68" name="Google Shape;268;p3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69" name="Google Shape;269;p31"/>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sp>
        <p:nvSpPr>
          <p:cNvPr id="270" name="Google Shape;270;p31"/>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MICROWAVES</a:t>
            </a:r>
            <a:endParaRPr i="1">
              <a:solidFill>
                <a:srgbClr val="FFFFFF"/>
              </a:solidFill>
              <a:latin typeface="Montserrat Thin"/>
              <a:ea typeface="Montserrat Thin"/>
              <a:cs typeface="Montserrat Thin"/>
              <a:sym typeface="Montserrat Thin"/>
            </a:endParaRPr>
          </a:p>
        </p:txBody>
      </p:sp>
      <p:cxnSp>
        <p:nvCxnSpPr>
          <p:cNvPr id="271" name="Google Shape;271;p31"/>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72" name="Google Shape;272;p31"/>
          <p:cNvPicPr preferRelativeResize="0"/>
          <p:nvPr/>
        </p:nvPicPr>
        <p:blipFill>
          <a:blip r:embed="rId4">
            <a:alphaModFix/>
          </a:blip>
          <a:stretch>
            <a:fillRect/>
          </a:stretch>
        </p:blipFill>
        <p:spPr>
          <a:xfrm>
            <a:off x="1692848" y="916273"/>
            <a:ext cx="6061450" cy="2749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6" name="Shape 276"/>
        <p:cNvGrpSpPr/>
        <p:nvPr/>
      </p:nvGrpSpPr>
      <p:grpSpPr>
        <a:xfrm>
          <a:off x="0" y="0"/>
          <a:ext cx="0" cy="0"/>
          <a:chOff x="0" y="0"/>
          <a:chExt cx="0" cy="0"/>
        </a:xfrm>
      </p:grpSpPr>
      <p:sp>
        <p:nvSpPr>
          <p:cNvPr id="277" name="Google Shape;277;p32"/>
          <p:cNvSpPr txBox="1"/>
          <p:nvPr/>
        </p:nvSpPr>
        <p:spPr>
          <a:xfrm>
            <a:off x="4217675" y="2723475"/>
            <a:ext cx="4200600" cy="6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5CB9"/>
                </a:solidFill>
                <a:latin typeface="Montserrat"/>
                <a:ea typeface="Montserrat"/>
                <a:cs typeface="Montserrat"/>
                <a:sym typeface="Montserrat"/>
              </a:rPr>
              <a:t>What are some properties of </a:t>
            </a:r>
            <a:r>
              <a:rPr b="1" lang="en" sz="2400">
                <a:solidFill>
                  <a:srgbClr val="005CB9"/>
                </a:solidFill>
                <a:latin typeface="Montserrat"/>
                <a:ea typeface="Montserrat"/>
                <a:cs typeface="Montserrat"/>
                <a:sym typeface="Montserrat"/>
              </a:rPr>
              <a:t>Infrared waves?</a:t>
            </a:r>
            <a:endParaRPr b="1" sz="2400">
              <a:solidFill>
                <a:srgbClr val="005CB9"/>
              </a:solidFill>
              <a:latin typeface="Montserrat"/>
              <a:ea typeface="Montserrat"/>
              <a:cs typeface="Montserrat"/>
              <a:sym typeface="Montserrat"/>
            </a:endParaRPr>
          </a:p>
        </p:txBody>
      </p:sp>
      <p:pic>
        <p:nvPicPr>
          <p:cNvPr id="278" name="Google Shape;278;p32"/>
          <p:cNvPicPr preferRelativeResize="0"/>
          <p:nvPr/>
        </p:nvPicPr>
        <p:blipFill>
          <a:blip r:embed="rId3">
            <a:alphaModFix/>
          </a:blip>
          <a:stretch>
            <a:fillRect/>
          </a:stretch>
        </p:blipFill>
        <p:spPr>
          <a:xfrm>
            <a:off x="1245850" y="293701"/>
            <a:ext cx="3760501" cy="4849800"/>
          </a:xfrm>
          <a:prstGeom prst="rect">
            <a:avLst/>
          </a:prstGeom>
          <a:noFill/>
          <a:ln>
            <a:noFill/>
          </a:ln>
        </p:spPr>
      </p:pic>
      <p:sp>
        <p:nvSpPr>
          <p:cNvPr id="279" name="Google Shape;279;p32"/>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80" name="Google Shape;280;p32"/>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81" name="Google Shape;281;p32"/>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82" name="Google Shape;282;p32"/>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83" name="Google Shape;283;p32"/>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84" name="Google Shape;284;p32"/>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85" name="Google Shape;285;p32"/>
          <p:cNvSpPr txBox="1"/>
          <p:nvPr/>
        </p:nvSpPr>
        <p:spPr>
          <a:xfrm rot="-5400000">
            <a:off x="-481350" y="626150"/>
            <a:ext cx="149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INFRARED</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WAVES</a:t>
            </a:r>
            <a:endParaRPr i="1" sz="900">
              <a:solidFill>
                <a:srgbClr val="FFFFFF"/>
              </a:solidFill>
              <a:latin typeface="Montserrat Thin"/>
              <a:ea typeface="Montserrat Thin"/>
              <a:cs typeface="Montserrat Thin"/>
              <a:sym typeface="Montserrat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9" name="Shape 289"/>
        <p:cNvGrpSpPr/>
        <p:nvPr/>
      </p:nvGrpSpPr>
      <p:grpSpPr>
        <a:xfrm>
          <a:off x="0" y="0"/>
          <a:ext cx="0" cy="0"/>
          <a:chOff x="0" y="0"/>
          <a:chExt cx="0" cy="0"/>
        </a:xfrm>
      </p:grpSpPr>
      <p:sp>
        <p:nvSpPr>
          <p:cNvPr id="290" name="Google Shape;290;p33"/>
          <p:cNvSpPr txBox="1"/>
          <p:nvPr/>
        </p:nvSpPr>
        <p:spPr>
          <a:xfrm>
            <a:off x="1080150" y="3774075"/>
            <a:ext cx="7746900" cy="97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5CB9"/>
                </a:solidFill>
                <a:latin typeface="Montserrat"/>
                <a:ea typeface="Montserrat"/>
                <a:cs typeface="Montserrat"/>
                <a:sym typeface="Montserrat"/>
              </a:rPr>
              <a:t>What are some properties of </a:t>
            </a:r>
            <a:r>
              <a:rPr b="1" lang="en" sz="2400">
                <a:solidFill>
                  <a:srgbClr val="005CB9"/>
                </a:solidFill>
                <a:latin typeface="Montserrat"/>
                <a:ea typeface="Montserrat"/>
                <a:cs typeface="Montserrat"/>
                <a:sym typeface="Montserrat"/>
              </a:rPr>
              <a:t>Ultraviolet waves?</a:t>
            </a:r>
            <a:endParaRPr b="1" sz="2400">
              <a:solidFill>
                <a:srgbClr val="005CB9"/>
              </a:solidFill>
              <a:latin typeface="Montserrat"/>
              <a:ea typeface="Montserrat"/>
              <a:cs typeface="Montserrat"/>
              <a:sym typeface="Montserrat"/>
            </a:endParaRPr>
          </a:p>
        </p:txBody>
      </p:sp>
      <p:sp>
        <p:nvSpPr>
          <p:cNvPr id="291" name="Google Shape;291;p33"/>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92" name="Google Shape;292;p33"/>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93" name="Google Shape;293;p33"/>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94" name="Google Shape;294;p33"/>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95" name="Google Shape;295;p33"/>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96" name="Google Shape;296;p33"/>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pic>
        <p:nvPicPr>
          <p:cNvPr id="297" name="Google Shape;297;p33"/>
          <p:cNvPicPr preferRelativeResize="0"/>
          <p:nvPr/>
        </p:nvPicPr>
        <p:blipFill>
          <a:blip r:embed="rId4">
            <a:alphaModFix/>
          </a:blip>
          <a:stretch>
            <a:fillRect/>
          </a:stretch>
        </p:blipFill>
        <p:spPr>
          <a:xfrm>
            <a:off x="2955149" y="399238"/>
            <a:ext cx="3996902" cy="3286923"/>
          </a:xfrm>
          <a:prstGeom prst="rect">
            <a:avLst/>
          </a:prstGeom>
          <a:noFill/>
          <a:ln>
            <a:noFill/>
          </a:ln>
        </p:spPr>
      </p:pic>
      <p:sp>
        <p:nvSpPr>
          <p:cNvPr id="298" name="Google Shape;298;p33"/>
          <p:cNvSpPr txBox="1"/>
          <p:nvPr/>
        </p:nvSpPr>
        <p:spPr>
          <a:xfrm rot="-5400000">
            <a:off x="-481350" y="626150"/>
            <a:ext cx="149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ULTRAVIOLET</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WAVES</a:t>
            </a:r>
            <a:endParaRPr i="1" sz="900">
              <a:solidFill>
                <a:srgbClr val="FFFFFF"/>
              </a:solidFill>
              <a:latin typeface="Montserrat Thin"/>
              <a:ea typeface="Montserrat Thin"/>
              <a:cs typeface="Montserrat Thin"/>
              <a:sym typeface="Montserrat Thin"/>
            </a:endParaRPr>
          </a:p>
        </p:txBody>
      </p:sp>
      <p:sp>
        <p:nvSpPr>
          <p:cNvPr id="299" name="Google Shape;299;p33"/>
          <p:cNvSpPr/>
          <p:nvPr/>
        </p:nvSpPr>
        <p:spPr>
          <a:xfrm>
            <a:off x="3248975" y="651500"/>
            <a:ext cx="3420300" cy="27621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