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Montserrat"/>
      <p:regular r:id="rId24"/>
      <p:bold r:id="rId25"/>
      <p:italic r:id="rId26"/>
      <p:boldItalic r:id="rId27"/>
    </p:embeddedFont>
    <p:embeddedFont>
      <p:font typeface="Lato"/>
      <p:regular r:id="rId28"/>
      <p:bold r:id="rId29"/>
      <p:italic r:id="rId30"/>
      <p:boldItalic r:id="rId31"/>
    </p:embeddedFont>
    <p:embeddedFont>
      <p:font typeface="Montserrat Medium"/>
      <p:regular r:id="rId32"/>
      <p:bold r:id="rId33"/>
      <p:italic r:id="rId34"/>
      <p:boldItalic r:id="rId35"/>
    </p:embeddedFont>
    <p:embeddedFont>
      <p:font typeface="Montserrat Light"/>
      <p:regular r:id="rId36"/>
      <p:bold r:id="rId37"/>
      <p:italic r:id="rId38"/>
      <p:boldItalic r:id="rId39"/>
    </p:embeddedFont>
    <p:embeddedFont>
      <p:font typeface="Montserrat Thin"/>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Thin-regular.fntdata"/><Relationship Id="rId20" Type="http://schemas.openxmlformats.org/officeDocument/2006/relationships/slide" Target="slides/slide14.xml"/><Relationship Id="rId42" Type="http://schemas.openxmlformats.org/officeDocument/2006/relationships/font" Target="fonts/MontserratThin-italic.fntdata"/><Relationship Id="rId41" Type="http://schemas.openxmlformats.org/officeDocument/2006/relationships/font" Target="fonts/MontserratThin-bold.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MontserratThin-boldItalic.fntdata"/><Relationship Id="rId24" Type="http://schemas.openxmlformats.org/officeDocument/2006/relationships/font" Target="fonts/Montserrat-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Lato-regular.fntdata"/><Relationship Id="rId27" Type="http://schemas.openxmlformats.org/officeDocument/2006/relationships/font" Target="fonts/Montserra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5.xml"/><Relationship Id="rId33" Type="http://schemas.openxmlformats.org/officeDocument/2006/relationships/font" Target="fonts/MontserratMedium-bold.fntdata"/><Relationship Id="rId10" Type="http://schemas.openxmlformats.org/officeDocument/2006/relationships/slide" Target="slides/slide4.xml"/><Relationship Id="rId32" Type="http://schemas.openxmlformats.org/officeDocument/2006/relationships/font" Target="fonts/MontserratMedium-regular.fntdata"/><Relationship Id="rId13" Type="http://schemas.openxmlformats.org/officeDocument/2006/relationships/slide" Target="slides/slide7.xml"/><Relationship Id="rId35" Type="http://schemas.openxmlformats.org/officeDocument/2006/relationships/font" Target="fonts/MontserratMedium-boldItalic.fntdata"/><Relationship Id="rId12" Type="http://schemas.openxmlformats.org/officeDocument/2006/relationships/slide" Target="slides/slide6.xml"/><Relationship Id="rId34" Type="http://schemas.openxmlformats.org/officeDocument/2006/relationships/font" Target="fonts/MontserratMedium-italic.fntdata"/><Relationship Id="rId15" Type="http://schemas.openxmlformats.org/officeDocument/2006/relationships/slide" Target="slides/slide9.xml"/><Relationship Id="rId37" Type="http://schemas.openxmlformats.org/officeDocument/2006/relationships/font" Target="fonts/MontserratLight-bold.fntdata"/><Relationship Id="rId14" Type="http://schemas.openxmlformats.org/officeDocument/2006/relationships/slide" Target="slides/slide8.xml"/><Relationship Id="rId36" Type="http://schemas.openxmlformats.org/officeDocument/2006/relationships/font" Target="fonts/MontserratLight-regular.fntdata"/><Relationship Id="rId17" Type="http://schemas.openxmlformats.org/officeDocument/2006/relationships/slide" Target="slides/slide11.xml"/><Relationship Id="rId39" Type="http://schemas.openxmlformats.org/officeDocument/2006/relationships/font" Target="fonts/MontserratLight-boldItalic.fntdata"/><Relationship Id="rId16" Type="http://schemas.openxmlformats.org/officeDocument/2006/relationships/slide" Target="slides/slide10.xml"/><Relationship Id="rId38" Type="http://schemas.openxmlformats.org/officeDocument/2006/relationships/font" Target="fonts/MontserratLight-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5dckB6DmW9UMkMe_UTeUdB4u4sQwupUfc0gqnNSnEvM/edit?usp=sharing"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5dckB6DmW9UMkMe_UTeUdB4u4sQwupUfc0gqnNSnEvM/edit?usp=sharing"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5dckB6DmW9UMkMe_UTeUdB4u4sQwupUfc0gqnNSnEvM/edit?usp=sharing"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oldengatebridge.org/research/factsGGBIntOrngColor.php" TargetMode="External"/><Relationship Id="rId3" Type="http://schemas.openxmlformats.org/officeDocument/2006/relationships/hyperlink" Target="https://youtu.be/bPwZ4LNlJP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5dckB6DmW9UMkMe_UTeUdB4u4sQwupUfc0gqnNSnEvM/edit?usp=sharing"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5dckB6DmW9UMkMe_UTeUdB4u4sQwupUfc0gqnNSnEvM/edit?usp=sharing"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5dckB6DmW9UMkMe_UTeUdB4u4sQwupUfc0gqnNSnEvM/edit?usp=sharin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5dckB6DmW9UMkMe_UTeUdB4u4sQwupUfc0gqnNSnEvM/edit?usp=sharing"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5dckB6DmW9UMkMe_UTeUdB4u4sQwupUfc0gqnNSnEvM/edit?usp=sharing"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5dckB6DmW9UMkMe_UTeUdB4u4sQwupUfc0gqnNSnEvM/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5dckB6DmW9UMkMe_UTeUdB4u4sQwupUfc0gqnNSnEvM/edit?usp=sharin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5dckB6DmW9UMkMe_UTeUdB4u4sQwupUfc0gqnNSnEvM/edit?usp=sharing"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6552b36c7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552b36c7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lesson, students explore how the color sensor detects color. Students will need to use their kits during the exploration of this lesson.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6552b36c7d_0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6552b36c7d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eyes typically have 3 types of cones, those that perceive red, green and blue. In this activity, students will test how well they can identify mysterious objects with just their color and/or outline.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use their </a:t>
            </a:r>
            <a:r>
              <a:rPr lang="en" u="sng">
                <a:solidFill>
                  <a:schemeClr val="accent5"/>
                </a:solidFill>
                <a:hlinkClick r:id="rId2">
                  <a:extLst>
                    <a:ext uri="{A12FA001-AC4F-418D-AE19-62706E023703}">
                      <ahyp:hlinkClr val="tx"/>
                    </a:ext>
                  </a:extLst>
                </a:hlinkClick>
              </a:rPr>
              <a:t>Graphic Organizer</a:t>
            </a:r>
            <a:r>
              <a:rPr lang="en"/>
              <a:t> to record their notes for slides 2-11.</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6552b36c7d_0_6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6552b36c7d_0_6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eyes typically have 3 types of cones, those that perceive red, green and blue. In this activity, students will test how well they can identify mysterious objects with just their color and/or outline.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use their </a:t>
            </a:r>
            <a:r>
              <a:rPr lang="en" u="sng">
                <a:solidFill>
                  <a:schemeClr val="hlink"/>
                </a:solidFill>
                <a:hlinkClick r:id="rId2"/>
              </a:rPr>
              <a:t>Graphic Organizer</a:t>
            </a:r>
            <a:r>
              <a:rPr lang="en"/>
              <a:t> to record their notes for slides 2-11.</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6552b36c7d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6552b36c7d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provides step-by-step instructions on how to set up the color sensor and PiperProject to complete the lesson’s exploration.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6552b36c7d_0_6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6552b36c7d_0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will help demonstrate how to complete the exploration. Students can record their observations on their </a:t>
            </a:r>
            <a:r>
              <a:rPr lang="en" u="sng">
                <a:solidFill>
                  <a:schemeClr val="hlink"/>
                </a:solidFill>
                <a:hlinkClick r:id="rId2"/>
              </a:rPr>
              <a:t>Graphic Organizer</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6552b36c7d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6552b36c7d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6552b36c7d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6552b36c7d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probably tried to guess the RGB values of their clothing. It is the chemical makeup of the clothing that determines the waves absorbed and those reflected. When wearing black, your clothing is absorbing all the wavelengths. This is why people avoid wearing black on sunny days; the clothing absorbs all wavelengths and, thus, causes the wearer to get hot.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6552b36c7d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6552b36c7d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rPr>
              <a:t>International Orange has served as a uniting color in aerospace and the building of structures. It has an RGB value of (255, 79, 0).</a:t>
            </a:r>
            <a:endParaRPr>
              <a:highlight>
                <a:srgbClr val="FFFFFF"/>
              </a:highlight>
            </a:endParaRPr>
          </a:p>
          <a:p>
            <a:pPr indent="0" lvl="0" marL="0" rtl="0" algn="l">
              <a:spcBef>
                <a:spcPts val="0"/>
              </a:spcBef>
              <a:spcAft>
                <a:spcPts val="0"/>
              </a:spcAft>
              <a:buNone/>
            </a:pPr>
            <a:r>
              <a:t/>
            </a:r>
            <a:endParaRPr>
              <a:highlight>
                <a:srgbClr val="FFFFFF"/>
              </a:highlight>
            </a:endParaRPr>
          </a:p>
          <a:p>
            <a:pPr indent="0" lvl="0" marL="0" rtl="0" algn="l">
              <a:spcBef>
                <a:spcPts val="0"/>
              </a:spcBef>
              <a:spcAft>
                <a:spcPts val="0"/>
              </a:spcAft>
              <a:buNone/>
            </a:pPr>
            <a:r>
              <a:rPr lang="en">
                <a:highlight>
                  <a:srgbClr val="FFFFFF"/>
                </a:highlight>
              </a:rPr>
              <a:t>Students can explore the history of this color by reading this </a:t>
            </a:r>
            <a:r>
              <a:rPr lang="en" u="sng">
                <a:solidFill>
                  <a:schemeClr val="hlink"/>
                </a:solidFill>
                <a:highlight>
                  <a:srgbClr val="FFFFFF"/>
                </a:highlight>
                <a:hlinkClick r:id="rId2"/>
              </a:rPr>
              <a:t>article</a:t>
            </a:r>
            <a:r>
              <a:rPr lang="en">
                <a:highlight>
                  <a:srgbClr val="FFFFFF"/>
                </a:highlight>
              </a:rPr>
              <a:t> or watching this </a:t>
            </a:r>
            <a:r>
              <a:rPr lang="en" u="sng">
                <a:solidFill>
                  <a:schemeClr val="hlink"/>
                </a:solidFill>
                <a:highlight>
                  <a:srgbClr val="FFFFFF"/>
                </a:highlight>
                <a:hlinkClick r:id="rId3"/>
              </a:rPr>
              <a:t>video</a:t>
            </a:r>
            <a:r>
              <a:rPr lang="en">
                <a:highlight>
                  <a:srgbClr val="FFFFFF"/>
                </a:highlight>
              </a:rPr>
              <a:t>. </a:t>
            </a:r>
            <a:endParaRPr>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6552b36c7d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6552b36c7d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Collect these exit slips as a reflective assessment.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Sample responses: </a:t>
            </a:r>
            <a:endParaRPr/>
          </a:p>
          <a:p>
            <a:pPr indent="-298450" lvl="0" marL="457200" rtl="0" algn="l">
              <a:spcBef>
                <a:spcPts val="0"/>
              </a:spcBef>
              <a:spcAft>
                <a:spcPts val="0"/>
              </a:spcAft>
              <a:buSzPts val="1100"/>
              <a:buAutoNum type="arabicPeriod"/>
            </a:pPr>
            <a:r>
              <a:rPr lang="en"/>
              <a:t>Countries’ flags evoke different emotions for people.</a:t>
            </a:r>
            <a:endParaRPr/>
          </a:p>
          <a:p>
            <a:pPr indent="-298450" lvl="0" marL="457200" rtl="0" algn="l">
              <a:spcBef>
                <a:spcPts val="0"/>
              </a:spcBef>
              <a:spcAft>
                <a:spcPts val="0"/>
              </a:spcAft>
              <a:buSzPts val="1100"/>
              <a:buAutoNum type="arabicPeriod"/>
            </a:pPr>
            <a:r>
              <a:rPr lang="en"/>
              <a:t>The colorful houses from  2favellas and communities in Mexican cities can evoke pride of home/nostalgia.</a:t>
            </a:r>
            <a:endParaRPr/>
          </a:p>
          <a:p>
            <a:pPr indent="-298450" lvl="0" marL="457200" rtl="0" algn="l">
              <a:spcBef>
                <a:spcPts val="0"/>
              </a:spcBef>
              <a:spcAft>
                <a:spcPts val="0"/>
              </a:spcAft>
              <a:buSzPts val="1100"/>
              <a:buAutoNum type="arabicPeriod"/>
            </a:pPr>
            <a:r>
              <a:rPr lang="en"/>
              <a:t>The white washed homes in Greece</a:t>
            </a:r>
            <a:r>
              <a:rPr lang="en"/>
              <a:t>.</a:t>
            </a:r>
            <a:endParaRPr/>
          </a:p>
          <a:p>
            <a:pPr indent="-298450" lvl="0" marL="457200" rtl="0" algn="l">
              <a:spcBef>
                <a:spcPts val="0"/>
              </a:spcBef>
              <a:spcAft>
                <a:spcPts val="0"/>
              </a:spcAft>
              <a:buSzPts val="1100"/>
              <a:buAutoNum type="arabicPeriod"/>
            </a:pPr>
            <a:r>
              <a:rPr lang="en"/>
              <a:t>The pink in the cherry blossoms found in Japan and Washington DC.</a:t>
            </a:r>
            <a:endParaRPr/>
          </a:p>
          <a:p>
            <a:pPr indent="-298450" lvl="0" marL="457200" rtl="0" algn="l">
              <a:spcBef>
                <a:spcPts val="0"/>
              </a:spcBef>
              <a:spcAft>
                <a:spcPts val="0"/>
              </a:spcAft>
              <a:buSzPts val="1100"/>
              <a:buAutoNum type="arabicPeriod"/>
            </a:pPr>
            <a:r>
              <a:rPr lang="en"/>
              <a:t>Foods and the emotions attributed to them. </a:t>
            </a:r>
            <a:endParaRPr/>
          </a:p>
          <a:p>
            <a:pPr indent="-298450" lvl="0" marL="457200" rtl="0" algn="l">
              <a:spcBef>
                <a:spcPts val="0"/>
              </a:spcBef>
              <a:spcAft>
                <a:spcPts val="0"/>
              </a:spcAft>
              <a:buSzPts val="1100"/>
              <a:buAutoNum type="arabicPeriod"/>
            </a:pPr>
            <a:r>
              <a:rPr lang="en"/>
              <a:t>Most of the world knows of Coca Cola, McDonalds, Mickey Mouse, and Disney. (There are other responses.)</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6552b36c7d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6552b36c7d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eyes typically have 3 types of cones, those that perceive red, green and blue. In this activity, students will test how well they can identify mysterious objects with just their color and/or outline.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use their </a:t>
            </a:r>
            <a:r>
              <a:rPr lang="en" u="sng">
                <a:solidFill>
                  <a:schemeClr val="accent5"/>
                </a:solidFill>
                <a:hlinkClick r:id="rId2">
                  <a:extLst>
                    <a:ext uri="{A12FA001-AC4F-418D-AE19-62706E023703}">
                      <ahyp:hlinkClr val="tx"/>
                    </a:ext>
                  </a:extLst>
                </a:hlinkClick>
              </a:rPr>
              <a:t>Graphic Organizer</a:t>
            </a:r>
            <a:r>
              <a:rPr lang="en"/>
              <a:t> to record their notes for slides 2-11.</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6552b36c7d_0_6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6552b36c7d_0_6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eyes typically have 3 types of cones, those that perceive red, green and blue. In this activity, students will test how well they can identify mysterious objects with just their color and/or outline.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use their </a:t>
            </a:r>
            <a:r>
              <a:rPr lang="en" u="sng">
                <a:solidFill>
                  <a:schemeClr val="accent5"/>
                </a:solidFill>
                <a:hlinkClick r:id="rId2">
                  <a:extLst>
                    <a:ext uri="{A12FA001-AC4F-418D-AE19-62706E023703}">
                      <ahyp:hlinkClr val="tx"/>
                    </a:ext>
                  </a:extLst>
                </a:hlinkClick>
              </a:rPr>
              <a:t>Graphic Organizer</a:t>
            </a:r>
            <a:r>
              <a:rPr lang="en"/>
              <a:t> to record their notes for slides 2-11.</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6552b36c7d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6552b36c7d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eyes typically have 3 types of cones, those that perceive red, green and blue. In this activity, students will test how well they can identify mysterious objects with just their color and/or outline.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use their </a:t>
            </a:r>
            <a:r>
              <a:rPr lang="en" u="sng">
                <a:solidFill>
                  <a:schemeClr val="accent5"/>
                </a:solidFill>
                <a:hlinkClick r:id="rId2">
                  <a:extLst>
                    <a:ext uri="{A12FA001-AC4F-418D-AE19-62706E023703}">
                      <ahyp:hlinkClr val="tx"/>
                    </a:ext>
                  </a:extLst>
                </a:hlinkClick>
              </a:rPr>
              <a:t>Graphic Organizer</a:t>
            </a:r>
            <a:r>
              <a:rPr lang="en"/>
              <a:t> to record their notes for slides 2-11.</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6552b36c7d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552b36c7d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eyes typically have 3 types of cones, those that perceive red, green and blue. In this activity, students will test how well they can identify mysterious objects with just their color and/or outline.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use their </a:t>
            </a:r>
            <a:r>
              <a:rPr lang="en" u="sng">
                <a:solidFill>
                  <a:schemeClr val="accent5"/>
                </a:solidFill>
                <a:hlinkClick r:id="rId2">
                  <a:extLst>
                    <a:ext uri="{A12FA001-AC4F-418D-AE19-62706E023703}">
                      <ahyp:hlinkClr val="tx"/>
                    </a:ext>
                  </a:extLst>
                </a:hlinkClick>
              </a:rPr>
              <a:t>Graphic Organizer</a:t>
            </a:r>
            <a:r>
              <a:rPr lang="en"/>
              <a:t> to record their notes for slides 2-11.</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6552b36c7d_0_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6552b36c7d_0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eyes typically have 3 types of cones, those that perceive red, green and blue. In this activity, students will test how well they can identify mysterious objects with just their color and/or outline.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use their </a:t>
            </a:r>
            <a:r>
              <a:rPr lang="en" u="sng">
                <a:solidFill>
                  <a:schemeClr val="accent5"/>
                </a:solidFill>
                <a:hlinkClick r:id="rId2">
                  <a:extLst>
                    <a:ext uri="{A12FA001-AC4F-418D-AE19-62706E023703}">
                      <ahyp:hlinkClr val="tx"/>
                    </a:ext>
                  </a:extLst>
                </a:hlinkClick>
              </a:rPr>
              <a:t>Graphic Organizer</a:t>
            </a:r>
            <a:r>
              <a:rPr lang="en"/>
              <a:t> to record their notes for slides 2-11.</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6552b36c7d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6552b36c7d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eyes typically have 3 types of cones, those that perceive red, green and blue. In this activity, students will test how well they can identify mysterious objects with just their color and/or outline.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use their </a:t>
            </a:r>
            <a:r>
              <a:rPr lang="en" u="sng">
                <a:solidFill>
                  <a:schemeClr val="hlink"/>
                </a:solidFill>
                <a:hlinkClick r:id="rId2"/>
              </a:rPr>
              <a:t>Graphic Organizer</a:t>
            </a:r>
            <a:r>
              <a:rPr lang="en"/>
              <a:t> to record their notes for slides 2-11.</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6552b36c7d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6552b36c7d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eyes typically have 3 types of cones, those that perceive red, green and blue. In this activity, students will test how well they can identify mysterious objects with just their color and/or outline.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use their </a:t>
            </a:r>
            <a:r>
              <a:rPr lang="en" u="sng">
                <a:solidFill>
                  <a:schemeClr val="accent5"/>
                </a:solidFill>
                <a:hlinkClick r:id="rId2">
                  <a:extLst>
                    <a:ext uri="{A12FA001-AC4F-418D-AE19-62706E023703}">
                      <ahyp:hlinkClr val="tx"/>
                    </a:ext>
                  </a:extLst>
                </a:hlinkClick>
              </a:rPr>
              <a:t>Graphic Organizer</a:t>
            </a:r>
            <a:r>
              <a:rPr lang="en"/>
              <a:t> to record their notes for slides 2-11.</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6552b36c7d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6552b36c7d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eyes typically have 3 types of cones, those that perceive red, green and blue. In this activity, students will test how well they can identify mysterious objects with just their color and/or outline.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can use their </a:t>
            </a:r>
            <a:r>
              <a:rPr lang="en" u="sng">
                <a:solidFill>
                  <a:schemeClr val="accent5"/>
                </a:solidFill>
                <a:hlinkClick r:id="rId2">
                  <a:extLst>
                    <a:ext uri="{A12FA001-AC4F-418D-AE19-62706E023703}">
                      <ahyp:hlinkClr val="tx"/>
                    </a:ext>
                  </a:extLst>
                </a:hlinkClick>
              </a:rPr>
              <a:t>Graphic Organizer</a:t>
            </a:r>
            <a:r>
              <a:rPr lang="en"/>
              <a:t> to record their notes for slides 2-11.</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0" y="490"/>
            <a:ext cx="5153705" cy="5134399"/>
            <a:chOff x="0" y="75"/>
            <a:chExt cx="5153705" cy="5152950"/>
          </a:xfrm>
        </p:grpSpPr>
        <p:sp>
          <p:nvSpPr>
            <p:cNvPr id="57" name="Google Shape;57;p14"/>
            <p:cNvSpPr/>
            <p:nvPr/>
          </p:nvSpPr>
          <p:spPr>
            <a:xfrm rot="-5400000">
              <a:off x="455" y="-225"/>
              <a:ext cx="5152800" cy="51537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5400000">
              <a:off x="150" y="1145825"/>
              <a:ext cx="3996600" cy="3996900"/>
            </a:xfrm>
            <a:prstGeom prst="diagStripe">
              <a:avLst>
                <a:gd fmla="val 58774"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5400000">
              <a:off x="1646" y="-75"/>
              <a:ext cx="2299800" cy="23001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flipH="1">
              <a:off x="652821" y="590035"/>
              <a:ext cx="2300100" cy="2299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14"/>
          <p:cNvSpPr txBox="1"/>
          <p:nvPr>
            <p:ph type="ctrTitle"/>
          </p:nvPr>
        </p:nvSpPr>
        <p:spPr>
          <a:xfrm>
            <a:off x="3537150" y="1578400"/>
            <a:ext cx="5017500" cy="157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62" name="Google Shape;62;p14"/>
          <p:cNvSpPr txBox="1"/>
          <p:nvPr>
            <p:ph idx="1" type="subTitle"/>
          </p:nvPr>
        </p:nvSpPr>
        <p:spPr>
          <a:xfrm>
            <a:off x="5083950" y="3924925"/>
            <a:ext cx="34707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4" name="Shape 64"/>
        <p:cNvGrpSpPr/>
        <p:nvPr/>
      </p:nvGrpSpPr>
      <p:grpSpPr>
        <a:xfrm>
          <a:off x="0" y="0"/>
          <a:ext cx="0" cy="0"/>
          <a:chOff x="0" y="0"/>
          <a:chExt cx="0" cy="0"/>
        </a:xfrm>
      </p:grpSpPr>
      <p:grpSp>
        <p:nvGrpSpPr>
          <p:cNvPr id="65" name="Google Shape;65;p15"/>
          <p:cNvGrpSpPr/>
          <p:nvPr/>
        </p:nvGrpSpPr>
        <p:grpSpPr>
          <a:xfrm>
            <a:off x="4406400" y="0"/>
            <a:ext cx="4737600" cy="5143065"/>
            <a:chOff x="4406400" y="0"/>
            <a:chExt cx="4737600" cy="5143065"/>
          </a:xfrm>
        </p:grpSpPr>
        <p:sp>
          <p:nvSpPr>
            <p:cNvPr id="66" name="Google Shape;66;p15"/>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5"/>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5"/>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5"/>
          <p:cNvSpPr txBox="1"/>
          <p:nvPr>
            <p:ph type="title"/>
          </p:nvPr>
        </p:nvSpPr>
        <p:spPr>
          <a:xfrm>
            <a:off x="823850" y="2053000"/>
            <a:ext cx="4587000" cy="11487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5" name="Google Shape;8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6" name="Shape 86"/>
        <p:cNvGrpSpPr/>
        <p:nvPr/>
      </p:nvGrpSpPr>
      <p:grpSpPr>
        <a:xfrm>
          <a:off x="0" y="0"/>
          <a:ext cx="0" cy="0"/>
          <a:chOff x="0" y="0"/>
          <a:chExt cx="0" cy="0"/>
        </a:xfrm>
      </p:grpSpPr>
      <p:grpSp>
        <p:nvGrpSpPr>
          <p:cNvPr id="87" name="Google Shape;87;p16"/>
          <p:cNvGrpSpPr/>
          <p:nvPr/>
        </p:nvGrpSpPr>
        <p:grpSpPr>
          <a:xfrm>
            <a:off x="0" y="381001"/>
            <a:ext cx="1037850" cy="1016287"/>
            <a:chOff x="0" y="381001"/>
            <a:chExt cx="1037850" cy="1016287"/>
          </a:xfrm>
        </p:grpSpPr>
        <p:sp>
          <p:nvSpPr>
            <p:cNvPr id="88" name="Google Shape;88;p16"/>
            <p:cNvSpPr/>
            <p:nvPr/>
          </p:nvSpPr>
          <p:spPr>
            <a:xfrm rot="-5400000">
              <a:off x="0" y="381001"/>
              <a:ext cx="808800" cy="808800"/>
            </a:xfrm>
            <a:prstGeom prst="diagStripe">
              <a:avLst>
                <a:gd fmla="val 50000" name="adj"/>
              </a:avLst>
            </a:prstGeom>
            <a:solidFill>
              <a:srgbClr val="00A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flipH="1">
              <a:off x="229050" y="588489"/>
              <a:ext cx="808800" cy="808800"/>
            </a:xfrm>
            <a:prstGeom prst="diagStripe">
              <a:avLst>
                <a:gd fmla="val 50000" name="adj"/>
              </a:avLst>
            </a:prstGeom>
            <a:solidFill>
              <a:srgbClr val="F518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6"/>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Clr>
                <a:srgbClr val="000000"/>
              </a:buClr>
              <a:buSzPts val="2400"/>
              <a:buNone/>
              <a:defRPr sz="2400">
                <a:solidFill>
                  <a:srgbClr val="000000"/>
                </a:solidFill>
              </a:defRPr>
            </a:lvl2pPr>
            <a:lvl3pPr lvl="2" rtl="0">
              <a:spcBef>
                <a:spcPts val="0"/>
              </a:spcBef>
              <a:spcAft>
                <a:spcPts val="0"/>
              </a:spcAft>
              <a:buClr>
                <a:srgbClr val="000000"/>
              </a:buClr>
              <a:buSzPts val="2400"/>
              <a:buNone/>
              <a:defRPr sz="2400">
                <a:solidFill>
                  <a:srgbClr val="000000"/>
                </a:solidFill>
              </a:defRPr>
            </a:lvl3pPr>
            <a:lvl4pPr lvl="3" rtl="0">
              <a:spcBef>
                <a:spcPts val="0"/>
              </a:spcBef>
              <a:spcAft>
                <a:spcPts val="0"/>
              </a:spcAft>
              <a:buClr>
                <a:srgbClr val="000000"/>
              </a:buClr>
              <a:buSzPts val="2400"/>
              <a:buNone/>
              <a:defRPr sz="2400">
                <a:solidFill>
                  <a:srgbClr val="000000"/>
                </a:solidFill>
              </a:defRPr>
            </a:lvl4pPr>
            <a:lvl5pPr lvl="4" rtl="0">
              <a:spcBef>
                <a:spcPts val="0"/>
              </a:spcBef>
              <a:spcAft>
                <a:spcPts val="0"/>
              </a:spcAft>
              <a:buClr>
                <a:srgbClr val="000000"/>
              </a:buClr>
              <a:buSzPts val="2400"/>
              <a:buNone/>
              <a:defRPr sz="2400">
                <a:solidFill>
                  <a:srgbClr val="000000"/>
                </a:solidFill>
              </a:defRPr>
            </a:lvl5pPr>
            <a:lvl6pPr lvl="5" rtl="0">
              <a:spcBef>
                <a:spcPts val="0"/>
              </a:spcBef>
              <a:spcAft>
                <a:spcPts val="0"/>
              </a:spcAft>
              <a:buClr>
                <a:srgbClr val="000000"/>
              </a:buClr>
              <a:buSzPts val="2400"/>
              <a:buNone/>
              <a:defRPr sz="2400">
                <a:solidFill>
                  <a:srgbClr val="000000"/>
                </a:solidFill>
              </a:defRPr>
            </a:lvl6pPr>
            <a:lvl7pPr lvl="6" rtl="0">
              <a:spcBef>
                <a:spcPts val="0"/>
              </a:spcBef>
              <a:spcAft>
                <a:spcPts val="0"/>
              </a:spcAft>
              <a:buClr>
                <a:srgbClr val="000000"/>
              </a:buClr>
              <a:buSzPts val="2400"/>
              <a:buNone/>
              <a:defRPr sz="2400">
                <a:solidFill>
                  <a:srgbClr val="000000"/>
                </a:solidFill>
              </a:defRPr>
            </a:lvl7pPr>
            <a:lvl8pPr lvl="7" rtl="0">
              <a:spcBef>
                <a:spcPts val="0"/>
              </a:spcBef>
              <a:spcAft>
                <a:spcPts val="0"/>
              </a:spcAft>
              <a:buClr>
                <a:srgbClr val="000000"/>
              </a:buClr>
              <a:buSzPts val="2400"/>
              <a:buNone/>
              <a:defRPr sz="2400">
                <a:solidFill>
                  <a:srgbClr val="000000"/>
                </a:solidFill>
              </a:defRPr>
            </a:lvl8pPr>
            <a:lvl9pPr lvl="8" rtl="0">
              <a:spcBef>
                <a:spcPts val="0"/>
              </a:spcBef>
              <a:spcAft>
                <a:spcPts val="0"/>
              </a:spcAft>
              <a:buClr>
                <a:srgbClr val="000000"/>
              </a:buClr>
              <a:buSzPts val="2400"/>
              <a:buNone/>
              <a:defRPr sz="2400">
                <a:solidFill>
                  <a:srgbClr val="000000"/>
                </a:solidFill>
              </a:defRPr>
            </a:lvl9pPr>
          </a:lstStyle>
          <a:p/>
        </p:txBody>
      </p:sp>
      <p:sp>
        <p:nvSpPr>
          <p:cNvPr id="91" name="Google Shape;9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6"/>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3" name="Shape 93"/>
        <p:cNvGrpSpPr/>
        <p:nvPr/>
      </p:nvGrpSpPr>
      <p:grpSpPr>
        <a:xfrm>
          <a:off x="0" y="0"/>
          <a:ext cx="0" cy="0"/>
          <a:chOff x="0" y="0"/>
          <a:chExt cx="0" cy="0"/>
        </a:xfrm>
      </p:grpSpPr>
      <p:grpSp>
        <p:nvGrpSpPr>
          <p:cNvPr id="94" name="Google Shape;94;p17"/>
          <p:cNvGrpSpPr/>
          <p:nvPr/>
        </p:nvGrpSpPr>
        <p:grpSpPr>
          <a:xfrm>
            <a:off x="0" y="381001"/>
            <a:ext cx="1037850" cy="1016287"/>
            <a:chOff x="0" y="381001"/>
            <a:chExt cx="1037850" cy="1016287"/>
          </a:xfrm>
        </p:grpSpPr>
        <p:sp>
          <p:nvSpPr>
            <p:cNvPr id="95" name="Google Shape;95;p17"/>
            <p:cNvSpPr/>
            <p:nvPr/>
          </p:nvSpPr>
          <p:spPr>
            <a:xfrm rot="-5400000">
              <a:off x="0" y="381001"/>
              <a:ext cx="808800" cy="808800"/>
            </a:xfrm>
            <a:prstGeom prst="diagStrip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flipH="1">
              <a:off x="229050" y="588489"/>
              <a:ext cx="808800" cy="808800"/>
            </a:xfrm>
            <a:prstGeom prst="diagStripe">
              <a:avLst>
                <a:gd fmla="val 50000" name="adj"/>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7"/>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2400"/>
              <a:buNone/>
              <a:defRPr sz="2400">
                <a:solidFill>
                  <a:srgbClr val="000000"/>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8" name="Google Shape;98;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99" name="Google Shape;99;p17"/>
          <p:cNvPicPr preferRelativeResize="0"/>
          <p:nvPr/>
        </p:nvPicPr>
        <p:blipFill rotWithShape="1">
          <a:blip r:embed="rId2">
            <a:alphaModFix/>
          </a:blip>
          <a:srcRect b="12844" l="22458" r="22075" t="12777"/>
          <a:stretch/>
        </p:blipFill>
        <p:spPr>
          <a:xfrm>
            <a:off x="7898437" y="4040525"/>
            <a:ext cx="1122714" cy="101629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0" name="Shape 100"/>
        <p:cNvGrpSpPr/>
        <p:nvPr/>
      </p:nvGrpSpPr>
      <p:grpSpPr>
        <a:xfrm>
          <a:off x="0" y="0"/>
          <a:ext cx="0" cy="0"/>
          <a:chOff x="0" y="0"/>
          <a:chExt cx="0" cy="0"/>
        </a:xfrm>
      </p:grpSpPr>
      <p:grpSp>
        <p:nvGrpSpPr>
          <p:cNvPr id="101" name="Google Shape;101;p18"/>
          <p:cNvGrpSpPr/>
          <p:nvPr/>
        </p:nvGrpSpPr>
        <p:grpSpPr>
          <a:xfrm>
            <a:off x="0" y="381001"/>
            <a:ext cx="1037850" cy="1016287"/>
            <a:chOff x="0" y="381001"/>
            <a:chExt cx="1037850" cy="1016287"/>
          </a:xfrm>
        </p:grpSpPr>
        <p:sp>
          <p:nvSpPr>
            <p:cNvPr id="102" name="Google Shape;102;p1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18"/>
          <p:cNvSpPr txBox="1"/>
          <p:nvPr>
            <p:ph type="title"/>
          </p:nvPr>
        </p:nvSpPr>
        <p:spPr>
          <a:xfrm>
            <a:off x="1297500" y="393750"/>
            <a:ext cx="7038900" cy="914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5" name="Google Shape;10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6" name="Shape 106"/>
        <p:cNvGrpSpPr/>
        <p:nvPr/>
      </p:nvGrpSpPr>
      <p:grpSpPr>
        <a:xfrm>
          <a:off x="0" y="0"/>
          <a:ext cx="0" cy="0"/>
          <a:chOff x="0" y="0"/>
          <a:chExt cx="0" cy="0"/>
        </a:xfrm>
      </p:grpSpPr>
      <p:grpSp>
        <p:nvGrpSpPr>
          <p:cNvPr id="107" name="Google Shape;107;p19"/>
          <p:cNvGrpSpPr/>
          <p:nvPr/>
        </p:nvGrpSpPr>
        <p:grpSpPr>
          <a:xfrm>
            <a:off x="0" y="381001"/>
            <a:ext cx="1037850" cy="1016287"/>
            <a:chOff x="0" y="381001"/>
            <a:chExt cx="1037850" cy="1016287"/>
          </a:xfrm>
        </p:grpSpPr>
        <p:sp>
          <p:nvSpPr>
            <p:cNvPr id="108" name="Google Shape;108;p1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9"/>
          <p:cNvSpPr txBox="1"/>
          <p:nvPr>
            <p:ph type="title"/>
          </p:nvPr>
        </p:nvSpPr>
        <p:spPr>
          <a:xfrm>
            <a:off x="1297500" y="393750"/>
            <a:ext cx="3798900" cy="14931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1" name="Google Shape;111;p19"/>
          <p:cNvSpPr txBox="1"/>
          <p:nvPr>
            <p:ph idx="1" type="body"/>
          </p:nvPr>
        </p:nvSpPr>
        <p:spPr>
          <a:xfrm>
            <a:off x="1297500" y="1972550"/>
            <a:ext cx="3798900" cy="2415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2" name="Google Shape;112;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13" name="Shape 113"/>
        <p:cNvGrpSpPr/>
        <p:nvPr/>
      </p:nvGrpSpPr>
      <p:grpSpPr>
        <a:xfrm>
          <a:off x="0" y="0"/>
          <a:ext cx="0" cy="0"/>
          <a:chOff x="0" y="0"/>
          <a:chExt cx="0" cy="0"/>
        </a:xfrm>
      </p:grpSpPr>
      <p:grpSp>
        <p:nvGrpSpPr>
          <p:cNvPr id="114" name="Google Shape;114;p20"/>
          <p:cNvGrpSpPr/>
          <p:nvPr/>
        </p:nvGrpSpPr>
        <p:grpSpPr>
          <a:xfrm>
            <a:off x="4406400" y="0"/>
            <a:ext cx="4737600" cy="5143500"/>
            <a:chOff x="4406400" y="0"/>
            <a:chExt cx="4737600" cy="5143500"/>
          </a:xfrm>
        </p:grpSpPr>
        <p:sp>
          <p:nvSpPr>
            <p:cNvPr id="115" name="Google Shape;115;p20"/>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0"/>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0"/>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0"/>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0"/>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0"/>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20"/>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0"/>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 name="Google Shape;133;p20"/>
          <p:cNvSpPr txBox="1"/>
          <p:nvPr>
            <p:ph type="title"/>
          </p:nvPr>
        </p:nvSpPr>
        <p:spPr>
          <a:xfrm>
            <a:off x="823850" y="866775"/>
            <a:ext cx="4587000" cy="35211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4" name="Google Shape;134;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5" name="Shape 135"/>
        <p:cNvGrpSpPr/>
        <p:nvPr/>
      </p:nvGrpSpPr>
      <p:grpSpPr>
        <a:xfrm>
          <a:off x="0" y="0"/>
          <a:ext cx="0" cy="0"/>
          <a:chOff x="0" y="0"/>
          <a:chExt cx="0" cy="0"/>
        </a:xfrm>
      </p:grpSpPr>
      <p:grpSp>
        <p:nvGrpSpPr>
          <p:cNvPr id="136" name="Google Shape;136;p21"/>
          <p:cNvGrpSpPr/>
          <p:nvPr/>
        </p:nvGrpSpPr>
        <p:grpSpPr>
          <a:xfrm>
            <a:off x="0" y="381001"/>
            <a:ext cx="1037850" cy="1016287"/>
            <a:chOff x="0" y="381001"/>
            <a:chExt cx="1037850" cy="1016287"/>
          </a:xfrm>
        </p:grpSpPr>
        <p:sp>
          <p:nvSpPr>
            <p:cNvPr id="137" name="Google Shape;137;p21"/>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21"/>
          <p:cNvSpPr txBox="1"/>
          <p:nvPr>
            <p:ph type="title"/>
          </p:nvPr>
        </p:nvSpPr>
        <p:spPr>
          <a:xfrm>
            <a:off x="1297500" y="1658325"/>
            <a:ext cx="3036300" cy="17517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0" name="Google Shape;140;p21"/>
          <p:cNvSpPr txBox="1"/>
          <p:nvPr>
            <p:ph idx="1" type="subTitle"/>
          </p:nvPr>
        </p:nvSpPr>
        <p:spPr>
          <a:xfrm>
            <a:off x="1297500" y="3538000"/>
            <a:ext cx="3036300" cy="506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41" name="Google Shape;141;p21"/>
          <p:cNvSpPr txBox="1"/>
          <p:nvPr>
            <p:ph idx="2" type="body"/>
          </p:nvPr>
        </p:nvSpPr>
        <p:spPr>
          <a:xfrm>
            <a:off x="4648200" y="1696600"/>
            <a:ext cx="3676800" cy="234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42" name="Google Shape;142;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3" name="Shape 143"/>
        <p:cNvGrpSpPr/>
        <p:nvPr/>
      </p:nvGrpSpPr>
      <p:grpSpPr>
        <a:xfrm>
          <a:off x="0" y="0"/>
          <a:ext cx="0" cy="0"/>
          <a:chOff x="0" y="0"/>
          <a:chExt cx="0" cy="0"/>
        </a:xfrm>
      </p:grpSpPr>
      <p:grpSp>
        <p:nvGrpSpPr>
          <p:cNvPr id="144" name="Google Shape;144;p22"/>
          <p:cNvGrpSpPr/>
          <p:nvPr/>
        </p:nvGrpSpPr>
        <p:grpSpPr>
          <a:xfrm>
            <a:off x="0" y="4128572"/>
            <a:ext cx="698925" cy="684657"/>
            <a:chOff x="0" y="3785672"/>
            <a:chExt cx="698925" cy="684657"/>
          </a:xfrm>
        </p:grpSpPr>
        <p:sp>
          <p:nvSpPr>
            <p:cNvPr id="145" name="Google Shape;145;p22"/>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 name="Google Shape;147;p22"/>
          <p:cNvSpPr txBox="1"/>
          <p:nvPr>
            <p:ph idx="1" type="body"/>
          </p:nvPr>
        </p:nvSpPr>
        <p:spPr>
          <a:xfrm>
            <a:off x="812725" y="4305375"/>
            <a:ext cx="6936000" cy="5238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48" name="Google Shape;14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9" name="Shape 149"/>
        <p:cNvGrpSpPr/>
        <p:nvPr/>
      </p:nvGrpSpPr>
      <p:grpSpPr>
        <a:xfrm>
          <a:off x="0" y="0"/>
          <a:ext cx="0" cy="0"/>
          <a:chOff x="0" y="0"/>
          <a:chExt cx="0" cy="0"/>
        </a:xfrm>
      </p:grpSpPr>
      <p:grpSp>
        <p:nvGrpSpPr>
          <p:cNvPr id="150" name="Google Shape;150;p23"/>
          <p:cNvGrpSpPr/>
          <p:nvPr/>
        </p:nvGrpSpPr>
        <p:grpSpPr>
          <a:xfrm>
            <a:off x="4406400" y="0"/>
            <a:ext cx="4737600" cy="5143065"/>
            <a:chOff x="4406400" y="0"/>
            <a:chExt cx="4737600" cy="5143065"/>
          </a:xfrm>
        </p:grpSpPr>
        <p:sp>
          <p:nvSpPr>
            <p:cNvPr id="151" name="Google Shape;151;p2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23"/>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70" name="Google Shape;170;p23"/>
          <p:cNvSpPr txBox="1"/>
          <p:nvPr>
            <p:ph idx="1" type="body"/>
          </p:nvPr>
        </p:nvSpPr>
        <p:spPr>
          <a:xfrm>
            <a:off x="823850" y="2643124"/>
            <a:ext cx="4776000" cy="12189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71" name="Google Shape;17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sp>
        <p:nvSpPr>
          <p:cNvPr id="173" name="Google Shape;173;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accen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17.jpg"/><Relationship Id="rId5"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7" name="Shape 177"/>
        <p:cNvGrpSpPr/>
        <p:nvPr/>
      </p:nvGrpSpPr>
      <p:grpSpPr>
        <a:xfrm>
          <a:off x="0" y="0"/>
          <a:ext cx="0" cy="0"/>
          <a:chOff x="0" y="0"/>
          <a:chExt cx="0" cy="0"/>
        </a:xfrm>
      </p:grpSpPr>
      <p:sp>
        <p:nvSpPr>
          <p:cNvPr id="178" name="Google Shape;178;p25"/>
          <p:cNvSpPr txBox="1"/>
          <p:nvPr/>
        </p:nvSpPr>
        <p:spPr>
          <a:xfrm>
            <a:off x="772775" y="2434650"/>
            <a:ext cx="6218100" cy="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Color Sensor</a:t>
            </a:r>
            <a:endParaRPr b="1" sz="2400">
              <a:solidFill>
                <a:srgbClr val="0145AC"/>
              </a:solidFill>
              <a:latin typeface="Montserrat"/>
              <a:ea typeface="Montserrat"/>
              <a:cs typeface="Montserrat"/>
              <a:sym typeface="Montserrat"/>
            </a:endParaRPr>
          </a:p>
        </p:txBody>
      </p:sp>
      <p:sp>
        <p:nvSpPr>
          <p:cNvPr id="179" name="Google Shape;179;p25"/>
          <p:cNvSpPr txBox="1"/>
          <p:nvPr/>
        </p:nvSpPr>
        <p:spPr>
          <a:xfrm>
            <a:off x="805075" y="2962200"/>
            <a:ext cx="7402200" cy="82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Medium"/>
                <a:ea typeface="Montserrat Medium"/>
                <a:cs typeface="Montserrat Medium"/>
                <a:sym typeface="Montserrat Medium"/>
              </a:rPr>
              <a:t>Lesson 3 </a:t>
            </a:r>
            <a:r>
              <a:rPr lang="en" sz="1800">
                <a:solidFill>
                  <a:srgbClr val="0145AC"/>
                </a:solidFill>
                <a:latin typeface="Montserrat Medium"/>
                <a:ea typeface="Montserrat Medium"/>
                <a:cs typeface="Montserrat Medium"/>
                <a:sym typeface="Montserrat Medium"/>
              </a:rPr>
              <a:t>-</a:t>
            </a:r>
            <a:r>
              <a:rPr lang="en" sz="1800">
                <a:solidFill>
                  <a:srgbClr val="0145AC"/>
                </a:solidFill>
                <a:latin typeface="Montserrat Light"/>
                <a:ea typeface="Montserrat Light"/>
                <a:cs typeface="Montserrat Light"/>
                <a:sym typeface="Montserrat Light"/>
              </a:rPr>
              <a:t> How does the color sensor detect color?</a:t>
            </a:r>
            <a:endParaRPr sz="1800">
              <a:solidFill>
                <a:srgbClr val="0145AC"/>
              </a:solidFill>
              <a:latin typeface="Montserrat Light"/>
              <a:ea typeface="Montserrat Light"/>
              <a:cs typeface="Montserrat Light"/>
              <a:sym typeface="Montserrat Light"/>
            </a:endParaRPr>
          </a:p>
        </p:txBody>
      </p:sp>
      <p:pic>
        <p:nvPicPr>
          <p:cNvPr id="180" name="Google Shape;180;p25"/>
          <p:cNvPicPr preferRelativeResize="0"/>
          <p:nvPr/>
        </p:nvPicPr>
        <p:blipFill>
          <a:blip r:embed="rId3">
            <a:alphaModFix/>
          </a:blip>
          <a:stretch>
            <a:fillRect/>
          </a:stretch>
        </p:blipFill>
        <p:spPr>
          <a:xfrm>
            <a:off x="880475" y="1740912"/>
            <a:ext cx="2850726" cy="531300"/>
          </a:xfrm>
          <a:prstGeom prst="rect">
            <a:avLst/>
          </a:prstGeom>
          <a:noFill/>
          <a:ln>
            <a:noFill/>
          </a:ln>
        </p:spPr>
      </p:pic>
      <p:cxnSp>
        <p:nvCxnSpPr>
          <p:cNvPr id="181" name="Google Shape;181;p25"/>
          <p:cNvCxnSpPr/>
          <p:nvPr/>
        </p:nvCxnSpPr>
        <p:spPr>
          <a:xfrm>
            <a:off x="880475" y="2938669"/>
            <a:ext cx="7326900" cy="0"/>
          </a:xfrm>
          <a:prstGeom prst="straightConnector1">
            <a:avLst/>
          </a:prstGeom>
          <a:noFill/>
          <a:ln cap="flat" cmpd="sng" w="9525">
            <a:solidFill>
              <a:srgbClr val="0145AC"/>
            </a:solidFill>
            <a:prstDash val="solid"/>
            <a:round/>
            <a:headEnd len="med" w="med" type="none"/>
            <a:tailEnd len="med" w="med" type="none"/>
          </a:ln>
        </p:spPr>
      </p:cxnSp>
      <p:pic>
        <p:nvPicPr>
          <p:cNvPr id="182" name="Google Shape;182;p25"/>
          <p:cNvPicPr preferRelativeResize="0"/>
          <p:nvPr/>
        </p:nvPicPr>
        <p:blipFill>
          <a:blip r:embed="rId4">
            <a:alphaModFix/>
          </a:blip>
          <a:stretch>
            <a:fillRect/>
          </a:stretch>
        </p:blipFill>
        <p:spPr>
          <a:xfrm rot="10800000">
            <a:off x="-320275" y="-1463800"/>
            <a:ext cx="9143997" cy="2503300"/>
          </a:xfrm>
          <a:prstGeom prst="rect">
            <a:avLst/>
          </a:prstGeom>
          <a:noFill/>
          <a:ln>
            <a:noFill/>
          </a:ln>
        </p:spPr>
      </p:pic>
      <p:pic>
        <p:nvPicPr>
          <p:cNvPr id="183" name="Google Shape;183;p25"/>
          <p:cNvPicPr preferRelativeResize="0"/>
          <p:nvPr/>
        </p:nvPicPr>
        <p:blipFill>
          <a:blip r:embed="rId5">
            <a:alphaModFix/>
          </a:blip>
          <a:stretch>
            <a:fillRect/>
          </a:stretch>
        </p:blipFill>
        <p:spPr>
          <a:xfrm>
            <a:off x="75000" y="3788989"/>
            <a:ext cx="9143997" cy="26875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7" name="Shape 317"/>
        <p:cNvGrpSpPr/>
        <p:nvPr/>
      </p:nvGrpSpPr>
      <p:grpSpPr>
        <a:xfrm>
          <a:off x="0" y="0"/>
          <a:ext cx="0" cy="0"/>
          <a:chOff x="0" y="0"/>
          <a:chExt cx="0" cy="0"/>
        </a:xfrm>
      </p:grpSpPr>
      <p:sp>
        <p:nvSpPr>
          <p:cNvPr id="318" name="Google Shape;318;p34"/>
          <p:cNvSpPr txBox="1"/>
          <p:nvPr/>
        </p:nvSpPr>
        <p:spPr>
          <a:xfrm>
            <a:off x="886423" y="1245525"/>
            <a:ext cx="35475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O</a:t>
            </a:r>
            <a:r>
              <a:rPr b="1" lang="en" sz="2400">
                <a:solidFill>
                  <a:srgbClr val="0145AC"/>
                </a:solidFill>
                <a:latin typeface="Montserrat"/>
                <a:ea typeface="Montserrat"/>
                <a:cs typeface="Montserrat"/>
                <a:sym typeface="Montserrat"/>
              </a:rPr>
              <a:t>bject</a:t>
            </a:r>
            <a:r>
              <a:rPr b="1" lang="en" sz="2400">
                <a:solidFill>
                  <a:srgbClr val="0145AC"/>
                </a:solidFill>
                <a:latin typeface="Montserrat"/>
                <a:ea typeface="Montserrat"/>
                <a:cs typeface="Montserrat"/>
                <a:sym typeface="Montserrat"/>
              </a:rPr>
              <a:t> #5</a:t>
            </a:r>
            <a:endParaRPr sz="2400">
              <a:solidFill>
                <a:srgbClr val="0145AC"/>
              </a:solidFill>
              <a:latin typeface="Montserrat Light"/>
              <a:ea typeface="Montserrat Light"/>
              <a:cs typeface="Montserrat Light"/>
              <a:sym typeface="Montserrat Light"/>
            </a:endParaRPr>
          </a:p>
        </p:txBody>
      </p:sp>
      <p:sp>
        <p:nvSpPr>
          <p:cNvPr id="319" name="Google Shape;319;p34"/>
          <p:cNvSpPr txBox="1"/>
          <p:nvPr/>
        </p:nvSpPr>
        <p:spPr>
          <a:xfrm>
            <a:off x="875423" y="1798913"/>
            <a:ext cx="4116300" cy="6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a:ea typeface="Montserrat"/>
                <a:cs typeface="Montserrat"/>
                <a:sym typeface="Montserrat"/>
              </a:rPr>
              <a:t>Try using visual hints to identify the object in this image.</a:t>
            </a:r>
            <a:endParaRPr sz="1800">
              <a:solidFill>
                <a:srgbClr val="0145AC"/>
              </a:solidFill>
              <a:latin typeface="Montserrat"/>
              <a:ea typeface="Montserrat"/>
              <a:cs typeface="Montserrat"/>
              <a:sym typeface="Montserrat"/>
            </a:endParaRPr>
          </a:p>
        </p:txBody>
      </p:sp>
      <p:sp>
        <p:nvSpPr>
          <p:cNvPr id="320" name="Google Shape;320;p34"/>
          <p:cNvSpPr txBox="1"/>
          <p:nvPr/>
        </p:nvSpPr>
        <p:spPr>
          <a:xfrm>
            <a:off x="961598" y="2541924"/>
            <a:ext cx="4116300" cy="475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Write down your guess.</a:t>
            </a:r>
            <a:endParaRPr sz="1800">
              <a:solidFill>
                <a:srgbClr val="0145AC"/>
              </a:solidFill>
              <a:latin typeface="Montserrat"/>
              <a:ea typeface="Montserrat"/>
              <a:cs typeface="Montserrat"/>
              <a:sym typeface="Montserrat"/>
            </a:endParaRPr>
          </a:p>
        </p:txBody>
      </p:sp>
      <p:sp>
        <p:nvSpPr>
          <p:cNvPr id="321" name="Google Shape;321;p34"/>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322" name="Google Shape;322;p34"/>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323" name="Google Shape;323;p34"/>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24" name="Google Shape;324;p34"/>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25" name="Google Shape;325;p34"/>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326" name="Google Shape;326;p34"/>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27" name="Google Shape;327;p34"/>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OBJECT #5</a:t>
            </a:r>
            <a:endParaRPr i="1">
              <a:solidFill>
                <a:srgbClr val="FFFFFF"/>
              </a:solidFill>
              <a:latin typeface="Montserrat Thin"/>
              <a:ea typeface="Montserrat Thin"/>
              <a:cs typeface="Montserrat Thin"/>
              <a:sym typeface="Montserrat Thin"/>
            </a:endParaRPr>
          </a:p>
        </p:txBody>
      </p:sp>
      <p:sp>
        <p:nvSpPr>
          <p:cNvPr id="328" name="Google Shape;328;p34"/>
          <p:cNvSpPr/>
          <p:nvPr/>
        </p:nvSpPr>
        <p:spPr>
          <a:xfrm>
            <a:off x="5394350" y="1245525"/>
            <a:ext cx="3129000" cy="21381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29" name="Google Shape;329;p34"/>
          <p:cNvSpPr txBox="1"/>
          <p:nvPr/>
        </p:nvSpPr>
        <p:spPr>
          <a:xfrm>
            <a:off x="961598" y="2912554"/>
            <a:ext cx="4116300" cy="475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How do the colors help?</a:t>
            </a:r>
            <a:endParaRPr sz="1800">
              <a:solidFill>
                <a:srgbClr val="0145AC"/>
              </a:solidFill>
              <a:latin typeface="Montserrat"/>
              <a:ea typeface="Montserrat"/>
              <a:cs typeface="Montserrat"/>
              <a:sym typeface="Montserrat"/>
            </a:endParaRPr>
          </a:p>
        </p:txBody>
      </p:sp>
      <p:sp>
        <p:nvSpPr>
          <p:cNvPr id="330" name="Google Shape;330;p34"/>
          <p:cNvSpPr txBox="1"/>
          <p:nvPr/>
        </p:nvSpPr>
        <p:spPr>
          <a:xfrm>
            <a:off x="961598" y="3252829"/>
            <a:ext cx="4116300" cy="475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1"/>
              </a:buClr>
              <a:buSzPts val="1800"/>
              <a:buFont typeface="Montserrat"/>
              <a:buChar char="●"/>
            </a:pPr>
            <a:r>
              <a:rPr lang="en" sz="1800">
                <a:solidFill>
                  <a:schemeClr val="accent1"/>
                </a:solidFill>
                <a:latin typeface="Montserrat"/>
                <a:ea typeface="Montserrat"/>
                <a:cs typeface="Montserrat"/>
                <a:sym typeface="Montserrat"/>
              </a:rPr>
              <a:t>Can you identify any shapes?</a:t>
            </a:r>
            <a:endParaRPr sz="1800">
              <a:solidFill>
                <a:srgbClr val="0145AC"/>
              </a:solidFill>
              <a:latin typeface="Montserrat"/>
              <a:ea typeface="Montserrat"/>
              <a:cs typeface="Montserrat"/>
              <a:sym typeface="Montserrat"/>
            </a:endParaRPr>
          </a:p>
        </p:txBody>
      </p:sp>
      <p:pic>
        <p:nvPicPr>
          <p:cNvPr id="331" name="Google Shape;331;p34"/>
          <p:cNvPicPr preferRelativeResize="0"/>
          <p:nvPr/>
        </p:nvPicPr>
        <p:blipFill rotWithShape="1">
          <a:blip r:embed="rId4">
            <a:alphaModFix/>
          </a:blip>
          <a:srcRect b="46025" l="486" r="78103" t="32732"/>
          <a:stretch/>
        </p:blipFill>
        <p:spPr>
          <a:xfrm>
            <a:off x="5483799" y="1335813"/>
            <a:ext cx="2956470" cy="19575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35" name="Shape 335"/>
        <p:cNvGrpSpPr/>
        <p:nvPr/>
      </p:nvGrpSpPr>
      <p:grpSpPr>
        <a:xfrm>
          <a:off x="0" y="0"/>
          <a:ext cx="0" cy="0"/>
          <a:chOff x="0" y="0"/>
          <a:chExt cx="0" cy="0"/>
        </a:xfrm>
      </p:grpSpPr>
      <p:sp>
        <p:nvSpPr>
          <p:cNvPr id="336" name="Google Shape;336;p35"/>
          <p:cNvSpPr/>
          <p:nvPr/>
        </p:nvSpPr>
        <p:spPr>
          <a:xfrm>
            <a:off x="3324925" y="634327"/>
            <a:ext cx="4320900" cy="29685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37" name="Google Shape;337;p35"/>
          <p:cNvSpPr txBox="1"/>
          <p:nvPr/>
        </p:nvSpPr>
        <p:spPr>
          <a:xfrm>
            <a:off x="1375775" y="1318277"/>
            <a:ext cx="17409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ANSWER:</a:t>
            </a:r>
            <a:endParaRPr sz="2400">
              <a:solidFill>
                <a:srgbClr val="0145AC"/>
              </a:solidFill>
              <a:latin typeface="Montserrat Light"/>
              <a:ea typeface="Montserrat Light"/>
              <a:cs typeface="Montserrat Light"/>
              <a:sym typeface="Montserrat Light"/>
            </a:endParaRPr>
          </a:p>
        </p:txBody>
      </p:sp>
      <p:sp>
        <p:nvSpPr>
          <p:cNvPr id="338" name="Google Shape;338;p35"/>
          <p:cNvSpPr txBox="1"/>
          <p:nvPr/>
        </p:nvSpPr>
        <p:spPr>
          <a:xfrm>
            <a:off x="3324800" y="3700002"/>
            <a:ext cx="4320900" cy="6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145AC"/>
                </a:solidFill>
                <a:latin typeface="Montserrat"/>
                <a:ea typeface="Montserrat"/>
                <a:cs typeface="Montserrat"/>
                <a:sym typeface="Montserrat"/>
              </a:rPr>
              <a:t>Did you guess correctly?</a:t>
            </a:r>
            <a:endParaRPr sz="1800">
              <a:solidFill>
                <a:srgbClr val="0145AC"/>
              </a:solidFill>
              <a:latin typeface="Montserrat"/>
              <a:ea typeface="Montserrat"/>
              <a:cs typeface="Montserrat"/>
              <a:sym typeface="Montserrat"/>
            </a:endParaRPr>
          </a:p>
        </p:txBody>
      </p:sp>
      <p:pic>
        <p:nvPicPr>
          <p:cNvPr id="339" name="Google Shape;339;p35"/>
          <p:cNvPicPr preferRelativeResize="0"/>
          <p:nvPr/>
        </p:nvPicPr>
        <p:blipFill rotWithShape="1">
          <a:blip r:embed="rId3">
            <a:alphaModFix/>
          </a:blip>
          <a:srcRect b="39" l="0" r="0" t="39"/>
          <a:stretch/>
        </p:blipFill>
        <p:spPr>
          <a:xfrm>
            <a:off x="3420100" y="744824"/>
            <a:ext cx="4124325" cy="2750047"/>
          </a:xfrm>
          <a:prstGeom prst="rect">
            <a:avLst/>
          </a:prstGeom>
          <a:noFill/>
          <a:ln>
            <a:noFill/>
          </a:ln>
        </p:spPr>
      </p:pic>
      <p:sp>
        <p:nvSpPr>
          <p:cNvPr id="340" name="Google Shape;340;p35"/>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341" name="Google Shape;341;p35"/>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42" name="Google Shape;342;p35"/>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43" name="Google Shape;343;p35"/>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44" name="Google Shape;344;p35"/>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345" name="Google Shape;345;p35"/>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46" name="Google Shape;346;p35"/>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OBJECT #5</a:t>
            </a:r>
            <a:endParaRPr i="1">
              <a:solidFill>
                <a:srgbClr val="FFFFFF"/>
              </a:solidFill>
              <a:latin typeface="Montserrat Thin"/>
              <a:ea typeface="Montserrat Thin"/>
              <a:cs typeface="Montserrat Thin"/>
              <a:sym typeface="Montserrat Th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000"/>
                                        <p:tgtEl>
                                          <p:spTgt spid="338"/>
                                        </p:tgtEl>
                                      </p:cBhvr>
                                    </p:animEffect>
                                  </p:childTnLst>
                                </p:cTn>
                              </p:par>
                              <p:par>
                                <p:cTn fill="hold" nodeType="with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1000"/>
                                        <p:tgtEl>
                                          <p:spTgt spid="339"/>
                                        </p:tgtEl>
                                      </p:cBhvr>
                                    </p:animEffect>
                                  </p:childTnLst>
                                </p:cTn>
                              </p:par>
                              <p:par>
                                <p:cTn fill="hold" nodeType="with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0" name="Shape 350"/>
        <p:cNvGrpSpPr/>
        <p:nvPr/>
      </p:nvGrpSpPr>
      <p:grpSpPr>
        <a:xfrm>
          <a:off x="0" y="0"/>
          <a:ext cx="0" cy="0"/>
          <a:chOff x="0" y="0"/>
          <a:chExt cx="0" cy="0"/>
        </a:xfrm>
      </p:grpSpPr>
      <p:sp>
        <p:nvSpPr>
          <p:cNvPr id="351" name="Google Shape;351;p36"/>
          <p:cNvSpPr/>
          <p:nvPr/>
        </p:nvSpPr>
        <p:spPr>
          <a:xfrm>
            <a:off x="863200" y="1308300"/>
            <a:ext cx="4131900" cy="25269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52" name="Google Shape;352;p36"/>
          <p:cNvSpPr txBox="1"/>
          <p:nvPr/>
        </p:nvSpPr>
        <p:spPr>
          <a:xfrm>
            <a:off x="863200" y="453600"/>
            <a:ext cx="75537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Setting-Up </a:t>
            </a:r>
            <a:r>
              <a:rPr b="1" lang="en" sz="2400">
                <a:solidFill>
                  <a:srgbClr val="0145AC"/>
                </a:solidFill>
                <a:latin typeface="Montserrat"/>
                <a:ea typeface="Montserrat"/>
                <a:cs typeface="Montserrat"/>
                <a:sym typeface="Montserrat"/>
              </a:rPr>
              <a:t>PiperCode</a:t>
            </a:r>
            <a:r>
              <a:rPr b="1" lang="en" sz="2400">
                <a:solidFill>
                  <a:srgbClr val="0145AC"/>
                </a:solidFill>
                <a:latin typeface="Montserrat"/>
                <a:ea typeface="Montserrat"/>
                <a:cs typeface="Montserrat"/>
                <a:sym typeface="Montserrat"/>
              </a:rPr>
              <a:t> &amp; the Color Sensor</a:t>
            </a:r>
            <a:endParaRPr sz="2400">
              <a:solidFill>
                <a:srgbClr val="0145AC"/>
              </a:solidFill>
              <a:latin typeface="Montserrat Light"/>
              <a:ea typeface="Montserrat Light"/>
              <a:cs typeface="Montserrat Light"/>
              <a:sym typeface="Montserrat Light"/>
            </a:endParaRPr>
          </a:p>
        </p:txBody>
      </p:sp>
      <p:sp>
        <p:nvSpPr>
          <p:cNvPr id="353" name="Google Shape;353;p36"/>
          <p:cNvSpPr txBox="1"/>
          <p:nvPr/>
        </p:nvSpPr>
        <p:spPr>
          <a:xfrm>
            <a:off x="5110725" y="2655567"/>
            <a:ext cx="3731100" cy="677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Set up the color sensor using the steps provided. </a:t>
            </a:r>
            <a:endParaRPr sz="1800">
              <a:solidFill>
                <a:srgbClr val="0145AC"/>
              </a:solidFill>
              <a:latin typeface="Montserrat"/>
              <a:ea typeface="Montserrat"/>
              <a:cs typeface="Montserrat"/>
              <a:sym typeface="Montserrat"/>
            </a:endParaRPr>
          </a:p>
        </p:txBody>
      </p:sp>
      <p:sp>
        <p:nvSpPr>
          <p:cNvPr id="354" name="Google Shape;354;p36"/>
          <p:cNvSpPr txBox="1"/>
          <p:nvPr/>
        </p:nvSpPr>
        <p:spPr>
          <a:xfrm>
            <a:off x="5110725" y="1232100"/>
            <a:ext cx="3553200" cy="4236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Select </a:t>
            </a:r>
            <a:r>
              <a:rPr b="1" lang="en" sz="1800">
                <a:solidFill>
                  <a:srgbClr val="0145AC"/>
                </a:solidFill>
                <a:latin typeface="Montserrat"/>
                <a:ea typeface="Montserrat"/>
                <a:cs typeface="Montserrat"/>
                <a:sym typeface="Montserrat"/>
              </a:rPr>
              <a:t>“My Projects”</a:t>
            </a:r>
            <a:endParaRPr b="1" sz="1800">
              <a:solidFill>
                <a:srgbClr val="0145AC"/>
              </a:solidFill>
              <a:latin typeface="Montserrat"/>
              <a:ea typeface="Montserrat"/>
              <a:cs typeface="Montserrat"/>
              <a:sym typeface="Montserrat"/>
            </a:endParaRPr>
          </a:p>
        </p:txBody>
      </p:sp>
      <p:sp>
        <p:nvSpPr>
          <p:cNvPr id="355" name="Google Shape;355;p36"/>
          <p:cNvSpPr txBox="1"/>
          <p:nvPr/>
        </p:nvSpPr>
        <p:spPr>
          <a:xfrm>
            <a:off x="5110725" y="3354250"/>
            <a:ext cx="3890400" cy="703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Select </a:t>
            </a:r>
            <a:r>
              <a:rPr b="1" lang="en" sz="1800">
                <a:solidFill>
                  <a:srgbClr val="0145AC"/>
                </a:solidFill>
                <a:latin typeface="Montserrat"/>
                <a:ea typeface="Montserrat"/>
                <a:cs typeface="Montserrat"/>
                <a:sym typeface="Montserrat"/>
              </a:rPr>
              <a:t>“Data”</a:t>
            </a:r>
            <a:r>
              <a:rPr lang="en" sz="1800">
                <a:solidFill>
                  <a:srgbClr val="0145AC"/>
                </a:solidFill>
                <a:latin typeface="Montserrat"/>
                <a:ea typeface="Montserrat"/>
                <a:cs typeface="Montserrat"/>
                <a:sym typeface="Montserrat"/>
              </a:rPr>
              <a:t> on the bottom tabs.</a:t>
            </a:r>
            <a:endParaRPr sz="1800">
              <a:solidFill>
                <a:srgbClr val="0145AC"/>
              </a:solidFill>
              <a:latin typeface="Montserrat"/>
              <a:ea typeface="Montserrat"/>
              <a:cs typeface="Montserrat"/>
              <a:sym typeface="Montserrat"/>
            </a:endParaRPr>
          </a:p>
        </p:txBody>
      </p:sp>
      <p:sp>
        <p:nvSpPr>
          <p:cNvPr id="356" name="Google Shape;356;p36"/>
          <p:cNvSpPr txBox="1"/>
          <p:nvPr/>
        </p:nvSpPr>
        <p:spPr>
          <a:xfrm>
            <a:off x="5110725" y="1677283"/>
            <a:ext cx="3667800" cy="1032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Select </a:t>
            </a:r>
            <a:r>
              <a:rPr b="1" lang="en" sz="1800">
                <a:solidFill>
                  <a:srgbClr val="0145AC"/>
                </a:solidFill>
                <a:latin typeface="Montserrat"/>
                <a:ea typeface="Montserrat"/>
                <a:cs typeface="Montserrat"/>
                <a:sym typeface="Montserrat"/>
              </a:rPr>
              <a:t>“Component Library”</a:t>
            </a:r>
            <a:r>
              <a:rPr lang="en" sz="1800">
                <a:solidFill>
                  <a:srgbClr val="0145AC"/>
                </a:solidFill>
                <a:latin typeface="Montserrat"/>
                <a:ea typeface="Montserrat"/>
                <a:cs typeface="Montserrat"/>
                <a:sym typeface="Montserrat"/>
              </a:rPr>
              <a:t>, locate sensors, and select </a:t>
            </a:r>
            <a:r>
              <a:rPr b="1" lang="en" sz="1800">
                <a:solidFill>
                  <a:srgbClr val="0145AC"/>
                </a:solidFill>
                <a:latin typeface="Montserrat"/>
                <a:ea typeface="Montserrat"/>
                <a:cs typeface="Montserrat"/>
                <a:sym typeface="Montserrat"/>
              </a:rPr>
              <a:t>“Color Sensor”</a:t>
            </a:r>
            <a:endParaRPr b="1" sz="1800">
              <a:solidFill>
                <a:srgbClr val="0145AC"/>
              </a:solidFill>
              <a:latin typeface="Montserrat"/>
              <a:ea typeface="Montserrat"/>
              <a:cs typeface="Montserrat"/>
              <a:sym typeface="Montserrat"/>
            </a:endParaRPr>
          </a:p>
        </p:txBody>
      </p:sp>
      <p:pic>
        <p:nvPicPr>
          <p:cNvPr id="357" name="Google Shape;357;p36"/>
          <p:cNvPicPr preferRelativeResize="0"/>
          <p:nvPr/>
        </p:nvPicPr>
        <p:blipFill>
          <a:blip r:embed="rId3">
            <a:alphaModFix/>
          </a:blip>
          <a:stretch>
            <a:fillRect/>
          </a:stretch>
        </p:blipFill>
        <p:spPr>
          <a:xfrm>
            <a:off x="942575" y="1417900"/>
            <a:ext cx="3968374" cy="2325212"/>
          </a:xfrm>
          <a:prstGeom prst="rect">
            <a:avLst/>
          </a:prstGeom>
          <a:noFill/>
          <a:ln>
            <a:noFill/>
          </a:ln>
        </p:spPr>
      </p:pic>
      <p:sp>
        <p:nvSpPr>
          <p:cNvPr id="358" name="Google Shape;358;p36"/>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359" name="Google Shape;359;p36"/>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60" name="Google Shape;360;p36"/>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61" name="Google Shape;361;p3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62" name="Google Shape;362;p36"/>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363" name="Google Shape;363;p36"/>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64" name="Google Shape;364;p36"/>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Color Sensor</a:t>
            </a:r>
            <a:endParaRPr i="1">
              <a:solidFill>
                <a:srgbClr val="FFFFFF"/>
              </a:solidFill>
              <a:latin typeface="Montserrat Thin"/>
              <a:ea typeface="Montserrat Thin"/>
              <a:cs typeface="Montserrat Thin"/>
              <a:sym typeface="Montserrat Th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68" name="Shape 368"/>
        <p:cNvGrpSpPr/>
        <p:nvPr/>
      </p:nvGrpSpPr>
      <p:grpSpPr>
        <a:xfrm>
          <a:off x="0" y="0"/>
          <a:ext cx="0" cy="0"/>
          <a:chOff x="0" y="0"/>
          <a:chExt cx="0" cy="0"/>
        </a:xfrm>
      </p:grpSpPr>
      <p:sp>
        <p:nvSpPr>
          <p:cNvPr id="369" name="Google Shape;369;p37"/>
          <p:cNvSpPr txBox="1"/>
          <p:nvPr/>
        </p:nvSpPr>
        <p:spPr>
          <a:xfrm>
            <a:off x="3618981" y="502200"/>
            <a:ext cx="17655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Explore</a:t>
            </a:r>
            <a:endParaRPr sz="2400">
              <a:solidFill>
                <a:srgbClr val="0145AC"/>
              </a:solidFill>
              <a:latin typeface="Montserrat Light"/>
              <a:ea typeface="Montserrat Light"/>
              <a:cs typeface="Montserrat Light"/>
              <a:sym typeface="Montserrat Light"/>
            </a:endParaRPr>
          </a:p>
        </p:txBody>
      </p:sp>
      <p:sp>
        <p:nvSpPr>
          <p:cNvPr id="370" name="Google Shape;370;p37"/>
          <p:cNvSpPr txBox="1"/>
          <p:nvPr/>
        </p:nvSpPr>
        <p:spPr>
          <a:xfrm>
            <a:off x="3477831" y="2545046"/>
            <a:ext cx="4074900" cy="973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Place the sensor on the battery. </a:t>
            </a:r>
            <a:r>
              <a:rPr b="1" lang="en" sz="1800">
                <a:solidFill>
                  <a:srgbClr val="0145AC"/>
                </a:solidFill>
                <a:latin typeface="Montserrat"/>
                <a:ea typeface="Montserrat"/>
                <a:cs typeface="Montserrat"/>
                <a:sym typeface="Montserrat"/>
              </a:rPr>
              <a:t>(Hold it flat against it for about 10 seconds.)</a:t>
            </a:r>
            <a:endParaRPr b="1" sz="1800">
              <a:solidFill>
                <a:srgbClr val="0145AC"/>
              </a:solidFill>
              <a:latin typeface="Montserrat"/>
              <a:ea typeface="Montserrat"/>
              <a:cs typeface="Montserrat"/>
              <a:sym typeface="Montserrat"/>
            </a:endParaRPr>
          </a:p>
        </p:txBody>
      </p:sp>
      <p:sp>
        <p:nvSpPr>
          <p:cNvPr id="371" name="Google Shape;371;p37"/>
          <p:cNvSpPr txBox="1"/>
          <p:nvPr/>
        </p:nvSpPr>
        <p:spPr>
          <a:xfrm>
            <a:off x="3477831" y="1183913"/>
            <a:ext cx="3880500" cy="640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Guess the </a:t>
            </a:r>
            <a:r>
              <a:rPr b="1" lang="en" sz="1800">
                <a:solidFill>
                  <a:srgbClr val="0145AC"/>
                </a:solidFill>
                <a:latin typeface="Montserrat"/>
                <a:ea typeface="Montserrat"/>
                <a:cs typeface="Montserrat"/>
                <a:sym typeface="Montserrat"/>
              </a:rPr>
              <a:t>RGB values</a:t>
            </a:r>
            <a:r>
              <a:rPr lang="en" sz="1800">
                <a:solidFill>
                  <a:srgbClr val="0145AC"/>
                </a:solidFill>
                <a:latin typeface="Montserrat"/>
                <a:ea typeface="Montserrat"/>
                <a:cs typeface="Montserrat"/>
                <a:sym typeface="Montserrat"/>
              </a:rPr>
              <a:t> for the Piper Battery.</a:t>
            </a:r>
            <a:endParaRPr sz="1800">
              <a:solidFill>
                <a:srgbClr val="0145AC"/>
              </a:solidFill>
              <a:latin typeface="Montserrat"/>
              <a:ea typeface="Montserrat"/>
              <a:cs typeface="Montserrat"/>
              <a:sym typeface="Montserrat"/>
            </a:endParaRPr>
          </a:p>
        </p:txBody>
      </p:sp>
      <p:sp>
        <p:nvSpPr>
          <p:cNvPr id="372" name="Google Shape;372;p37"/>
          <p:cNvSpPr txBox="1"/>
          <p:nvPr/>
        </p:nvSpPr>
        <p:spPr>
          <a:xfrm>
            <a:off x="3477824" y="3526975"/>
            <a:ext cx="4783800" cy="703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Copy the RGB values from your observation onto your notes.</a:t>
            </a:r>
            <a:endParaRPr sz="1800">
              <a:solidFill>
                <a:srgbClr val="0145AC"/>
              </a:solidFill>
              <a:latin typeface="Montserrat"/>
              <a:ea typeface="Montserrat"/>
              <a:cs typeface="Montserrat"/>
              <a:sym typeface="Montserrat"/>
            </a:endParaRPr>
          </a:p>
        </p:txBody>
      </p:sp>
      <p:sp>
        <p:nvSpPr>
          <p:cNvPr id="373" name="Google Shape;373;p37"/>
          <p:cNvSpPr txBox="1"/>
          <p:nvPr/>
        </p:nvSpPr>
        <p:spPr>
          <a:xfrm>
            <a:off x="3477831" y="1832829"/>
            <a:ext cx="4005600" cy="703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Tell us why you chose those values.</a:t>
            </a:r>
            <a:endParaRPr sz="1800">
              <a:solidFill>
                <a:srgbClr val="0145AC"/>
              </a:solidFill>
              <a:latin typeface="Montserrat"/>
              <a:ea typeface="Montserrat"/>
              <a:cs typeface="Montserrat"/>
              <a:sym typeface="Montserrat"/>
            </a:endParaRPr>
          </a:p>
        </p:txBody>
      </p:sp>
      <p:pic>
        <p:nvPicPr>
          <p:cNvPr id="374" name="Google Shape;374;p37"/>
          <p:cNvPicPr preferRelativeResize="0"/>
          <p:nvPr/>
        </p:nvPicPr>
        <p:blipFill rotWithShape="1">
          <a:blip r:embed="rId3">
            <a:alphaModFix/>
          </a:blip>
          <a:srcRect b="0" l="2111" r="1456" t="0"/>
          <a:stretch/>
        </p:blipFill>
        <p:spPr>
          <a:xfrm>
            <a:off x="1262000" y="1511525"/>
            <a:ext cx="1874775" cy="2948725"/>
          </a:xfrm>
          <a:prstGeom prst="rect">
            <a:avLst/>
          </a:prstGeom>
          <a:noFill/>
          <a:ln>
            <a:noFill/>
          </a:ln>
        </p:spPr>
      </p:pic>
      <p:sp>
        <p:nvSpPr>
          <p:cNvPr id="375" name="Google Shape;375;p37"/>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376" name="Google Shape;376;p37"/>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77" name="Google Shape;377;p37"/>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78" name="Google Shape;378;p3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79" name="Google Shape;379;p37"/>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380" name="Google Shape;380;p37"/>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81" name="Google Shape;381;p37"/>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Color Sensor</a:t>
            </a:r>
            <a:endParaRPr i="1">
              <a:solidFill>
                <a:srgbClr val="FFFFFF"/>
              </a:solidFill>
              <a:latin typeface="Montserrat Thin"/>
              <a:ea typeface="Montserrat Thin"/>
              <a:cs typeface="Montserrat Thin"/>
              <a:sym typeface="Montserrat Thin"/>
            </a:endParaRPr>
          </a:p>
        </p:txBody>
      </p:sp>
      <p:sp>
        <p:nvSpPr>
          <p:cNvPr id="382" name="Google Shape;382;p37"/>
          <p:cNvSpPr/>
          <p:nvPr/>
        </p:nvSpPr>
        <p:spPr>
          <a:xfrm>
            <a:off x="1341688" y="580150"/>
            <a:ext cx="1715400" cy="7344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383" name="Google Shape;383;p37"/>
          <p:cNvPicPr preferRelativeResize="0"/>
          <p:nvPr/>
        </p:nvPicPr>
        <p:blipFill rotWithShape="1">
          <a:blip r:embed="rId5">
            <a:alphaModFix/>
          </a:blip>
          <a:srcRect b="5222" l="58441" r="11114" t="74327"/>
          <a:stretch/>
        </p:blipFill>
        <p:spPr>
          <a:xfrm>
            <a:off x="1385742" y="627100"/>
            <a:ext cx="1627282" cy="640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7" name="Shape 387"/>
        <p:cNvGrpSpPr/>
        <p:nvPr/>
      </p:nvGrpSpPr>
      <p:grpSpPr>
        <a:xfrm>
          <a:off x="0" y="0"/>
          <a:ext cx="0" cy="0"/>
          <a:chOff x="0" y="0"/>
          <a:chExt cx="0" cy="0"/>
        </a:xfrm>
      </p:grpSpPr>
      <p:sp>
        <p:nvSpPr>
          <p:cNvPr id="388" name="Google Shape;388;p38"/>
          <p:cNvSpPr txBox="1"/>
          <p:nvPr/>
        </p:nvSpPr>
        <p:spPr>
          <a:xfrm>
            <a:off x="1125750" y="367875"/>
            <a:ext cx="65370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Detecting Color with the Color Sensor</a:t>
            </a:r>
            <a:endParaRPr sz="2400">
              <a:solidFill>
                <a:srgbClr val="0145AC"/>
              </a:solidFill>
              <a:latin typeface="Montserrat Light"/>
              <a:ea typeface="Montserrat Light"/>
              <a:cs typeface="Montserrat Light"/>
              <a:sym typeface="Montserrat Light"/>
            </a:endParaRPr>
          </a:p>
        </p:txBody>
      </p:sp>
      <p:sp>
        <p:nvSpPr>
          <p:cNvPr id="389" name="Google Shape;389;p38"/>
          <p:cNvSpPr txBox="1"/>
          <p:nvPr/>
        </p:nvSpPr>
        <p:spPr>
          <a:xfrm>
            <a:off x="5277100" y="1095625"/>
            <a:ext cx="3514800" cy="16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145AC"/>
                </a:solidFill>
                <a:latin typeface="Montserrat"/>
                <a:ea typeface="Montserrat"/>
                <a:cs typeface="Montserrat"/>
                <a:sym typeface="Montserrat"/>
              </a:rPr>
              <a:t>Why does the color sensor shine a white light?</a:t>
            </a:r>
            <a:endParaRPr b="1" sz="1800">
              <a:solidFill>
                <a:srgbClr val="0145AC"/>
              </a:solidFill>
              <a:latin typeface="Montserrat"/>
              <a:ea typeface="Montserrat"/>
              <a:cs typeface="Montserrat"/>
              <a:sym typeface="Montserrat"/>
            </a:endParaRPr>
          </a:p>
          <a:p>
            <a:pPr indent="0" lvl="0" marL="457200" rtl="0" algn="l">
              <a:spcBef>
                <a:spcPts val="0"/>
              </a:spcBef>
              <a:spcAft>
                <a:spcPts val="0"/>
              </a:spcAft>
              <a:buNone/>
            </a:pPr>
            <a:r>
              <a:t/>
            </a:r>
            <a:endParaRPr b="1" sz="1800">
              <a:solidFill>
                <a:srgbClr val="0145AC"/>
              </a:solidFill>
              <a:latin typeface="Montserrat"/>
              <a:ea typeface="Montserrat"/>
              <a:cs typeface="Montserrat"/>
              <a:sym typeface="Montserrat"/>
            </a:endParaRPr>
          </a:p>
          <a:p>
            <a:pPr indent="0" lvl="0" marL="0" rtl="0" algn="l">
              <a:spcBef>
                <a:spcPts val="0"/>
              </a:spcBef>
              <a:spcAft>
                <a:spcPts val="0"/>
              </a:spcAft>
              <a:buNone/>
            </a:pPr>
            <a:r>
              <a:rPr lang="en" sz="1800">
                <a:solidFill>
                  <a:srgbClr val="0145AC"/>
                </a:solidFill>
                <a:latin typeface="Montserrat"/>
                <a:ea typeface="Montserrat"/>
                <a:cs typeface="Montserrat"/>
                <a:sym typeface="Montserrat"/>
              </a:rPr>
              <a:t>Hint: Consider an important property of waves.</a:t>
            </a:r>
            <a:endParaRPr sz="1800">
              <a:solidFill>
                <a:srgbClr val="0145AC"/>
              </a:solidFill>
              <a:latin typeface="Montserrat"/>
              <a:ea typeface="Montserrat"/>
              <a:cs typeface="Montserrat"/>
              <a:sym typeface="Montserrat"/>
            </a:endParaRPr>
          </a:p>
        </p:txBody>
      </p:sp>
      <p:sp>
        <p:nvSpPr>
          <p:cNvPr id="390" name="Google Shape;390;p38"/>
          <p:cNvSpPr txBox="1"/>
          <p:nvPr/>
        </p:nvSpPr>
        <p:spPr>
          <a:xfrm>
            <a:off x="1125750" y="3049500"/>
            <a:ext cx="6923700" cy="1064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The</a:t>
            </a:r>
            <a:r>
              <a:rPr lang="en" sz="1800">
                <a:solidFill>
                  <a:srgbClr val="0145AC"/>
                </a:solidFill>
                <a:latin typeface="Montserrat"/>
                <a:ea typeface="Montserrat"/>
                <a:cs typeface="Montserrat"/>
                <a:sym typeface="Montserrat"/>
              </a:rPr>
              <a:t> white light has </a:t>
            </a:r>
            <a:r>
              <a:rPr b="1" lang="en" sz="1800">
                <a:solidFill>
                  <a:srgbClr val="0145AC"/>
                </a:solidFill>
                <a:latin typeface="Montserrat"/>
                <a:ea typeface="Montserrat"/>
                <a:cs typeface="Montserrat"/>
                <a:sym typeface="Montserrat"/>
              </a:rPr>
              <a:t>all wavelengths</a:t>
            </a:r>
            <a:r>
              <a:rPr lang="en" sz="1800">
                <a:solidFill>
                  <a:srgbClr val="0145AC"/>
                </a:solidFill>
                <a:latin typeface="Montserrat"/>
                <a:ea typeface="Montserrat"/>
                <a:cs typeface="Montserrat"/>
                <a:sym typeface="Montserrat"/>
              </a:rPr>
              <a:t> and </a:t>
            </a:r>
            <a:r>
              <a:rPr b="1" lang="en" sz="1800">
                <a:solidFill>
                  <a:srgbClr val="0145AC"/>
                </a:solidFill>
                <a:latin typeface="Montserrat"/>
                <a:ea typeface="Montserrat"/>
                <a:cs typeface="Montserrat"/>
                <a:sym typeface="Montserrat"/>
              </a:rPr>
              <a:t>frequencies</a:t>
            </a:r>
            <a:r>
              <a:rPr lang="en" sz="1800">
                <a:solidFill>
                  <a:srgbClr val="0145AC"/>
                </a:solidFill>
                <a:latin typeface="Montserrat"/>
                <a:ea typeface="Montserrat"/>
                <a:cs typeface="Montserrat"/>
                <a:sym typeface="Montserrat"/>
              </a:rPr>
              <a:t>, so when it shines on an object, the color sensor detects is a combination of waves that are </a:t>
            </a:r>
            <a:r>
              <a:rPr b="1" lang="en" sz="1800">
                <a:solidFill>
                  <a:srgbClr val="0145AC"/>
                </a:solidFill>
                <a:latin typeface="Montserrat"/>
                <a:ea typeface="Montserrat"/>
                <a:cs typeface="Montserrat"/>
                <a:sym typeface="Montserrat"/>
              </a:rPr>
              <a:t>reflected</a:t>
            </a:r>
            <a:r>
              <a:rPr lang="en" sz="1800">
                <a:solidFill>
                  <a:srgbClr val="0145AC"/>
                </a:solidFill>
                <a:latin typeface="Montserrat"/>
                <a:ea typeface="Montserrat"/>
                <a:cs typeface="Montserrat"/>
                <a:sym typeface="Montserrat"/>
              </a:rPr>
              <a:t>. </a:t>
            </a:r>
            <a:endParaRPr sz="1800">
              <a:solidFill>
                <a:srgbClr val="0145AC"/>
              </a:solidFill>
              <a:latin typeface="Montserrat"/>
              <a:ea typeface="Montserrat"/>
              <a:cs typeface="Montserrat"/>
              <a:sym typeface="Montserrat"/>
            </a:endParaRPr>
          </a:p>
        </p:txBody>
      </p:sp>
      <p:sp>
        <p:nvSpPr>
          <p:cNvPr id="391" name="Google Shape;391;p38"/>
          <p:cNvSpPr txBox="1"/>
          <p:nvPr/>
        </p:nvSpPr>
        <p:spPr>
          <a:xfrm>
            <a:off x="1125750" y="4113600"/>
            <a:ext cx="6807600" cy="784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The colors we don’t see are waves that have been </a:t>
            </a:r>
            <a:r>
              <a:rPr b="1" lang="en" sz="1800">
                <a:solidFill>
                  <a:srgbClr val="0145AC"/>
                </a:solidFill>
                <a:latin typeface="Montserrat"/>
                <a:ea typeface="Montserrat"/>
                <a:cs typeface="Montserrat"/>
                <a:sym typeface="Montserrat"/>
              </a:rPr>
              <a:t>absorbed</a:t>
            </a:r>
            <a:r>
              <a:rPr lang="en" sz="1800">
                <a:solidFill>
                  <a:srgbClr val="0145AC"/>
                </a:solidFill>
                <a:latin typeface="Montserrat"/>
                <a:ea typeface="Montserrat"/>
                <a:cs typeface="Montserrat"/>
                <a:sym typeface="Montserrat"/>
              </a:rPr>
              <a:t> by the object.</a:t>
            </a:r>
            <a:endParaRPr sz="1800">
              <a:solidFill>
                <a:srgbClr val="0145AC"/>
              </a:solidFill>
              <a:latin typeface="Montserrat"/>
              <a:ea typeface="Montserrat"/>
              <a:cs typeface="Montserrat"/>
              <a:sym typeface="Montserrat"/>
            </a:endParaRPr>
          </a:p>
        </p:txBody>
      </p:sp>
      <p:pic>
        <p:nvPicPr>
          <p:cNvPr id="392" name="Google Shape;392;p38"/>
          <p:cNvPicPr preferRelativeResize="0"/>
          <p:nvPr/>
        </p:nvPicPr>
        <p:blipFill>
          <a:blip r:embed="rId3">
            <a:alphaModFix/>
          </a:blip>
          <a:stretch>
            <a:fillRect/>
          </a:stretch>
        </p:blipFill>
        <p:spPr>
          <a:xfrm>
            <a:off x="1210525" y="1073325"/>
            <a:ext cx="3731033" cy="1746224"/>
          </a:xfrm>
          <a:prstGeom prst="rect">
            <a:avLst/>
          </a:prstGeom>
          <a:noFill/>
          <a:ln>
            <a:noFill/>
          </a:ln>
        </p:spPr>
      </p:pic>
      <p:sp>
        <p:nvSpPr>
          <p:cNvPr id="393" name="Google Shape;393;p38"/>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394" name="Google Shape;394;p38"/>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395" name="Google Shape;395;p38"/>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96" name="Google Shape;396;p38"/>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97" name="Google Shape;397;p38"/>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398" name="Google Shape;398;p38"/>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99" name="Google Shape;399;p38"/>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Color Sensor</a:t>
            </a:r>
            <a:endParaRPr i="1">
              <a:solidFill>
                <a:srgbClr val="FFFFFF"/>
              </a:solidFill>
              <a:latin typeface="Montserrat Thin"/>
              <a:ea typeface="Montserrat Thin"/>
              <a:cs typeface="Montserrat Thin"/>
              <a:sym typeface="Montserrat Th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1000"/>
                                        <p:tgtEl>
                                          <p:spTgt spid="3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03" name="Shape 403"/>
        <p:cNvGrpSpPr/>
        <p:nvPr/>
      </p:nvGrpSpPr>
      <p:grpSpPr>
        <a:xfrm>
          <a:off x="0" y="0"/>
          <a:ext cx="0" cy="0"/>
          <a:chOff x="0" y="0"/>
          <a:chExt cx="0" cy="0"/>
        </a:xfrm>
      </p:grpSpPr>
      <p:sp>
        <p:nvSpPr>
          <p:cNvPr id="404" name="Google Shape;404;p39"/>
          <p:cNvSpPr txBox="1"/>
          <p:nvPr/>
        </p:nvSpPr>
        <p:spPr>
          <a:xfrm>
            <a:off x="4810300" y="891700"/>
            <a:ext cx="3792600" cy="1269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Like the human eye, the color sensor has separate sensors that detect different </a:t>
            </a:r>
            <a:r>
              <a:rPr b="1" lang="en" sz="1800">
                <a:solidFill>
                  <a:srgbClr val="0145AC"/>
                </a:solidFill>
                <a:latin typeface="Montserrat"/>
                <a:ea typeface="Montserrat"/>
                <a:cs typeface="Montserrat"/>
                <a:sym typeface="Montserrat"/>
              </a:rPr>
              <a:t>wavelengths</a:t>
            </a:r>
            <a:r>
              <a:rPr lang="en" sz="1800">
                <a:solidFill>
                  <a:srgbClr val="0145AC"/>
                </a:solidFill>
                <a:latin typeface="Montserrat"/>
                <a:ea typeface="Montserrat"/>
                <a:cs typeface="Montserrat"/>
                <a:sym typeface="Montserrat"/>
              </a:rPr>
              <a:t>.</a:t>
            </a:r>
            <a:endParaRPr sz="1800">
              <a:solidFill>
                <a:srgbClr val="0145AC"/>
              </a:solidFill>
              <a:latin typeface="Montserrat"/>
              <a:ea typeface="Montserrat"/>
              <a:cs typeface="Montserrat"/>
              <a:sym typeface="Montserrat"/>
            </a:endParaRPr>
          </a:p>
        </p:txBody>
      </p:sp>
      <p:sp>
        <p:nvSpPr>
          <p:cNvPr id="405" name="Google Shape;405;p39"/>
          <p:cNvSpPr txBox="1"/>
          <p:nvPr/>
        </p:nvSpPr>
        <p:spPr>
          <a:xfrm>
            <a:off x="4810300" y="2305780"/>
            <a:ext cx="3742800" cy="999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The </a:t>
            </a:r>
            <a:r>
              <a:rPr b="1" lang="en" sz="1800">
                <a:solidFill>
                  <a:srgbClr val="0145AC"/>
                </a:solidFill>
                <a:latin typeface="Montserrat"/>
                <a:ea typeface="Montserrat"/>
                <a:cs typeface="Montserrat"/>
                <a:sym typeface="Montserrat"/>
              </a:rPr>
              <a:t>RGB value</a:t>
            </a:r>
            <a:r>
              <a:rPr lang="en" sz="1800">
                <a:solidFill>
                  <a:srgbClr val="0145AC"/>
                </a:solidFill>
                <a:latin typeface="Montserrat"/>
                <a:ea typeface="Montserrat"/>
                <a:cs typeface="Montserrat"/>
                <a:sym typeface="Montserrat"/>
              </a:rPr>
              <a:t> comes from the intensity of Red, Green and Blue detected.</a:t>
            </a:r>
            <a:endParaRPr sz="1800">
              <a:solidFill>
                <a:srgbClr val="0145AC"/>
              </a:solidFill>
              <a:latin typeface="Montserrat"/>
              <a:ea typeface="Montserrat"/>
              <a:cs typeface="Montserrat"/>
              <a:sym typeface="Montserrat"/>
            </a:endParaRPr>
          </a:p>
        </p:txBody>
      </p:sp>
      <p:sp>
        <p:nvSpPr>
          <p:cNvPr id="406" name="Google Shape;406;p39"/>
          <p:cNvSpPr txBox="1"/>
          <p:nvPr/>
        </p:nvSpPr>
        <p:spPr>
          <a:xfrm>
            <a:off x="4810300" y="3449871"/>
            <a:ext cx="3869400" cy="11964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That RGB value being sent to the Raspberry Pi through the cables is similar to </a:t>
            </a:r>
            <a:r>
              <a:rPr b="1" lang="en" sz="1800">
                <a:solidFill>
                  <a:srgbClr val="0145AC"/>
                </a:solidFill>
                <a:latin typeface="Montserrat"/>
                <a:ea typeface="Montserrat"/>
                <a:cs typeface="Montserrat"/>
                <a:sym typeface="Montserrat"/>
              </a:rPr>
              <a:t>neurons</a:t>
            </a:r>
            <a:r>
              <a:rPr lang="en" sz="1800">
                <a:solidFill>
                  <a:srgbClr val="0145AC"/>
                </a:solidFill>
                <a:latin typeface="Montserrat"/>
                <a:ea typeface="Montserrat"/>
                <a:cs typeface="Montserrat"/>
                <a:sym typeface="Montserrat"/>
              </a:rPr>
              <a:t> in your brain.</a:t>
            </a:r>
            <a:endParaRPr sz="1800">
              <a:solidFill>
                <a:srgbClr val="0145AC"/>
              </a:solidFill>
              <a:latin typeface="Montserrat"/>
              <a:ea typeface="Montserrat"/>
              <a:cs typeface="Montserrat"/>
              <a:sym typeface="Montserrat"/>
            </a:endParaRPr>
          </a:p>
        </p:txBody>
      </p:sp>
      <p:sp>
        <p:nvSpPr>
          <p:cNvPr id="407" name="Google Shape;407;p39"/>
          <p:cNvSpPr txBox="1"/>
          <p:nvPr/>
        </p:nvSpPr>
        <p:spPr>
          <a:xfrm>
            <a:off x="965925" y="259300"/>
            <a:ext cx="65199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Detecting Color with the Color Sensor</a:t>
            </a:r>
            <a:endParaRPr sz="2400">
              <a:solidFill>
                <a:srgbClr val="0145AC"/>
              </a:solidFill>
              <a:latin typeface="Montserrat Light"/>
              <a:ea typeface="Montserrat Light"/>
              <a:cs typeface="Montserrat Light"/>
              <a:sym typeface="Montserrat Light"/>
            </a:endParaRPr>
          </a:p>
        </p:txBody>
      </p:sp>
      <p:pic>
        <p:nvPicPr>
          <p:cNvPr id="408" name="Google Shape;408;p39"/>
          <p:cNvPicPr preferRelativeResize="0"/>
          <p:nvPr/>
        </p:nvPicPr>
        <p:blipFill>
          <a:blip r:embed="rId3">
            <a:alphaModFix/>
          </a:blip>
          <a:stretch>
            <a:fillRect/>
          </a:stretch>
        </p:blipFill>
        <p:spPr>
          <a:xfrm>
            <a:off x="1128100" y="964425"/>
            <a:ext cx="3254126" cy="1906698"/>
          </a:xfrm>
          <a:prstGeom prst="rect">
            <a:avLst/>
          </a:prstGeom>
          <a:noFill/>
          <a:ln>
            <a:noFill/>
          </a:ln>
        </p:spPr>
      </p:pic>
      <p:sp>
        <p:nvSpPr>
          <p:cNvPr id="409" name="Google Shape;409;p39"/>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410" name="Google Shape;410;p39"/>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411" name="Google Shape;411;p39"/>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412" name="Google Shape;412;p39"/>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413" name="Google Shape;413;p39"/>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414" name="Google Shape;414;p39"/>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415" name="Google Shape;415;p39"/>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Color Sensor</a:t>
            </a:r>
            <a:endParaRPr i="1">
              <a:solidFill>
                <a:srgbClr val="FFFFFF"/>
              </a:solidFill>
              <a:latin typeface="Montserrat Thin"/>
              <a:ea typeface="Montserrat Thin"/>
              <a:cs typeface="Montserrat Thin"/>
              <a:sym typeface="Montserrat Thin"/>
            </a:endParaRPr>
          </a:p>
        </p:txBody>
      </p:sp>
      <p:sp>
        <p:nvSpPr>
          <p:cNvPr id="416" name="Google Shape;416;p39"/>
          <p:cNvSpPr/>
          <p:nvPr/>
        </p:nvSpPr>
        <p:spPr>
          <a:xfrm>
            <a:off x="1051900" y="891688"/>
            <a:ext cx="3425400" cy="20370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417" name="Google Shape;417;p39"/>
          <p:cNvPicPr preferRelativeResize="0"/>
          <p:nvPr/>
        </p:nvPicPr>
        <p:blipFill>
          <a:blip r:embed="rId5">
            <a:alphaModFix/>
          </a:blip>
          <a:stretch>
            <a:fillRect/>
          </a:stretch>
        </p:blipFill>
        <p:spPr>
          <a:xfrm>
            <a:off x="1267987" y="3085600"/>
            <a:ext cx="2155326" cy="1853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1" name="Shape 421"/>
        <p:cNvGrpSpPr/>
        <p:nvPr/>
      </p:nvGrpSpPr>
      <p:grpSpPr>
        <a:xfrm>
          <a:off x="0" y="0"/>
          <a:ext cx="0" cy="0"/>
          <a:chOff x="0" y="0"/>
          <a:chExt cx="0" cy="0"/>
        </a:xfrm>
      </p:grpSpPr>
      <p:sp>
        <p:nvSpPr>
          <p:cNvPr id="422" name="Google Shape;422;p40"/>
          <p:cNvSpPr txBox="1"/>
          <p:nvPr/>
        </p:nvSpPr>
        <p:spPr>
          <a:xfrm>
            <a:off x="1580100" y="4027900"/>
            <a:ext cx="5983800" cy="65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rgbClr val="0145AC"/>
                </a:solidFill>
                <a:latin typeface="Montserrat Medium"/>
                <a:ea typeface="Montserrat Medium"/>
                <a:cs typeface="Montserrat Medium"/>
                <a:sym typeface="Montserrat Medium"/>
              </a:rPr>
              <a:t>How can a </a:t>
            </a:r>
            <a:r>
              <a:rPr b="1" lang="en" sz="2200">
                <a:solidFill>
                  <a:srgbClr val="0145AC"/>
                </a:solidFill>
                <a:latin typeface="Montserrat"/>
                <a:ea typeface="Montserrat"/>
                <a:cs typeface="Montserrat"/>
                <a:sym typeface="Montserrat"/>
              </a:rPr>
              <a:t>color</a:t>
            </a:r>
            <a:r>
              <a:rPr lang="en" sz="2200">
                <a:solidFill>
                  <a:srgbClr val="0145AC"/>
                </a:solidFill>
                <a:latin typeface="Montserrat Medium"/>
                <a:ea typeface="Montserrat Medium"/>
                <a:cs typeface="Montserrat Medium"/>
                <a:sym typeface="Montserrat Medium"/>
              </a:rPr>
              <a:t> unite our planet?</a:t>
            </a:r>
            <a:endParaRPr sz="1800">
              <a:solidFill>
                <a:srgbClr val="0145AC"/>
              </a:solidFill>
              <a:latin typeface="Montserrat Medium"/>
              <a:ea typeface="Montserrat Medium"/>
              <a:cs typeface="Montserrat Medium"/>
              <a:sym typeface="Montserrat Medium"/>
            </a:endParaRPr>
          </a:p>
        </p:txBody>
      </p:sp>
      <p:sp>
        <p:nvSpPr>
          <p:cNvPr id="423" name="Google Shape;423;p40"/>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424" name="Google Shape;424;p40"/>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425" name="Google Shape;425;p40"/>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426" name="Google Shape;426;p40"/>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427" name="Google Shape;427;p40"/>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428" name="Google Shape;428;p40"/>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429" name="Google Shape;429;p40"/>
          <p:cNvSpPr txBox="1"/>
          <p:nvPr/>
        </p:nvSpPr>
        <p:spPr>
          <a:xfrm rot="-5400000">
            <a:off x="-481350" y="626150"/>
            <a:ext cx="14913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EXTEND YOUR</a:t>
            </a:r>
            <a:endParaRPr i="1" sz="9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i="1" lang="en" sz="900">
                <a:solidFill>
                  <a:srgbClr val="FFFFFF"/>
                </a:solidFill>
                <a:latin typeface="Montserrat Thin"/>
                <a:ea typeface="Montserrat Thin"/>
                <a:cs typeface="Montserrat Thin"/>
                <a:sym typeface="Montserrat Thin"/>
              </a:rPr>
              <a:t> UNDERSTANDING</a:t>
            </a:r>
            <a:endParaRPr i="1" sz="900">
              <a:solidFill>
                <a:srgbClr val="FFFFFF"/>
              </a:solidFill>
              <a:latin typeface="Montserrat Thin"/>
              <a:ea typeface="Montserrat Thin"/>
              <a:cs typeface="Montserrat Thin"/>
              <a:sym typeface="Montserrat Thin"/>
            </a:endParaRPr>
          </a:p>
        </p:txBody>
      </p:sp>
      <p:pic>
        <p:nvPicPr>
          <p:cNvPr id="430" name="Google Shape;430;p40"/>
          <p:cNvPicPr preferRelativeResize="0"/>
          <p:nvPr/>
        </p:nvPicPr>
        <p:blipFill>
          <a:blip r:embed="rId4">
            <a:alphaModFix/>
          </a:blip>
          <a:stretch>
            <a:fillRect/>
          </a:stretch>
        </p:blipFill>
        <p:spPr>
          <a:xfrm>
            <a:off x="935100" y="1297475"/>
            <a:ext cx="3609139" cy="2193369"/>
          </a:xfrm>
          <a:prstGeom prst="rect">
            <a:avLst/>
          </a:prstGeom>
          <a:noFill/>
          <a:ln>
            <a:noFill/>
          </a:ln>
        </p:spPr>
      </p:pic>
      <p:pic>
        <p:nvPicPr>
          <p:cNvPr id="431" name="Google Shape;431;p40"/>
          <p:cNvPicPr preferRelativeResize="0"/>
          <p:nvPr/>
        </p:nvPicPr>
        <p:blipFill>
          <a:blip r:embed="rId5">
            <a:alphaModFix/>
          </a:blip>
          <a:stretch>
            <a:fillRect/>
          </a:stretch>
        </p:blipFill>
        <p:spPr>
          <a:xfrm>
            <a:off x="4900779" y="1297478"/>
            <a:ext cx="3904893" cy="2193372"/>
          </a:xfrm>
          <a:prstGeom prst="rect">
            <a:avLst/>
          </a:prstGeom>
          <a:noFill/>
          <a:ln>
            <a:noFill/>
          </a:ln>
        </p:spPr>
      </p:pic>
      <p:sp>
        <p:nvSpPr>
          <p:cNvPr id="432" name="Google Shape;432;p40"/>
          <p:cNvSpPr/>
          <p:nvPr/>
        </p:nvSpPr>
        <p:spPr>
          <a:xfrm>
            <a:off x="859975" y="1205325"/>
            <a:ext cx="3775500" cy="23844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33" name="Google Shape;433;p40"/>
          <p:cNvSpPr/>
          <p:nvPr/>
        </p:nvSpPr>
        <p:spPr>
          <a:xfrm>
            <a:off x="4817175" y="1205325"/>
            <a:ext cx="4086600" cy="23844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7" name="Shape 437"/>
        <p:cNvGrpSpPr/>
        <p:nvPr/>
      </p:nvGrpSpPr>
      <p:grpSpPr>
        <a:xfrm>
          <a:off x="0" y="0"/>
          <a:ext cx="0" cy="0"/>
          <a:chOff x="0" y="0"/>
          <a:chExt cx="0" cy="0"/>
        </a:xfrm>
      </p:grpSpPr>
      <p:sp>
        <p:nvSpPr>
          <p:cNvPr id="438" name="Google Shape;438;p41"/>
          <p:cNvSpPr txBox="1"/>
          <p:nvPr/>
        </p:nvSpPr>
        <p:spPr>
          <a:xfrm>
            <a:off x="1916100" y="844850"/>
            <a:ext cx="5311800" cy="74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145AC"/>
                </a:solidFill>
                <a:latin typeface="Montserrat"/>
                <a:ea typeface="Montserrat"/>
                <a:cs typeface="Montserrat"/>
                <a:sym typeface="Montserrat"/>
              </a:rPr>
              <a:t>Reflect!</a:t>
            </a:r>
            <a:endParaRPr b="1" sz="3000">
              <a:solidFill>
                <a:srgbClr val="0145AC"/>
              </a:solidFill>
              <a:latin typeface="Montserrat"/>
              <a:ea typeface="Montserrat"/>
              <a:cs typeface="Montserrat"/>
              <a:sym typeface="Montserrat"/>
            </a:endParaRPr>
          </a:p>
        </p:txBody>
      </p:sp>
      <p:sp>
        <p:nvSpPr>
          <p:cNvPr id="439" name="Google Shape;439;p41"/>
          <p:cNvSpPr txBox="1"/>
          <p:nvPr/>
        </p:nvSpPr>
        <p:spPr>
          <a:xfrm>
            <a:off x="1809025" y="1703850"/>
            <a:ext cx="6162000" cy="243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200">
                <a:solidFill>
                  <a:srgbClr val="0145AC"/>
                </a:solidFill>
                <a:latin typeface="Montserrat"/>
                <a:ea typeface="Montserrat"/>
                <a:cs typeface="Montserrat"/>
                <a:sym typeface="Montserrat"/>
              </a:rPr>
              <a:t>Respond</a:t>
            </a:r>
            <a:r>
              <a:rPr lang="en" sz="2200">
                <a:solidFill>
                  <a:srgbClr val="0145AC"/>
                </a:solidFill>
                <a:latin typeface="Montserrat Medium"/>
                <a:ea typeface="Montserrat Medium"/>
                <a:cs typeface="Montserrat Medium"/>
                <a:sym typeface="Montserrat Medium"/>
              </a:rPr>
              <a:t> to these writing prompts:</a:t>
            </a:r>
            <a:endParaRPr sz="2200">
              <a:solidFill>
                <a:srgbClr val="0145AC"/>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200">
              <a:solidFill>
                <a:srgbClr val="0145AC"/>
              </a:solidFill>
              <a:latin typeface="Montserrat Medium"/>
              <a:ea typeface="Montserrat Medium"/>
              <a:cs typeface="Montserrat Medium"/>
              <a:sym typeface="Montserrat Medium"/>
            </a:endParaRPr>
          </a:p>
          <a:p>
            <a:pPr indent="-368300" lvl="0" marL="457200" rtl="0" algn="l">
              <a:spcBef>
                <a:spcPts val="0"/>
              </a:spcBef>
              <a:spcAft>
                <a:spcPts val="0"/>
              </a:spcAft>
              <a:buClr>
                <a:srgbClr val="0145AC"/>
              </a:buClr>
              <a:buSzPts val="2200"/>
              <a:buFont typeface="Montserrat Medium"/>
              <a:buAutoNum type="arabicPeriod"/>
            </a:pPr>
            <a:r>
              <a:rPr lang="en" sz="2200">
                <a:solidFill>
                  <a:srgbClr val="0145AC"/>
                </a:solidFill>
                <a:latin typeface="Montserrat Medium"/>
                <a:ea typeface="Montserrat Medium"/>
                <a:cs typeface="Montserrat Medium"/>
                <a:sym typeface="Montserrat Medium"/>
              </a:rPr>
              <a:t>How do cultures identify with colors</a:t>
            </a:r>
            <a:r>
              <a:rPr lang="en" sz="2200">
                <a:solidFill>
                  <a:srgbClr val="0145AC"/>
                </a:solidFill>
                <a:latin typeface="Montserrat Medium"/>
                <a:ea typeface="Montserrat Medium"/>
                <a:cs typeface="Montserrat Medium"/>
                <a:sym typeface="Montserrat Medium"/>
              </a:rPr>
              <a:t>?</a:t>
            </a:r>
            <a:endParaRPr sz="2200">
              <a:solidFill>
                <a:srgbClr val="0145AC"/>
              </a:solidFill>
              <a:latin typeface="Montserrat Medium"/>
              <a:ea typeface="Montserrat Medium"/>
              <a:cs typeface="Montserrat Medium"/>
              <a:sym typeface="Montserrat Medium"/>
            </a:endParaRPr>
          </a:p>
          <a:p>
            <a:pPr indent="0" lvl="0" marL="457200" rtl="0" algn="l">
              <a:spcBef>
                <a:spcPts val="0"/>
              </a:spcBef>
              <a:spcAft>
                <a:spcPts val="0"/>
              </a:spcAft>
              <a:buNone/>
            </a:pPr>
            <a:r>
              <a:t/>
            </a:r>
            <a:endParaRPr sz="2200">
              <a:solidFill>
                <a:srgbClr val="0145AC"/>
              </a:solidFill>
              <a:latin typeface="Montserrat Medium"/>
              <a:ea typeface="Montserrat Medium"/>
              <a:cs typeface="Montserrat Medium"/>
              <a:sym typeface="Montserrat Medium"/>
            </a:endParaRPr>
          </a:p>
          <a:p>
            <a:pPr indent="-368300" lvl="0" marL="457200" rtl="0" algn="l">
              <a:spcBef>
                <a:spcPts val="0"/>
              </a:spcBef>
              <a:spcAft>
                <a:spcPts val="0"/>
              </a:spcAft>
              <a:buClr>
                <a:srgbClr val="0145AC"/>
              </a:buClr>
              <a:buSzPts val="2200"/>
              <a:buFont typeface="Montserrat Medium"/>
              <a:buAutoNum type="arabicPeriod"/>
            </a:pPr>
            <a:r>
              <a:rPr lang="en" sz="2200">
                <a:solidFill>
                  <a:srgbClr val="0145AC"/>
                </a:solidFill>
                <a:latin typeface="Montserrat Medium"/>
                <a:ea typeface="Montserrat Medium"/>
                <a:cs typeface="Montserrat Medium"/>
                <a:sym typeface="Montserrat Medium"/>
              </a:rPr>
              <a:t>What are some memories you have that are tied to colors?</a:t>
            </a:r>
            <a:endParaRPr sz="2200">
              <a:solidFill>
                <a:srgbClr val="0145AC"/>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200">
              <a:solidFill>
                <a:srgbClr val="0145AC"/>
              </a:solidFill>
              <a:latin typeface="Montserrat Medium"/>
              <a:ea typeface="Montserrat Medium"/>
              <a:cs typeface="Montserrat Medium"/>
              <a:sym typeface="Montserrat Medium"/>
            </a:endParaRPr>
          </a:p>
        </p:txBody>
      </p:sp>
      <p:sp>
        <p:nvSpPr>
          <p:cNvPr id="440" name="Google Shape;440;p41"/>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441" name="Google Shape;441;p41"/>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442" name="Google Shape;442;p41"/>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443" name="Google Shape;443;p41"/>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444" name="Google Shape;444;p41"/>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445" name="Google Shape;445;p41"/>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446" name="Google Shape;446;p41"/>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REFLECT</a:t>
            </a:r>
            <a:endParaRPr i="1">
              <a:solidFill>
                <a:srgbClr val="FFFFFF"/>
              </a:solidFill>
              <a:latin typeface="Montserrat Thin"/>
              <a:ea typeface="Montserrat Thin"/>
              <a:cs typeface="Montserrat Thin"/>
              <a:sym typeface="Montserrat Th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7" name="Shape 187"/>
        <p:cNvGrpSpPr/>
        <p:nvPr/>
      </p:nvGrpSpPr>
      <p:grpSpPr>
        <a:xfrm>
          <a:off x="0" y="0"/>
          <a:ext cx="0" cy="0"/>
          <a:chOff x="0" y="0"/>
          <a:chExt cx="0" cy="0"/>
        </a:xfrm>
      </p:grpSpPr>
      <p:sp>
        <p:nvSpPr>
          <p:cNvPr id="188" name="Google Shape;188;p26"/>
          <p:cNvSpPr/>
          <p:nvPr/>
        </p:nvSpPr>
        <p:spPr>
          <a:xfrm>
            <a:off x="5644500" y="957450"/>
            <a:ext cx="2115300" cy="26052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189" name="Google Shape;189;p26"/>
          <p:cNvSpPr txBox="1"/>
          <p:nvPr/>
        </p:nvSpPr>
        <p:spPr>
          <a:xfrm>
            <a:off x="1462025" y="1231125"/>
            <a:ext cx="35475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Object #1</a:t>
            </a:r>
            <a:endParaRPr sz="2400">
              <a:solidFill>
                <a:srgbClr val="0145AC"/>
              </a:solidFill>
              <a:latin typeface="Montserrat Light"/>
              <a:ea typeface="Montserrat Light"/>
              <a:cs typeface="Montserrat Light"/>
              <a:sym typeface="Montserrat Light"/>
            </a:endParaRPr>
          </a:p>
        </p:txBody>
      </p:sp>
      <p:sp>
        <p:nvSpPr>
          <p:cNvPr id="190" name="Google Shape;190;p26"/>
          <p:cNvSpPr txBox="1"/>
          <p:nvPr/>
        </p:nvSpPr>
        <p:spPr>
          <a:xfrm>
            <a:off x="1462025" y="1784525"/>
            <a:ext cx="4116300" cy="6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a:ea typeface="Montserrat"/>
                <a:cs typeface="Montserrat"/>
                <a:sym typeface="Montserrat"/>
              </a:rPr>
              <a:t>Try using visual hints to identify the object in this image.</a:t>
            </a:r>
            <a:endParaRPr sz="1800">
              <a:solidFill>
                <a:srgbClr val="0145AC"/>
              </a:solidFill>
              <a:latin typeface="Montserrat"/>
              <a:ea typeface="Montserrat"/>
              <a:cs typeface="Montserrat"/>
              <a:sym typeface="Montserrat"/>
            </a:endParaRPr>
          </a:p>
        </p:txBody>
      </p:sp>
      <p:sp>
        <p:nvSpPr>
          <p:cNvPr id="191" name="Google Shape;191;p26"/>
          <p:cNvSpPr txBox="1"/>
          <p:nvPr/>
        </p:nvSpPr>
        <p:spPr>
          <a:xfrm>
            <a:off x="1462025" y="2527524"/>
            <a:ext cx="4116300" cy="475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Write down your guess.</a:t>
            </a:r>
            <a:endParaRPr sz="1800">
              <a:solidFill>
                <a:srgbClr val="0145AC"/>
              </a:solidFill>
              <a:latin typeface="Montserrat"/>
              <a:ea typeface="Montserrat"/>
              <a:cs typeface="Montserrat"/>
              <a:sym typeface="Montserrat"/>
            </a:endParaRPr>
          </a:p>
        </p:txBody>
      </p:sp>
      <p:sp>
        <p:nvSpPr>
          <p:cNvPr id="192" name="Google Shape;192;p26"/>
          <p:cNvSpPr txBox="1"/>
          <p:nvPr/>
        </p:nvSpPr>
        <p:spPr>
          <a:xfrm>
            <a:off x="1462025" y="2912199"/>
            <a:ext cx="4116300" cy="665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How do the colors help</a:t>
            </a:r>
            <a:r>
              <a:rPr lang="en" sz="1800">
                <a:solidFill>
                  <a:srgbClr val="0145AC"/>
                </a:solidFill>
                <a:latin typeface="Montserrat"/>
                <a:ea typeface="Montserrat"/>
                <a:cs typeface="Montserrat"/>
                <a:sym typeface="Montserrat"/>
              </a:rPr>
              <a:t>?</a:t>
            </a:r>
            <a:endParaRPr sz="1800">
              <a:solidFill>
                <a:srgbClr val="0145AC"/>
              </a:solidFill>
              <a:latin typeface="Montserrat"/>
              <a:ea typeface="Montserrat"/>
              <a:cs typeface="Montserrat"/>
              <a:sym typeface="Montserrat"/>
            </a:endParaRPr>
          </a:p>
        </p:txBody>
      </p:sp>
      <p:pic>
        <p:nvPicPr>
          <p:cNvPr id="193" name="Google Shape;193;p26"/>
          <p:cNvPicPr preferRelativeResize="0"/>
          <p:nvPr/>
        </p:nvPicPr>
        <p:blipFill rotWithShape="1">
          <a:blip r:embed="rId3">
            <a:alphaModFix/>
          </a:blip>
          <a:srcRect b="14824" l="36952" r="34468" t="61773"/>
          <a:stretch/>
        </p:blipFill>
        <p:spPr>
          <a:xfrm>
            <a:off x="5711925" y="1030985"/>
            <a:ext cx="1988925" cy="2470124"/>
          </a:xfrm>
          <a:prstGeom prst="rect">
            <a:avLst/>
          </a:prstGeom>
          <a:noFill/>
          <a:ln>
            <a:noFill/>
          </a:ln>
        </p:spPr>
      </p:pic>
      <p:sp>
        <p:nvSpPr>
          <p:cNvPr id="194" name="Google Shape;194;p26"/>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195" name="Google Shape;195;p26"/>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196" name="Google Shape;196;p26"/>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197" name="Google Shape;197;p26"/>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198" name="Google Shape;198;p26"/>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199" name="Google Shape;199;p26"/>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00" name="Google Shape;200;p26"/>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OBJECT #1</a:t>
            </a:r>
            <a:endParaRPr i="1">
              <a:solidFill>
                <a:srgbClr val="FFFFFF"/>
              </a:solidFill>
              <a:latin typeface="Montserrat Thin"/>
              <a:ea typeface="Montserrat Thin"/>
              <a:cs typeface="Montserrat Thin"/>
              <a:sym typeface="Montserrat Th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390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000"/>
                                        <p:tgtEl>
                                          <p:spTgt spid="188"/>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4" name="Shape 204"/>
        <p:cNvGrpSpPr/>
        <p:nvPr/>
      </p:nvGrpSpPr>
      <p:grpSpPr>
        <a:xfrm>
          <a:off x="0" y="0"/>
          <a:ext cx="0" cy="0"/>
          <a:chOff x="0" y="0"/>
          <a:chExt cx="0" cy="0"/>
        </a:xfrm>
      </p:grpSpPr>
      <p:sp>
        <p:nvSpPr>
          <p:cNvPr id="205" name="Google Shape;205;p27"/>
          <p:cNvSpPr txBox="1"/>
          <p:nvPr/>
        </p:nvSpPr>
        <p:spPr>
          <a:xfrm>
            <a:off x="1797450" y="912475"/>
            <a:ext cx="35475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ANSWER:</a:t>
            </a:r>
            <a:endParaRPr sz="2400">
              <a:solidFill>
                <a:srgbClr val="0145AC"/>
              </a:solidFill>
              <a:latin typeface="Montserrat Light"/>
              <a:ea typeface="Montserrat Light"/>
              <a:cs typeface="Montserrat Light"/>
              <a:sym typeface="Montserrat Light"/>
            </a:endParaRPr>
          </a:p>
        </p:txBody>
      </p:sp>
      <p:sp>
        <p:nvSpPr>
          <p:cNvPr id="206" name="Google Shape;206;p27"/>
          <p:cNvSpPr txBox="1"/>
          <p:nvPr/>
        </p:nvSpPr>
        <p:spPr>
          <a:xfrm>
            <a:off x="2754925" y="4218975"/>
            <a:ext cx="4116300" cy="6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145AC"/>
                </a:solidFill>
                <a:latin typeface="Montserrat"/>
                <a:ea typeface="Montserrat"/>
                <a:cs typeface="Montserrat"/>
                <a:sym typeface="Montserrat"/>
              </a:rPr>
              <a:t>Did you guess correctly?</a:t>
            </a:r>
            <a:endParaRPr sz="1800">
              <a:solidFill>
                <a:srgbClr val="0145AC"/>
              </a:solidFill>
              <a:latin typeface="Montserrat"/>
              <a:ea typeface="Montserrat"/>
              <a:cs typeface="Montserrat"/>
              <a:sym typeface="Montserrat"/>
            </a:endParaRPr>
          </a:p>
        </p:txBody>
      </p:sp>
      <p:pic>
        <p:nvPicPr>
          <p:cNvPr id="207" name="Google Shape;207;p27"/>
          <p:cNvPicPr preferRelativeResize="0"/>
          <p:nvPr/>
        </p:nvPicPr>
        <p:blipFill rotWithShape="1">
          <a:blip r:embed="rId3">
            <a:alphaModFix/>
          </a:blip>
          <a:srcRect b="0" l="2111" r="1456" t="0"/>
          <a:stretch/>
        </p:blipFill>
        <p:spPr>
          <a:xfrm>
            <a:off x="3611400" y="423050"/>
            <a:ext cx="2302350" cy="3621249"/>
          </a:xfrm>
          <a:prstGeom prst="rect">
            <a:avLst/>
          </a:prstGeom>
          <a:noFill/>
          <a:ln>
            <a:noFill/>
          </a:ln>
        </p:spPr>
      </p:pic>
      <p:sp>
        <p:nvSpPr>
          <p:cNvPr id="208" name="Google Shape;208;p27"/>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209" name="Google Shape;209;p27"/>
          <p:cNvPicPr preferRelativeResize="0"/>
          <p:nvPr/>
        </p:nvPicPr>
        <p:blipFill>
          <a:blip r:embed="rId4">
            <a:alphaModFix/>
          </a:blip>
          <a:stretch>
            <a:fillRect/>
          </a:stretch>
        </p:blipFill>
        <p:spPr>
          <a:xfrm rot="-5400000">
            <a:off x="-267713" y="3824560"/>
            <a:ext cx="1064025" cy="242300"/>
          </a:xfrm>
          <a:prstGeom prst="rect">
            <a:avLst/>
          </a:prstGeom>
          <a:noFill/>
          <a:ln>
            <a:noFill/>
          </a:ln>
        </p:spPr>
      </p:pic>
      <p:sp>
        <p:nvSpPr>
          <p:cNvPr id="210" name="Google Shape;210;p27"/>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11" name="Google Shape;211;p27"/>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12" name="Google Shape;212;p27"/>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213" name="Google Shape;213;p27"/>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14" name="Google Shape;214;p27"/>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OBJECT #1</a:t>
            </a:r>
            <a:endParaRPr i="1">
              <a:solidFill>
                <a:srgbClr val="FFFFFF"/>
              </a:solidFill>
              <a:latin typeface="Montserrat Thin"/>
              <a:ea typeface="Montserrat Thin"/>
              <a:cs typeface="Montserrat Thin"/>
              <a:sym typeface="Montserrat Th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18" name="Shape 218"/>
        <p:cNvGrpSpPr/>
        <p:nvPr/>
      </p:nvGrpSpPr>
      <p:grpSpPr>
        <a:xfrm>
          <a:off x="0" y="0"/>
          <a:ext cx="0" cy="0"/>
          <a:chOff x="0" y="0"/>
          <a:chExt cx="0" cy="0"/>
        </a:xfrm>
      </p:grpSpPr>
      <p:sp>
        <p:nvSpPr>
          <p:cNvPr id="219" name="Google Shape;219;p28"/>
          <p:cNvSpPr/>
          <p:nvPr/>
        </p:nvSpPr>
        <p:spPr>
          <a:xfrm>
            <a:off x="5575300" y="1360800"/>
            <a:ext cx="2950500" cy="22167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20" name="Google Shape;220;p28"/>
          <p:cNvSpPr txBox="1"/>
          <p:nvPr/>
        </p:nvSpPr>
        <p:spPr>
          <a:xfrm>
            <a:off x="1224575" y="1239588"/>
            <a:ext cx="35475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O</a:t>
            </a:r>
            <a:r>
              <a:rPr b="1" lang="en" sz="2400">
                <a:solidFill>
                  <a:srgbClr val="0145AC"/>
                </a:solidFill>
                <a:latin typeface="Montserrat"/>
                <a:ea typeface="Montserrat"/>
                <a:cs typeface="Montserrat"/>
                <a:sym typeface="Montserrat"/>
              </a:rPr>
              <a:t>bject</a:t>
            </a:r>
            <a:r>
              <a:rPr b="1" lang="en" sz="2400">
                <a:solidFill>
                  <a:srgbClr val="0145AC"/>
                </a:solidFill>
                <a:latin typeface="Montserrat"/>
                <a:ea typeface="Montserrat"/>
                <a:cs typeface="Montserrat"/>
                <a:sym typeface="Montserrat"/>
              </a:rPr>
              <a:t>: #2</a:t>
            </a:r>
            <a:endParaRPr sz="2400">
              <a:solidFill>
                <a:srgbClr val="0145AC"/>
              </a:solidFill>
              <a:latin typeface="Montserrat Light"/>
              <a:ea typeface="Montserrat Light"/>
              <a:cs typeface="Montserrat Light"/>
              <a:sym typeface="Montserrat Light"/>
            </a:endParaRPr>
          </a:p>
        </p:txBody>
      </p:sp>
      <p:sp>
        <p:nvSpPr>
          <p:cNvPr id="221" name="Google Shape;221;p28"/>
          <p:cNvSpPr txBox="1"/>
          <p:nvPr/>
        </p:nvSpPr>
        <p:spPr>
          <a:xfrm>
            <a:off x="1299750" y="1870863"/>
            <a:ext cx="4116300" cy="6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a:ea typeface="Montserrat"/>
                <a:cs typeface="Montserrat"/>
                <a:sym typeface="Montserrat"/>
              </a:rPr>
              <a:t>Try using visual hints to identify the object in this image.</a:t>
            </a:r>
            <a:endParaRPr sz="1800">
              <a:solidFill>
                <a:srgbClr val="0145AC"/>
              </a:solidFill>
              <a:latin typeface="Montserrat"/>
              <a:ea typeface="Montserrat"/>
              <a:cs typeface="Montserrat"/>
              <a:sym typeface="Montserrat"/>
            </a:endParaRPr>
          </a:p>
        </p:txBody>
      </p:sp>
      <p:sp>
        <p:nvSpPr>
          <p:cNvPr id="222" name="Google Shape;222;p28"/>
          <p:cNvSpPr txBox="1"/>
          <p:nvPr/>
        </p:nvSpPr>
        <p:spPr>
          <a:xfrm>
            <a:off x="1299750" y="2535987"/>
            <a:ext cx="4116300" cy="475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Write down your guess.</a:t>
            </a:r>
            <a:endParaRPr sz="1800">
              <a:solidFill>
                <a:srgbClr val="0145AC"/>
              </a:solidFill>
              <a:latin typeface="Montserrat"/>
              <a:ea typeface="Montserrat"/>
              <a:cs typeface="Montserrat"/>
              <a:sym typeface="Montserrat"/>
            </a:endParaRPr>
          </a:p>
        </p:txBody>
      </p:sp>
      <p:sp>
        <p:nvSpPr>
          <p:cNvPr id="223" name="Google Shape;223;p28"/>
          <p:cNvSpPr txBox="1"/>
          <p:nvPr/>
        </p:nvSpPr>
        <p:spPr>
          <a:xfrm>
            <a:off x="1299750" y="2912554"/>
            <a:ext cx="4116300" cy="475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How do the colors help?</a:t>
            </a:r>
            <a:endParaRPr sz="1800">
              <a:solidFill>
                <a:srgbClr val="0145AC"/>
              </a:solidFill>
              <a:latin typeface="Montserrat"/>
              <a:ea typeface="Montserrat"/>
              <a:cs typeface="Montserrat"/>
              <a:sym typeface="Montserrat"/>
            </a:endParaRPr>
          </a:p>
        </p:txBody>
      </p:sp>
      <p:sp>
        <p:nvSpPr>
          <p:cNvPr id="224" name="Google Shape;224;p28"/>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225" name="Google Shape;225;p28"/>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26" name="Google Shape;226;p28"/>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27" name="Google Shape;227;p28"/>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28" name="Google Shape;228;p28"/>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229" name="Google Shape;229;p28"/>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30" name="Google Shape;230;p28"/>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OBJECT #2</a:t>
            </a:r>
            <a:endParaRPr i="1">
              <a:solidFill>
                <a:srgbClr val="FFFFFF"/>
              </a:solidFill>
              <a:latin typeface="Montserrat Thin"/>
              <a:ea typeface="Montserrat Thin"/>
              <a:cs typeface="Montserrat Thin"/>
              <a:sym typeface="Montserrat Thin"/>
            </a:endParaRPr>
          </a:p>
        </p:txBody>
      </p:sp>
      <p:pic>
        <p:nvPicPr>
          <p:cNvPr id="231" name="Google Shape;231;p28"/>
          <p:cNvPicPr preferRelativeResize="0"/>
          <p:nvPr/>
        </p:nvPicPr>
        <p:blipFill rotWithShape="1">
          <a:blip r:embed="rId4">
            <a:alphaModFix/>
          </a:blip>
          <a:srcRect b="59602" l="15986" r="69999" t="25753"/>
          <a:stretch/>
        </p:blipFill>
        <p:spPr>
          <a:xfrm>
            <a:off x="5677145" y="1465890"/>
            <a:ext cx="2714715" cy="1987490"/>
          </a:xfrm>
          <a:prstGeom prst="rect">
            <a:avLst/>
          </a:prstGeom>
          <a:noFill/>
          <a:ln>
            <a:noFill/>
          </a:ln>
        </p:spPr>
      </p:pic>
      <p:sp>
        <p:nvSpPr>
          <p:cNvPr id="232" name="Google Shape;232;p28"/>
          <p:cNvSpPr txBox="1"/>
          <p:nvPr/>
        </p:nvSpPr>
        <p:spPr>
          <a:xfrm>
            <a:off x="1299750" y="3252825"/>
            <a:ext cx="4116300" cy="520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1"/>
              </a:buClr>
              <a:buSzPts val="1800"/>
              <a:buFont typeface="Montserrat"/>
              <a:buChar char="●"/>
            </a:pPr>
            <a:r>
              <a:rPr lang="en" sz="1800">
                <a:solidFill>
                  <a:schemeClr val="accent1"/>
                </a:solidFill>
                <a:latin typeface="Montserrat"/>
                <a:ea typeface="Montserrat"/>
                <a:cs typeface="Montserrat"/>
                <a:sym typeface="Montserrat"/>
              </a:rPr>
              <a:t>Can you identify any shapes?</a:t>
            </a:r>
            <a:endParaRPr sz="1800">
              <a:solidFill>
                <a:srgbClr val="0145AC"/>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6" name="Shape 236"/>
        <p:cNvGrpSpPr/>
        <p:nvPr/>
      </p:nvGrpSpPr>
      <p:grpSpPr>
        <a:xfrm>
          <a:off x="0" y="0"/>
          <a:ext cx="0" cy="0"/>
          <a:chOff x="0" y="0"/>
          <a:chExt cx="0" cy="0"/>
        </a:xfrm>
      </p:grpSpPr>
      <p:sp>
        <p:nvSpPr>
          <p:cNvPr id="237" name="Google Shape;237;p29"/>
          <p:cNvSpPr/>
          <p:nvPr/>
        </p:nvSpPr>
        <p:spPr>
          <a:xfrm>
            <a:off x="3234325" y="753075"/>
            <a:ext cx="4538700" cy="31053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38" name="Google Shape;238;p29"/>
          <p:cNvSpPr txBox="1"/>
          <p:nvPr/>
        </p:nvSpPr>
        <p:spPr>
          <a:xfrm>
            <a:off x="1215400" y="1481200"/>
            <a:ext cx="1879800" cy="4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0145AC"/>
                </a:solidFill>
                <a:latin typeface="Montserrat"/>
                <a:ea typeface="Montserrat"/>
                <a:cs typeface="Montserrat"/>
                <a:sym typeface="Montserrat"/>
              </a:rPr>
              <a:t>ANSWER:</a:t>
            </a:r>
            <a:endParaRPr sz="2400">
              <a:solidFill>
                <a:srgbClr val="0145AC"/>
              </a:solidFill>
              <a:latin typeface="Montserrat Light"/>
              <a:ea typeface="Montserrat Light"/>
              <a:cs typeface="Montserrat Light"/>
              <a:sym typeface="Montserrat Light"/>
            </a:endParaRPr>
          </a:p>
        </p:txBody>
      </p:sp>
      <p:sp>
        <p:nvSpPr>
          <p:cNvPr id="239" name="Google Shape;239;p29"/>
          <p:cNvSpPr txBox="1"/>
          <p:nvPr/>
        </p:nvSpPr>
        <p:spPr>
          <a:xfrm>
            <a:off x="3727375" y="3994250"/>
            <a:ext cx="3547500" cy="47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145AC"/>
                </a:solidFill>
                <a:latin typeface="Montserrat"/>
                <a:ea typeface="Montserrat"/>
                <a:cs typeface="Montserrat"/>
                <a:sym typeface="Montserrat"/>
              </a:rPr>
              <a:t>Did you guess correctly?</a:t>
            </a:r>
            <a:endParaRPr sz="1800">
              <a:solidFill>
                <a:srgbClr val="0145AC"/>
              </a:solidFill>
              <a:latin typeface="Montserrat"/>
              <a:ea typeface="Montserrat"/>
              <a:cs typeface="Montserrat"/>
              <a:sym typeface="Montserrat"/>
            </a:endParaRPr>
          </a:p>
        </p:txBody>
      </p:sp>
      <p:sp>
        <p:nvSpPr>
          <p:cNvPr id="240" name="Google Shape;240;p29"/>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241" name="Google Shape;241;p29"/>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42" name="Google Shape;242;p29"/>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43" name="Google Shape;243;p29"/>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44" name="Google Shape;244;p29"/>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245" name="Google Shape;245;p29"/>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46" name="Google Shape;246;p29"/>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OBJECT #2</a:t>
            </a:r>
            <a:endParaRPr i="1">
              <a:solidFill>
                <a:srgbClr val="FFFFFF"/>
              </a:solidFill>
              <a:latin typeface="Montserrat Thin"/>
              <a:ea typeface="Montserrat Thin"/>
              <a:cs typeface="Montserrat Thin"/>
              <a:sym typeface="Montserrat Thin"/>
            </a:endParaRPr>
          </a:p>
        </p:txBody>
      </p:sp>
      <p:pic>
        <p:nvPicPr>
          <p:cNvPr id="247" name="Google Shape;247;p29"/>
          <p:cNvPicPr preferRelativeResize="0"/>
          <p:nvPr/>
        </p:nvPicPr>
        <p:blipFill>
          <a:blip r:embed="rId4">
            <a:alphaModFix/>
          </a:blip>
          <a:stretch>
            <a:fillRect/>
          </a:stretch>
        </p:blipFill>
        <p:spPr>
          <a:xfrm>
            <a:off x="3307075" y="837275"/>
            <a:ext cx="4388100" cy="292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gtEl>
                                        <p:attrNameLst>
                                          <p:attrName>style.visibility</p:attrName>
                                        </p:attrNameLst>
                                      </p:cBhvr>
                                      <p:to>
                                        <p:strVal val="visible"/>
                                      </p:to>
                                    </p:set>
                                    <p:animEffect filter="fade" transition="in">
                                      <p:cBhvr>
                                        <p:cTn dur="1000"/>
                                        <p:tgtEl>
                                          <p:spTgt spid="237"/>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1000"/>
                                        <p:tgtEl>
                                          <p:spTgt spid="239"/>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1" name="Shape 251"/>
        <p:cNvGrpSpPr/>
        <p:nvPr/>
      </p:nvGrpSpPr>
      <p:grpSpPr>
        <a:xfrm>
          <a:off x="0" y="0"/>
          <a:ext cx="0" cy="0"/>
          <a:chOff x="0" y="0"/>
          <a:chExt cx="0" cy="0"/>
        </a:xfrm>
      </p:grpSpPr>
      <p:sp>
        <p:nvSpPr>
          <p:cNvPr id="252" name="Google Shape;252;p30"/>
          <p:cNvSpPr/>
          <p:nvPr/>
        </p:nvSpPr>
        <p:spPr>
          <a:xfrm>
            <a:off x="5293425" y="1133350"/>
            <a:ext cx="2408100" cy="24729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53" name="Google Shape;253;p30"/>
          <p:cNvSpPr txBox="1"/>
          <p:nvPr/>
        </p:nvSpPr>
        <p:spPr>
          <a:xfrm>
            <a:off x="1002950" y="1048105"/>
            <a:ext cx="35475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O</a:t>
            </a:r>
            <a:r>
              <a:rPr b="1" lang="en" sz="2400">
                <a:solidFill>
                  <a:srgbClr val="0145AC"/>
                </a:solidFill>
                <a:latin typeface="Montserrat"/>
                <a:ea typeface="Montserrat"/>
                <a:cs typeface="Montserrat"/>
                <a:sym typeface="Montserrat"/>
              </a:rPr>
              <a:t>bject</a:t>
            </a:r>
            <a:r>
              <a:rPr b="1" lang="en" sz="2400">
                <a:solidFill>
                  <a:srgbClr val="0145AC"/>
                </a:solidFill>
                <a:latin typeface="Montserrat"/>
                <a:ea typeface="Montserrat"/>
                <a:cs typeface="Montserrat"/>
                <a:sym typeface="Montserrat"/>
              </a:rPr>
              <a:t> #3</a:t>
            </a:r>
            <a:endParaRPr sz="2400">
              <a:solidFill>
                <a:srgbClr val="0145AC"/>
              </a:solidFill>
              <a:latin typeface="Montserrat Light"/>
              <a:ea typeface="Montserrat Light"/>
              <a:cs typeface="Montserrat Light"/>
              <a:sym typeface="Montserrat Light"/>
            </a:endParaRPr>
          </a:p>
        </p:txBody>
      </p:sp>
      <p:sp>
        <p:nvSpPr>
          <p:cNvPr id="254" name="Google Shape;254;p30"/>
          <p:cNvSpPr txBox="1"/>
          <p:nvPr/>
        </p:nvSpPr>
        <p:spPr>
          <a:xfrm>
            <a:off x="1002950" y="1609930"/>
            <a:ext cx="4116300" cy="6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a:ea typeface="Montserrat"/>
                <a:cs typeface="Montserrat"/>
                <a:sym typeface="Montserrat"/>
              </a:rPr>
              <a:t>Try using visual hints to identify the object in this image.</a:t>
            </a:r>
            <a:endParaRPr sz="1800">
              <a:solidFill>
                <a:srgbClr val="0145AC"/>
              </a:solidFill>
              <a:latin typeface="Montserrat"/>
              <a:ea typeface="Montserrat"/>
              <a:cs typeface="Montserrat"/>
              <a:sym typeface="Montserrat"/>
            </a:endParaRPr>
          </a:p>
        </p:txBody>
      </p:sp>
      <p:sp>
        <p:nvSpPr>
          <p:cNvPr id="255" name="Google Shape;255;p30"/>
          <p:cNvSpPr txBox="1"/>
          <p:nvPr/>
        </p:nvSpPr>
        <p:spPr>
          <a:xfrm>
            <a:off x="1002950" y="2460105"/>
            <a:ext cx="4116300" cy="475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Write down your guess.</a:t>
            </a:r>
            <a:endParaRPr sz="1800">
              <a:solidFill>
                <a:srgbClr val="0145AC"/>
              </a:solidFill>
              <a:latin typeface="Montserrat"/>
              <a:ea typeface="Montserrat"/>
              <a:cs typeface="Montserrat"/>
              <a:sym typeface="Montserrat"/>
            </a:endParaRPr>
          </a:p>
        </p:txBody>
      </p:sp>
      <p:sp>
        <p:nvSpPr>
          <p:cNvPr id="256" name="Google Shape;256;p30"/>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257" name="Google Shape;257;p30"/>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58" name="Google Shape;258;p30"/>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59" name="Google Shape;259;p30"/>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60" name="Google Shape;260;p30"/>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261" name="Google Shape;261;p30"/>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62" name="Google Shape;262;p30"/>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OBJECT #3</a:t>
            </a:r>
            <a:endParaRPr i="1">
              <a:solidFill>
                <a:srgbClr val="FFFFFF"/>
              </a:solidFill>
              <a:latin typeface="Montserrat Thin"/>
              <a:ea typeface="Montserrat Thin"/>
              <a:cs typeface="Montserrat Thin"/>
              <a:sym typeface="Montserrat Thin"/>
            </a:endParaRPr>
          </a:p>
        </p:txBody>
      </p:sp>
      <p:pic>
        <p:nvPicPr>
          <p:cNvPr id="263" name="Google Shape;263;p30"/>
          <p:cNvPicPr preferRelativeResize="0"/>
          <p:nvPr/>
        </p:nvPicPr>
        <p:blipFill rotWithShape="1">
          <a:blip r:embed="rId4">
            <a:alphaModFix/>
          </a:blip>
          <a:srcRect b="18035" l="56434" r="6604" t="56330"/>
          <a:stretch/>
        </p:blipFill>
        <p:spPr>
          <a:xfrm>
            <a:off x="5385175" y="1205029"/>
            <a:ext cx="2224500" cy="2312911"/>
          </a:xfrm>
          <a:prstGeom prst="rect">
            <a:avLst/>
          </a:prstGeom>
          <a:noFill/>
          <a:ln>
            <a:noFill/>
          </a:ln>
        </p:spPr>
      </p:pic>
      <p:sp>
        <p:nvSpPr>
          <p:cNvPr id="264" name="Google Shape;264;p30"/>
          <p:cNvSpPr txBox="1"/>
          <p:nvPr/>
        </p:nvSpPr>
        <p:spPr>
          <a:xfrm>
            <a:off x="1002950" y="2766779"/>
            <a:ext cx="4116300" cy="475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How do the colors help?</a:t>
            </a:r>
            <a:endParaRPr sz="1800">
              <a:solidFill>
                <a:srgbClr val="0145AC"/>
              </a:solidFill>
              <a:latin typeface="Montserrat"/>
              <a:ea typeface="Montserrat"/>
              <a:cs typeface="Montserrat"/>
              <a:sym typeface="Montserrat"/>
            </a:endParaRPr>
          </a:p>
        </p:txBody>
      </p:sp>
      <p:sp>
        <p:nvSpPr>
          <p:cNvPr id="265" name="Google Shape;265;p30"/>
          <p:cNvSpPr txBox="1"/>
          <p:nvPr/>
        </p:nvSpPr>
        <p:spPr>
          <a:xfrm>
            <a:off x="1002950" y="3107054"/>
            <a:ext cx="4116300" cy="475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1"/>
              </a:buClr>
              <a:buSzPts val="1800"/>
              <a:buFont typeface="Montserrat"/>
              <a:buChar char="●"/>
            </a:pPr>
            <a:r>
              <a:rPr lang="en" sz="1800">
                <a:solidFill>
                  <a:schemeClr val="accent1"/>
                </a:solidFill>
                <a:latin typeface="Montserrat"/>
                <a:ea typeface="Montserrat"/>
                <a:cs typeface="Montserrat"/>
                <a:sym typeface="Montserrat"/>
              </a:rPr>
              <a:t>Can you identify any shapes?</a:t>
            </a:r>
            <a:endParaRPr sz="1800">
              <a:solidFill>
                <a:srgbClr val="0145AC"/>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1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10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9" name="Shape 269"/>
        <p:cNvGrpSpPr/>
        <p:nvPr/>
      </p:nvGrpSpPr>
      <p:grpSpPr>
        <a:xfrm>
          <a:off x="0" y="0"/>
          <a:ext cx="0" cy="0"/>
          <a:chOff x="0" y="0"/>
          <a:chExt cx="0" cy="0"/>
        </a:xfrm>
      </p:grpSpPr>
      <p:sp>
        <p:nvSpPr>
          <p:cNvPr id="270" name="Google Shape;270;p31"/>
          <p:cNvSpPr/>
          <p:nvPr/>
        </p:nvSpPr>
        <p:spPr>
          <a:xfrm>
            <a:off x="3781700" y="373475"/>
            <a:ext cx="2599800" cy="38508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71" name="Google Shape;271;p31"/>
          <p:cNvSpPr txBox="1"/>
          <p:nvPr/>
        </p:nvSpPr>
        <p:spPr>
          <a:xfrm>
            <a:off x="1380617" y="1703851"/>
            <a:ext cx="2171700" cy="47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0145AC"/>
                </a:solidFill>
                <a:latin typeface="Montserrat"/>
                <a:ea typeface="Montserrat"/>
                <a:cs typeface="Montserrat"/>
                <a:sym typeface="Montserrat"/>
              </a:rPr>
              <a:t>ANSWER:</a:t>
            </a:r>
            <a:endParaRPr sz="2400">
              <a:solidFill>
                <a:srgbClr val="0145AC"/>
              </a:solidFill>
              <a:latin typeface="Montserrat Light"/>
              <a:ea typeface="Montserrat Light"/>
              <a:cs typeface="Montserrat Light"/>
              <a:sym typeface="Montserrat Light"/>
            </a:endParaRPr>
          </a:p>
        </p:txBody>
      </p:sp>
      <p:sp>
        <p:nvSpPr>
          <p:cNvPr id="272" name="Google Shape;272;p31"/>
          <p:cNvSpPr txBox="1"/>
          <p:nvPr/>
        </p:nvSpPr>
        <p:spPr>
          <a:xfrm>
            <a:off x="3401450" y="4296600"/>
            <a:ext cx="3360300" cy="6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145AC"/>
                </a:solidFill>
                <a:latin typeface="Montserrat"/>
                <a:ea typeface="Montserrat"/>
                <a:cs typeface="Montserrat"/>
                <a:sym typeface="Montserrat"/>
              </a:rPr>
              <a:t>Did you guess correctly?</a:t>
            </a:r>
            <a:endParaRPr sz="1800">
              <a:solidFill>
                <a:srgbClr val="0145AC"/>
              </a:solidFill>
              <a:latin typeface="Montserrat"/>
              <a:ea typeface="Montserrat"/>
              <a:cs typeface="Montserrat"/>
              <a:sym typeface="Montserrat"/>
            </a:endParaRPr>
          </a:p>
        </p:txBody>
      </p:sp>
      <p:sp>
        <p:nvSpPr>
          <p:cNvPr id="273" name="Google Shape;273;p31"/>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274" name="Google Shape;274;p31"/>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75" name="Google Shape;275;p31"/>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76" name="Google Shape;276;p31"/>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77" name="Google Shape;277;p31"/>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278" name="Google Shape;278;p31"/>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79" name="Google Shape;279;p31"/>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OBJECT #3</a:t>
            </a:r>
            <a:endParaRPr i="1">
              <a:solidFill>
                <a:srgbClr val="FFFFFF"/>
              </a:solidFill>
              <a:latin typeface="Montserrat Thin"/>
              <a:ea typeface="Montserrat Thin"/>
              <a:cs typeface="Montserrat Thin"/>
              <a:sym typeface="Montserrat Thin"/>
            </a:endParaRPr>
          </a:p>
        </p:txBody>
      </p:sp>
      <p:pic>
        <p:nvPicPr>
          <p:cNvPr id="280" name="Google Shape;280;p31"/>
          <p:cNvPicPr preferRelativeResize="0"/>
          <p:nvPr/>
        </p:nvPicPr>
        <p:blipFill>
          <a:blip r:embed="rId4">
            <a:alphaModFix/>
          </a:blip>
          <a:stretch>
            <a:fillRect/>
          </a:stretch>
        </p:blipFill>
        <p:spPr>
          <a:xfrm>
            <a:off x="3865200" y="476375"/>
            <a:ext cx="2439048" cy="36565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par>
                                <p:cTn fill="hold" nodeType="with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32"/>
          <p:cNvSpPr txBox="1"/>
          <p:nvPr/>
        </p:nvSpPr>
        <p:spPr>
          <a:xfrm>
            <a:off x="951373" y="1091850"/>
            <a:ext cx="35475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O</a:t>
            </a:r>
            <a:r>
              <a:rPr b="1" lang="en" sz="2400">
                <a:solidFill>
                  <a:srgbClr val="0145AC"/>
                </a:solidFill>
                <a:latin typeface="Montserrat"/>
                <a:ea typeface="Montserrat"/>
                <a:cs typeface="Montserrat"/>
                <a:sym typeface="Montserrat"/>
              </a:rPr>
              <a:t>bject</a:t>
            </a:r>
            <a:r>
              <a:rPr b="1" lang="en" sz="2400">
                <a:solidFill>
                  <a:srgbClr val="0145AC"/>
                </a:solidFill>
                <a:latin typeface="Montserrat"/>
                <a:ea typeface="Montserrat"/>
                <a:cs typeface="Montserrat"/>
                <a:sym typeface="Montserrat"/>
              </a:rPr>
              <a:t>: #4</a:t>
            </a:r>
            <a:endParaRPr sz="2400">
              <a:solidFill>
                <a:srgbClr val="0145AC"/>
              </a:solidFill>
              <a:latin typeface="Montserrat Light"/>
              <a:ea typeface="Montserrat Light"/>
              <a:cs typeface="Montserrat Light"/>
              <a:sym typeface="Montserrat Light"/>
            </a:endParaRPr>
          </a:p>
        </p:txBody>
      </p:sp>
      <p:sp>
        <p:nvSpPr>
          <p:cNvPr id="286" name="Google Shape;286;p32"/>
          <p:cNvSpPr txBox="1"/>
          <p:nvPr/>
        </p:nvSpPr>
        <p:spPr>
          <a:xfrm>
            <a:off x="951373" y="1644625"/>
            <a:ext cx="4116300" cy="6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145AC"/>
                </a:solidFill>
                <a:latin typeface="Montserrat"/>
                <a:ea typeface="Montserrat"/>
                <a:cs typeface="Montserrat"/>
                <a:sym typeface="Montserrat"/>
              </a:rPr>
              <a:t>Try using visual hints to identify the object in this image.</a:t>
            </a:r>
            <a:endParaRPr sz="1800">
              <a:solidFill>
                <a:srgbClr val="0145AC"/>
              </a:solidFill>
              <a:latin typeface="Montserrat"/>
              <a:ea typeface="Montserrat"/>
              <a:cs typeface="Montserrat"/>
              <a:sym typeface="Montserrat"/>
            </a:endParaRPr>
          </a:p>
        </p:txBody>
      </p:sp>
      <p:sp>
        <p:nvSpPr>
          <p:cNvPr id="287" name="Google Shape;287;p32"/>
          <p:cNvSpPr txBox="1"/>
          <p:nvPr/>
        </p:nvSpPr>
        <p:spPr>
          <a:xfrm>
            <a:off x="951373" y="2386999"/>
            <a:ext cx="4116300" cy="475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Write down your guess.</a:t>
            </a:r>
            <a:endParaRPr sz="1800">
              <a:solidFill>
                <a:srgbClr val="0145AC"/>
              </a:solidFill>
              <a:latin typeface="Montserrat"/>
              <a:ea typeface="Montserrat"/>
              <a:cs typeface="Montserrat"/>
              <a:sym typeface="Montserrat"/>
            </a:endParaRPr>
          </a:p>
        </p:txBody>
      </p:sp>
      <p:sp>
        <p:nvSpPr>
          <p:cNvPr id="288" name="Google Shape;288;p32"/>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289" name="Google Shape;289;p32"/>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290" name="Google Shape;290;p32"/>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291" name="Google Shape;291;p32"/>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292" name="Google Shape;292;p32"/>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293" name="Google Shape;293;p32"/>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294" name="Google Shape;294;p32"/>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OBJECT #4</a:t>
            </a:r>
            <a:endParaRPr i="1">
              <a:solidFill>
                <a:srgbClr val="FFFFFF"/>
              </a:solidFill>
              <a:latin typeface="Montserrat Thin"/>
              <a:ea typeface="Montserrat Thin"/>
              <a:cs typeface="Montserrat Thin"/>
              <a:sym typeface="Montserrat Thin"/>
            </a:endParaRPr>
          </a:p>
        </p:txBody>
      </p:sp>
      <p:pic>
        <p:nvPicPr>
          <p:cNvPr id="295" name="Google Shape;295;p32"/>
          <p:cNvPicPr preferRelativeResize="0"/>
          <p:nvPr/>
        </p:nvPicPr>
        <p:blipFill>
          <a:blip r:embed="rId4">
            <a:alphaModFix/>
          </a:blip>
          <a:stretch>
            <a:fillRect/>
          </a:stretch>
        </p:blipFill>
        <p:spPr>
          <a:xfrm>
            <a:off x="5286850" y="540200"/>
            <a:ext cx="2656750" cy="3985095"/>
          </a:xfrm>
          <a:prstGeom prst="rect">
            <a:avLst/>
          </a:prstGeom>
          <a:noFill/>
          <a:ln>
            <a:noFill/>
          </a:ln>
        </p:spPr>
      </p:pic>
      <p:sp>
        <p:nvSpPr>
          <p:cNvPr id="296" name="Google Shape;296;p32"/>
          <p:cNvSpPr/>
          <p:nvPr/>
        </p:nvSpPr>
        <p:spPr>
          <a:xfrm>
            <a:off x="5203075" y="463650"/>
            <a:ext cx="2833500" cy="41655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297" name="Google Shape;297;p32"/>
          <p:cNvSpPr txBox="1"/>
          <p:nvPr/>
        </p:nvSpPr>
        <p:spPr>
          <a:xfrm>
            <a:off x="951373" y="2741354"/>
            <a:ext cx="4116300" cy="475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0145AC"/>
              </a:buClr>
              <a:buSzPts val="1800"/>
              <a:buFont typeface="Montserrat"/>
              <a:buChar char="●"/>
            </a:pPr>
            <a:r>
              <a:rPr lang="en" sz="1800">
                <a:solidFill>
                  <a:srgbClr val="0145AC"/>
                </a:solidFill>
                <a:latin typeface="Montserrat"/>
                <a:ea typeface="Montserrat"/>
                <a:cs typeface="Montserrat"/>
                <a:sym typeface="Montserrat"/>
              </a:rPr>
              <a:t>How do the colors help?</a:t>
            </a:r>
            <a:endParaRPr sz="1800">
              <a:solidFill>
                <a:srgbClr val="0145AC"/>
              </a:solidFill>
              <a:latin typeface="Montserrat"/>
              <a:ea typeface="Montserrat"/>
              <a:cs typeface="Montserrat"/>
              <a:sym typeface="Montserrat"/>
            </a:endParaRPr>
          </a:p>
        </p:txBody>
      </p:sp>
      <p:sp>
        <p:nvSpPr>
          <p:cNvPr id="298" name="Google Shape;298;p32"/>
          <p:cNvSpPr txBox="1"/>
          <p:nvPr/>
        </p:nvSpPr>
        <p:spPr>
          <a:xfrm>
            <a:off x="951373" y="3081629"/>
            <a:ext cx="4116300" cy="475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accent1"/>
              </a:buClr>
              <a:buSzPts val="1800"/>
              <a:buFont typeface="Montserrat"/>
              <a:buChar char="●"/>
            </a:pPr>
            <a:r>
              <a:rPr lang="en" sz="1800">
                <a:solidFill>
                  <a:schemeClr val="accent1"/>
                </a:solidFill>
                <a:latin typeface="Montserrat"/>
                <a:ea typeface="Montserrat"/>
                <a:cs typeface="Montserrat"/>
                <a:sym typeface="Montserrat"/>
              </a:rPr>
              <a:t>Can you identify any shapes?</a:t>
            </a:r>
            <a:endParaRPr sz="1800">
              <a:solidFill>
                <a:srgbClr val="0145AC"/>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1000"/>
                                        <p:tgtEl>
                                          <p:spTgt spid="295"/>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par>
                                <p:cTn fill="hold" nodeType="with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2" name="Shape 302"/>
        <p:cNvGrpSpPr/>
        <p:nvPr/>
      </p:nvGrpSpPr>
      <p:grpSpPr>
        <a:xfrm>
          <a:off x="0" y="0"/>
          <a:ext cx="0" cy="0"/>
          <a:chOff x="0" y="0"/>
          <a:chExt cx="0" cy="0"/>
        </a:xfrm>
      </p:grpSpPr>
      <p:sp>
        <p:nvSpPr>
          <p:cNvPr id="303" name="Google Shape;303;p33"/>
          <p:cNvSpPr txBox="1"/>
          <p:nvPr/>
        </p:nvSpPr>
        <p:spPr>
          <a:xfrm>
            <a:off x="1824400" y="1004975"/>
            <a:ext cx="1730400" cy="47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145AC"/>
                </a:solidFill>
                <a:latin typeface="Montserrat"/>
                <a:ea typeface="Montserrat"/>
                <a:cs typeface="Montserrat"/>
                <a:sym typeface="Montserrat"/>
              </a:rPr>
              <a:t>ANSWER:</a:t>
            </a:r>
            <a:endParaRPr sz="2400">
              <a:solidFill>
                <a:srgbClr val="0145AC"/>
              </a:solidFill>
              <a:latin typeface="Montserrat Light"/>
              <a:ea typeface="Montserrat Light"/>
              <a:cs typeface="Montserrat Light"/>
              <a:sym typeface="Montserrat Light"/>
            </a:endParaRPr>
          </a:p>
        </p:txBody>
      </p:sp>
      <p:sp>
        <p:nvSpPr>
          <p:cNvPr id="304" name="Google Shape;304;p33"/>
          <p:cNvSpPr txBox="1"/>
          <p:nvPr/>
        </p:nvSpPr>
        <p:spPr>
          <a:xfrm>
            <a:off x="3477450" y="4303788"/>
            <a:ext cx="3258300" cy="6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0145AC"/>
                </a:solidFill>
                <a:latin typeface="Montserrat"/>
                <a:ea typeface="Montserrat"/>
                <a:cs typeface="Montserrat"/>
                <a:sym typeface="Montserrat"/>
              </a:rPr>
              <a:t>Did you guess correctly?</a:t>
            </a:r>
            <a:endParaRPr sz="1800">
              <a:solidFill>
                <a:srgbClr val="0145AC"/>
              </a:solidFill>
              <a:latin typeface="Montserrat"/>
              <a:ea typeface="Montserrat"/>
              <a:cs typeface="Montserrat"/>
              <a:sym typeface="Montserrat"/>
            </a:endParaRPr>
          </a:p>
        </p:txBody>
      </p:sp>
      <p:sp>
        <p:nvSpPr>
          <p:cNvPr id="305" name="Google Shape;305;p33"/>
          <p:cNvSpPr/>
          <p:nvPr/>
        </p:nvSpPr>
        <p:spPr>
          <a:xfrm>
            <a:off x="0" y="0"/>
            <a:ext cx="514200" cy="5143500"/>
          </a:xfrm>
          <a:prstGeom prst="rect">
            <a:avLst/>
          </a:prstGeom>
          <a:solidFill>
            <a:srgbClr val="005C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5CB9"/>
              </a:solidFill>
            </a:endParaRPr>
          </a:p>
        </p:txBody>
      </p:sp>
      <p:pic>
        <p:nvPicPr>
          <p:cNvPr id="306" name="Google Shape;306;p33"/>
          <p:cNvPicPr preferRelativeResize="0"/>
          <p:nvPr/>
        </p:nvPicPr>
        <p:blipFill>
          <a:blip r:embed="rId3">
            <a:alphaModFix/>
          </a:blip>
          <a:stretch>
            <a:fillRect/>
          </a:stretch>
        </p:blipFill>
        <p:spPr>
          <a:xfrm rot="-5400000">
            <a:off x="-267713" y="3824560"/>
            <a:ext cx="1064025" cy="242300"/>
          </a:xfrm>
          <a:prstGeom prst="rect">
            <a:avLst/>
          </a:prstGeom>
          <a:noFill/>
          <a:ln>
            <a:noFill/>
          </a:ln>
        </p:spPr>
      </p:pic>
      <p:sp>
        <p:nvSpPr>
          <p:cNvPr id="307" name="Google Shape;307;p33"/>
          <p:cNvSpPr txBox="1"/>
          <p:nvPr/>
        </p:nvSpPr>
        <p:spPr>
          <a:xfrm>
            <a:off x="82350" y="4659350"/>
            <a:ext cx="363900" cy="41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b="1" lang="en" sz="1000">
                <a:solidFill>
                  <a:srgbClr val="FFFFFF"/>
                </a:solidFill>
                <a:latin typeface="Montserrat"/>
                <a:ea typeface="Montserrat"/>
                <a:cs typeface="Montserrat"/>
                <a:sym typeface="Montserrat"/>
              </a:rPr>
              <a:t>‹#›</a:t>
            </a:fld>
            <a:endParaRPr b="1" sz="1000">
              <a:solidFill>
                <a:srgbClr val="FFFFFF"/>
              </a:solidFill>
              <a:latin typeface="Montserrat"/>
              <a:ea typeface="Montserrat"/>
              <a:cs typeface="Montserrat"/>
              <a:sym typeface="Montserrat"/>
            </a:endParaRPr>
          </a:p>
        </p:txBody>
      </p:sp>
      <p:cxnSp>
        <p:nvCxnSpPr>
          <p:cNvPr id="308" name="Google Shape;308;p33"/>
          <p:cNvCxnSpPr/>
          <p:nvPr/>
        </p:nvCxnSpPr>
        <p:spPr>
          <a:xfrm>
            <a:off x="100025" y="4629150"/>
            <a:ext cx="328500" cy="0"/>
          </a:xfrm>
          <a:prstGeom prst="straightConnector1">
            <a:avLst/>
          </a:prstGeom>
          <a:noFill/>
          <a:ln cap="flat" cmpd="sng" w="9525">
            <a:solidFill>
              <a:srgbClr val="FFFFFF"/>
            </a:solidFill>
            <a:prstDash val="solid"/>
            <a:round/>
            <a:headEnd len="med" w="med" type="none"/>
            <a:tailEnd len="med" w="med" type="none"/>
          </a:ln>
        </p:spPr>
      </p:cxnSp>
      <p:sp>
        <p:nvSpPr>
          <p:cNvPr id="309" name="Google Shape;309;p33"/>
          <p:cNvSpPr txBox="1"/>
          <p:nvPr/>
        </p:nvSpPr>
        <p:spPr>
          <a:xfrm rot="-5400000">
            <a:off x="-564600" y="2324250"/>
            <a:ext cx="1657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Montserrat Light"/>
                <a:ea typeface="Montserrat Light"/>
                <a:cs typeface="Montserrat Light"/>
                <a:sym typeface="Montserrat Light"/>
              </a:rPr>
              <a:t>COLOR SENSOR</a:t>
            </a:r>
            <a:endParaRPr i="1">
              <a:solidFill>
                <a:srgbClr val="FFFFFF"/>
              </a:solidFill>
              <a:latin typeface="Montserrat Light"/>
              <a:ea typeface="Montserrat Light"/>
              <a:cs typeface="Montserrat Light"/>
              <a:sym typeface="Montserrat Light"/>
            </a:endParaRPr>
          </a:p>
        </p:txBody>
      </p:sp>
      <p:cxnSp>
        <p:nvCxnSpPr>
          <p:cNvPr id="310" name="Google Shape;310;p33"/>
          <p:cNvCxnSpPr/>
          <p:nvPr/>
        </p:nvCxnSpPr>
        <p:spPr>
          <a:xfrm>
            <a:off x="92850" y="1706925"/>
            <a:ext cx="328500" cy="0"/>
          </a:xfrm>
          <a:prstGeom prst="straightConnector1">
            <a:avLst/>
          </a:prstGeom>
          <a:noFill/>
          <a:ln cap="flat" cmpd="sng" w="9525">
            <a:solidFill>
              <a:srgbClr val="FFFFFF"/>
            </a:solidFill>
            <a:prstDash val="solid"/>
            <a:round/>
            <a:headEnd len="med" w="med" type="none"/>
            <a:tailEnd len="med" w="med" type="none"/>
          </a:ln>
        </p:spPr>
      </p:cxnSp>
      <p:sp>
        <p:nvSpPr>
          <p:cNvPr id="311" name="Google Shape;311;p33"/>
          <p:cNvSpPr txBox="1"/>
          <p:nvPr/>
        </p:nvSpPr>
        <p:spPr>
          <a:xfrm rot="-5400000">
            <a:off x="-528600" y="592850"/>
            <a:ext cx="1585800" cy="41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rgbClr val="FFFFFF"/>
                </a:solidFill>
                <a:latin typeface="Montserrat Thin"/>
                <a:ea typeface="Montserrat Thin"/>
                <a:cs typeface="Montserrat Thin"/>
                <a:sym typeface="Montserrat Thin"/>
              </a:rPr>
              <a:t>OBJECT #4</a:t>
            </a:r>
            <a:endParaRPr i="1">
              <a:solidFill>
                <a:srgbClr val="FFFFFF"/>
              </a:solidFill>
              <a:latin typeface="Montserrat Thin"/>
              <a:ea typeface="Montserrat Thin"/>
              <a:cs typeface="Montserrat Thin"/>
              <a:sym typeface="Montserrat Thin"/>
            </a:endParaRPr>
          </a:p>
        </p:txBody>
      </p:sp>
      <p:pic>
        <p:nvPicPr>
          <p:cNvPr id="312" name="Google Shape;312;p33"/>
          <p:cNvPicPr preferRelativeResize="0"/>
          <p:nvPr/>
        </p:nvPicPr>
        <p:blipFill>
          <a:blip r:embed="rId4">
            <a:alphaModFix/>
          </a:blip>
          <a:stretch>
            <a:fillRect/>
          </a:stretch>
        </p:blipFill>
        <p:spPr>
          <a:xfrm>
            <a:off x="3855253" y="533422"/>
            <a:ext cx="2416440" cy="3624690"/>
          </a:xfrm>
          <a:prstGeom prst="rect">
            <a:avLst/>
          </a:prstGeom>
          <a:noFill/>
          <a:ln>
            <a:noFill/>
          </a:ln>
        </p:spPr>
      </p:pic>
      <p:sp>
        <p:nvSpPr>
          <p:cNvPr id="313" name="Google Shape;313;p33"/>
          <p:cNvSpPr/>
          <p:nvPr/>
        </p:nvSpPr>
        <p:spPr>
          <a:xfrm>
            <a:off x="3773500" y="463649"/>
            <a:ext cx="2595600" cy="3768000"/>
          </a:xfrm>
          <a:prstGeom prst="rect">
            <a:avLst/>
          </a:prstGeom>
          <a:noFill/>
          <a:ln cap="flat" cmpd="sng" w="9525">
            <a:solidFill>
              <a:srgbClr val="0145A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par>
                                <p:cTn fill="hold" nodeType="with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par>
                                <p:cTn fill="hold" nodeType="with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