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Montserrat"/>
      <p:regular r:id="rId20"/>
      <p:bold r:id="rId21"/>
      <p:italic r:id="rId22"/>
      <p:boldItalic r:id="rId23"/>
    </p:embeddedFont>
    <p:embeddedFont>
      <p:font typeface="Lato"/>
      <p:regular r:id="rId24"/>
      <p:bold r:id="rId25"/>
      <p:italic r:id="rId26"/>
      <p:boldItalic r:id="rId27"/>
    </p:embeddedFont>
    <p:embeddedFont>
      <p:font typeface="Montserrat Medium"/>
      <p:regular r:id="rId28"/>
      <p:bold r:id="rId29"/>
      <p:italic r:id="rId30"/>
      <p:boldItalic r:id="rId31"/>
    </p:embeddedFont>
    <p:embeddedFont>
      <p:font typeface="Montserrat Light"/>
      <p:regular r:id="rId32"/>
      <p:bold r:id="rId33"/>
      <p:italic r:id="rId34"/>
      <p:boldItalic r:id="rId35"/>
    </p:embeddedFont>
    <p:embeddedFont>
      <p:font typeface="Montserrat Thin"/>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ato-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MontserratMedium-regular.fntdata"/><Relationship Id="rId27"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5.xml"/><Relationship Id="rId33" Type="http://schemas.openxmlformats.org/officeDocument/2006/relationships/font" Target="fonts/MontserratLight-bold.fntdata"/><Relationship Id="rId10" Type="http://schemas.openxmlformats.org/officeDocument/2006/relationships/slide" Target="slides/slide4.xml"/><Relationship Id="rId32" Type="http://schemas.openxmlformats.org/officeDocument/2006/relationships/font" Target="fonts/MontserratLight-regular.fntdata"/><Relationship Id="rId13" Type="http://schemas.openxmlformats.org/officeDocument/2006/relationships/slide" Target="slides/slide7.xml"/><Relationship Id="rId35" Type="http://schemas.openxmlformats.org/officeDocument/2006/relationships/font" Target="fonts/MontserratLight-boldItalic.fntdata"/><Relationship Id="rId12" Type="http://schemas.openxmlformats.org/officeDocument/2006/relationships/slide" Target="slides/slide6.xml"/><Relationship Id="rId34" Type="http://schemas.openxmlformats.org/officeDocument/2006/relationships/font" Target="fonts/MontserratLight-italic.fntdata"/><Relationship Id="rId15" Type="http://schemas.openxmlformats.org/officeDocument/2006/relationships/slide" Target="slides/slide9.xml"/><Relationship Id="rId37" Type="http://schemas.openxmlformats.org/officeDocument/2006/relationships/font" Target="fonts/MontserratThin-bold.fntdata"/><Relationship Id="rId14" Type="http://schemas.openxmlformats.org/officeDocument/2006/relationships/slide" Target="slides/slide8.xml"/><Relationship Id="rId36" Type="http://schemas.openxmlformats.org/officeDocument/2006/relationships/font" Target="fonts/MontserratThin-regular.fntdata"/><Relationship Id="rId17" Type="http://schemas.openxmlformats.org/officeDocument/2006/relationships/slide" Target="slides/slide11.xml"/><Relationship Id="rId39" Type="http://schemas.openxmlformats.org/officeDocument/2006/relationships/font" Target="fonts/MontserratThin-boldItalic.fntdata"/><Relationship Id="rId16" Type="http://schemas.openxmlformats.org/officeDocument/2006/relationships/slide" Target="slides/slide10.xml"/><Relationship Id="rId38" Type="http://schemas.openxmlformats.org/officeDocument/2006/relationships/font" Target="fonts/MontserratThin-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PR8aRdDwERYdxRTViubyA14AZSfRfKZnwnyq5MBk8OI/edit?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laypiper.com/pages/protected-curriculum-makers-club-color-lesson-1"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hysicsclassroom.com/class/waves/Lesson-3/The-Doppler-Effec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uvofwiV1tgrBJ7NfD-wsN4ScMCg7akZdGyVTT3bLm7M/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6569048f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569048f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lesson, students explore how to create a program that decodes secret messages using RGB values. Students will need to use their kits, as well as markers and paper during the exploration of this lesson.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6569048f2b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6569048f2b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rPr>
              <a:t>This couple opted to hide their message. They included this set of glasses to decode the message. Have students guess how this system works with their knowledge of the reflection and absorption of waves. </a:t>
            </a:r>
            <a:endParaRPr>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6569048f2b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6569048f2b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rPr>
              <a:t>It is believed that approximately 12% of people are unable to properly see 3D images due to a variety of medical conditions.</a:t>
            </a:r>
            <a:endParaRPr>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6569048f2b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6569048f2b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rPr>
              <a:t>This is a color blindness test. Have students try to guess the numbers hidden in the colored dots. </a:t>
            </a:r>
            <a:endParaRPr>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6569048f2b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6569048f2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can record their responses in their journals and/or take this </a:t>
            </a:r>
            <a:r>
              <a:rPr lang="en" u="sng">
                <a:solidFill>
                  <a:schemeClr val="hlink"/>
                </a:solidFill>
                <a:hlinkClick r:id="rId2"/>
              </a:rPr>
              <a:t>summative assessment</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6569048f2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569048f2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Astronomers use the same properties we have been learning about to make discoveries of our universe. Review the role wavelength and frequency play in the types of waves we explored in </a:t>
            </a:r>
            <a:r>
              <a:rPr lang="en" u="sng">
                <a:solidFill>
                  <a:schemeClr val="hlink"/>
                </a:solidFill>
                <a:hlinkClick r:id="rId2"/>
              </a:rPr>
              <a:t>Lesson 1</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6569048f2b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6569048f2b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the ambulance approaches you, the distance between the source of the waves and the observer decreases. Consequently, the siren sounds more shrill as the pitch of the wailing siren ‘sounds’ higher than its original value, as sound waves reach you ‘more frequently’. It should be noted that there is absolutely no difference between the frequency of the original sound waves and the sound waves approaching you; you simply perceive the sound to be higher pitched as the sound waves reach you at a more frequent rate, because the distance between you and the ambulance is closing.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6569048f2b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6569048f2b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Astronomers often use the term </a:t>
            </a:r>
            <a:r>
              <a:rPr b="1" lang="en"/>
              <a:t>redshift</a:t>
            </a:r>
            <a:r>
              <a:rPr lang="en"/>
              <a:t> when describing how </a:t>
            </a:r>
            <a:r>
              <a:rPr b="1" lang="en"/>
              <a:t>far away</a:t>
            </a:r>
            <a:r>
              <a:rPr lang="en"/>
              <a:t> a distant object is. To understand what a redshift is, think of how the sound of a siren changes as it moves toward and then away from you. As the sound waves from the siren move toward you, they are compressed into higher frequency sound waves. As the siren moves away from you, its sound waves are stretched into lower frequencies. This shifting of frequencies is called the </a:t>
            </a:r>
            <a:r>
              <a:rPr lang="en" u="sng">
                <a:solidFill>
                  <a:schemeClr val="hlink"/>
                </a:solidFill>
                <a:hlinkClick r:id="rId2"/>
              </a:rPr>
              <a:t>Doppler effect</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similar thing happens to light waves. When an object in space </a:t>
            </a:r>
            <a:r>
              <a:rPr b="1" lang="en"/>
              <a:t>moves toward us</a:t>
            </a:r>
            <a:r>
              <a:rPr lang="en"/>
              <a:t> it light waves are compressed into </a:t>
            </a:r>
            <a:r>
              <a:rPr b="1" lang="en"/>
              <a:t>higher frequencies or shorter wavelengths</a:t>
            </a:r>
            <a:r>
              <a:rPr lang="en"/>
              <a:t>, and we say that the light is </a:t>
            </a:r>
            <a:r>
              <a:rPr b="1" lang="en"/>
              <a:t>blueshifted</a:t>
            </a:r>
            <a:r>
              <a:rPr lang="en"/>
              <a:t>. When an object moves away from us, its light waves are stretched into lower frequencies or longer wavelengths, and we say that the light is </a:t>
            </a:r>
            <a:r>
              <a:rPr b="1" lang="en"/>
              <a:t>redshifted</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visible portion of the </a:t>
            </a:r>
            <a:r>
              <a:rPr b="1" lang="en"/>
              <a:t>electromagnetic spectrum</a:t>
            </a:r>
            <a:r>
              <a:rPr lang="en"/>
              <a:t>, blue light has the highest frequency and red light has the lowest. The term blueshift is used when visible light is shifted toward higher frequencies or toward the blue end of the spectrum, and the term redshift is used when light is shifted toward lower frequencies or toward the red end of the spectrum. Today, we can observe light in many other parts of the electromagnetic spectrum such as radio, infrared, ultraviolet, X-rays and gamma rays. However, the terms redshift and blueshift are still used to describe a Doppler shift in any part of the spectrum. For example, if radio waves are shifted into the ultraviolet part of the spectrum, we still say that the light is redshifted - shifted toward lower frequencies.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6569048f2b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569048f2b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introduces today’s PiperCode Project: Color Coded.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6569048f2b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6569048f2b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the exploration, students were provided with discussion prompts. The </a:t>
            </a:r>
            <a:r>
              <a:rPr lang="en" u="sng">
                <a:solidFill>
                  <a:schemeClr val="hlink"/>
                </a:solidFill>
                <a:hlinkClick r:id="rId2"/>
              </a:rPr>
              <a:t>graphic organizer</a:t>
            </a:r>
            <a:r>
              <a:rPr lang="en"/>
              <a:t> will come in handy during this explanation.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color has a unique RGB value. After students used the markers to create their squares, they were able to use the color sensor to scan the square and identify its RGB value. Students recorded these values on their graphic organizer as a key.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6569048f2b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6569048f2b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students created their “keys”, they inputted the RGB values into the “if, return” function. This allowed the computer to relate a specific color to a specific letter.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6569048f2b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6569048f2b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step 10, students have set up the RGB values for 4 colors. One color returns the letter E, another the letter I, another the letter P, and one for the letter 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might have guessed that they were going to create a message using those scanned colors.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6569048f2b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6569048f2b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should have seen letters pop up somewhere on their screen as they scanned the colors.</a:t>
            </a:r>
            <a:endParaRPr/>
          </a:p>
          <a:p>
            <a:pPr indent="0" lvl="0" marL="0" rtl="0" algn="l">
              <a:spcBef>
                <a:spcPts val="0"/>
              </a:spcBef>
              <a:spcAft>
                <a:spcPts val="0"/>
              </a:spcAft>
              <a:buNone/>
            </a:pPr>
            <a:r>
              <a:rPr lang="en"/>
              <a:t>The order depends on the colors they chose for their code, but they should all follow the order “P-I-P-E-R”.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0" y="490"/>
            <a:ext cx="5153705" cy="5134399"/>
            <a:chOff x="0" y="75"/>
            <a:chExt cx="5153705" cy="5152950"/>
          </a:xfrm>
        </p:grpSpPr>
        <p:sp>
          <p:nvSpPr>
            <p:cNvPr id="57" name="Google Shape;57;p14"/>
            <p:cNvSpPr/>
            <p:nvPr/>
          </p:nvSpPr>
          <p:spPr>
            <a:xfrm rot="-5400000">
              <a:off x="455" y="-225"/>
              <a:ext cx="5152800" cy="51537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5400000">
              <a:off x="150" y="1145825"/>
              <a:ext cx="3996600" cy="3996900"/>
            </a:xfrm>
            <a:prstGeom prst="diagStripe">
              <a:avLst>
                <a:gd fmla="val 58774"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5400000">
              <a:off x="1646" y="-75"/>
              <a:ext cx="2299800" cy="23001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flipH="1">
              <a:off x="652821" y="590035"/>
              <a:ext cx="2300100" cy="2299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2" name="Google Shape;62;p14"/>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grpSp>
        <p:nvGrpSpPr>
          <p:cNvPr id="65" name="Google Shape;65;p15"/>
          <p:cNvGrpSpPr/>
          <p:nvPr/>
        </p:nvGrpSpPr>
        <p:grpSpPr>
          <a:xfrm>
            <a:off x="4406400" y="0"/>
            <a:ext cx="4737600" cy="5143065"/>
            <a:chOff x="4406400" y="0"/>
            <a:chExt cx="4737600" cy="5143065"/>
          </a:xfrm>
        </p:grpSpPr>
        <p:sp>
          <p:nvSpPr>
            <p:cNvPr id="66" name="Google Shape;66;p15"/>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5"/>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grpSp>
        <p:nvGrpSpPr>
          <p:cNvPr id="87" name="Google Shape;87;p16"/>
          <p:cNvGrpSpPr/>
          <p:nvPr/>
        </p:nvGrpSpPr>
        <p:grpSpPr>
          <a:xfrm>
            <a:off x="0" y="381001"/>
            <a:ext cx="1037850" cy="1016287"/>
            <a:chOff x="0" y="381001"/>
            <a:chExt cx="1037850" cy="1016287"/>
          </a:xfrm>
        </p:grpSpPr>
        <p:sp>
          <p:nvSpPr>
            <p:cNvPr id="88" name="Google Shape;88;p16"/>
            <p:cNvSpPr/>
            <p:nvPr/>
          </p:nvSpPr>
          <p:spPr>
            <a:xfrm rot="-5400000">
              <a:off x="0" y="381001"/>
              <a:ext cx="808800" cy="808800"/>
            </a:xfrm>
            <a:prstGeom prst="diagStripe">
              <a:avLst>
                <a:gd fmla="val 50000"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flipH="1">
              <a:off x="229050" y="588489"/>
              <a:ext cx="808800" cy="808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Clr>
                <a:srgbClr val="000000"/>
              </a:buClr>
              <a:buSzPts val="2400"/>
              <a:buNone/>
              <a:defRPr sz="2400">
                <a:solidFill>
                  <a:srgbClr val="000000"/>
                </a:solidFill>
              </a:defRPr>
            </a:lvl2pPr>
            <a:lvl3pPr lvl="2" rtl="0">
              <a:spcBef>
                <a:spcPts val="0"/>
              </a:spcBef>
              <a:spcAft>
                <a:spcPts val="0"/>
              </a:spcAft>
              <a:buClr>
                <a:srgbClr val="000000"/>
              </a:buClr>
              <a:buSzPts val="2400"/>
              <a:buNone/>
              <a:defRPr sz="2400">
                <a:solidFill>
                  <a:srgbClr val="000000"/>
                </a:solidFill>
              </a:defRPr>
            </a:lvl3pPr>
            <a:lvl4pPr lvl="3" rtl="0">
              <a:spcBef>
                <a:spcPts val="0"/>
              </a:spcBef>
              <a:spcAft>
                <a:spcPts val="0"/>
              </a:spcAft>
              <a:buClr>
                <a:srgbClr val="000000"/>
              </a:buClr>
              <a:buSzPts val="2400"/>
              <a:buNone/>
              <a:defRPr sz="2400">
                <a:solidFill>
                  <a:srgbClr val="000000"/>
                </a:solidFill>
              </a:defRPr>
            </a:lvl4pPr>
            <a:lvl5pPr lvl="4" rtl="0">
              <a:spcBef>
                <a:spcPts val="0"/>
              </a:spcBef>
              <a:spcAft>
                <a:spcPts val="0"/>
              </a:spcAft>
              <a:buClr>
                <a:srgbClr val="000000"/>
              </a:buClr>
              <a:buSzPts val="2400"/>
              <a:buNone/>
              <a:defRPr sz="2400">
                <a:solidFill>
                  <a:srgbClr val="000000"/>
                </a:solidFill>
              </a:defRPr>
            </a:lvl5pPr>
            <a:lvl6pPr lvl="5" rtl="0">
              <a:spcBef>
                <a:spcPts val="0"/>
              </a:spcBef>
              <a:spcAft>
                <a:spcPts val="0"/>
              </a:spcAft>
              <a:buClr>
                <a:srgbClr val="000000"/>
              </a:buClr>
              <a:buSzPts val="2400"/>
              <a:buNone/>
              <a:defRPr sz="2400">
                <a:solidFill>
                  <a:srgbClr val="000000"/>
                </a:solidFill>
              </a:defRPr>
            </a:lvl6pPr>
            <a:lvl7pPr lvl="6" rtl="0">
              <a:spcBef>
                <a:spcPts val="0"/>
              </a:spcBef>
              <a:spcAft>
                <a:spcPts val="0"/>
              </a:spcAft>
              <a:buClr>
                <a:srgbClr val="000000"/>
              </a:buClr>
              <a:buSzPts val="2400"/>
              <a:buNone/>
              <a:defRPr sz="2400">
                <a:solidFill>
                  <a:srgbClr val="000000"/>
                </a:solidFill>
              </a:defRPr>
            </a:lvl7pPr>
            <a:lvl8pPr lvl="7" rtl="0">
              <a:spcBef>
                <a:spcPts val="0"/>
              </a:spcBef>
              <a:spcAft>
                <a:spcPts val="0"/>
              </a:spcAft>
              <a:buClr>
                <a:srgbClr val="000000"/>
              </a:buClr>
              <a:buSzPts val="2400"/>
              <a:buNone/>
              <a:defRPr sz="2400">
                <a:solidFill>
                  <a:srgbClr val="000000"/>
                </a:solidFill>
              </a:defRPr>
            </a:lvl8pPr>
            <a:lvl9pPr lvl="8" rtl="0">
              <a:spcBef>
                <a:spcPts val="0"/>
              </a:spcBef>
              <a:spcAft>
                <a:spcPts val="0"/>
              </a:spcAft>
              <a:buClr>
                <a:srgbClr val="000000"/>
              </a:buClr>
              <a:buSzPts val="2400"/>
              <a:buNone/>
              <a:defRPr sz="2400">
                <a:solidFill>
                  <a:srgbClr val="000000"/>
                </a:solidFill>
              </a:defRPr>
            </a:lvl9pPr>
          </a:lstStyle>
          <a:p/>
        </p:txBody>
      </p:sp>
      <p:sp>
        <p:nvSpPr>
          <p:cNvPr id="91" name="Google Shape;9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6"/>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grpSp>
        <p:nvGrpSpPr>
          <p:cNvPr id="94" name="Google Shape;94;p17"/>
          <p:cNvGrpSpPr/>
          <p:nvPr/>
        </p:nvGrpSpPr>
        <p:grpSpPr>
          <a:xfrm>
            <a:off x="0" y="381001"/>
            <a:ext cx="1037850" cy="1016287"/>
            <a:chOff x="0" y="381001"/>
            <a:chExt cx="1037850" cy="1016287"/>
          </a:xfrm>
        </p:grpSpPr>
        <p:sp>
          <p:nvSpPr>
            <p:cNvPr id="95" name="Google Shape;95;p17"/>
            <p:cNvSpPr/>
            <p:nvPr/>
          </p:nvSpPr>
          <p:spPr>
            <a:xfrm rot="-5400000">
              <a:off x="0" y="381001"/>
              <a:ext cx="808800" cy="8088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flipH="1">
              <a:off x="229050" y="588489"/>
              <a:ext cx="808800" cy="8088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 name="Google Shape;98;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9" name="Google Shape;99;p17"/>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grpSp>
        <p:nvGrpSpPr>
          <p:cNvPr id="101" name="Google Shape;101;p18"/>
          <p:cNvGrpSpPr/>
          <p:nvPr/>
        </p:nvGrpSpPr>
        <p:grpSpPr>
          <a:xfrm>
            <a:off x="0" y="381001"/>
            <a:ext cx="1037850" cy="1016287"/>
            <a:chOff x="0" y="381001"/>
            <a:chExt cx="1037850" cy="1016287"/>
          </a:xfrm>
        </p:grpSpPr>
        <p:sp>
          <p:nvSpPr>
            <p:cNvPr id="102" name="Google Shape;102;p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 name="Google Shape;10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grpSp>
        <p:nvGrpSpPr>
          <p:cNvPr id="107" name="Google Shape;107;p19"/>
          <p:cNvGrpSpPr/>
          <p:nvPr/>
        </p:nvGrpSpPr>
        <p:grpSpPr>
          <a:xfrm>
            <a:off x="0" y="381001"/>
            <a:ext cx="1037850" cy="1016287"/>
            <a:chOff x="0" y="381001"/>
            <a:chExt cx="1037850" cy="1016287"/>
          </a:xfrm>
        </p:grpSpPr>
        <p:sp>
          <p:nvSpPr>
            <p:cNvPr id="108" name="Google Shape;108;p1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9"/>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1" name="Google Shape;111;p19"/>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2" name="Google Shape;11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3" name="Shape 113"/>
        <p:cNvGrpSpPr/>
        <p:nvPr/>
      </p:nvGrpSpPr>
      <p:grpSpPr>
        <a:xfrm>
          <a:off x="0" y="0"/>
          <a:ext cx="0" cy="0"/>
          <a:chOff x="0" y="0"/>
          <a:chExt cx="0" cy="0"/>
        </a:xfrm>
      </p:grpSpPr>
      <p:grpSp>
        <p:nvGrpSpPr>
          <p:cNvPr id="114" name="Google Shape;114;p20"/>
          <p:cNvGrpSpPr/>
          <p:nvPr/>
        </p:nvGrpSpPr>
        <p:grpSpPr>
          <a:xfrm>
            <a:off x="4406400" y="0"/>
            <a:ext cx="4737600" cy="5143500"/>
            <a:chOff x="4406400" y="0"/>
            <a:chExt cx="4737600" cy="5143500"/>
          </a:xfrm>
        </p:grpSpPr>
        <p:sp>
          <p:nvSpPr>
            <p:cNvPr id="115" name="Google Shape;115;p20"/>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20"/>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5" name="Shape 135"/>
        <p:cNvGrpSpPr/>
        <p:nvPr/>
      </p:nvGrpSpPr>
      <p:grpSpPr>
        <a:xfrm>
          <a:off x="0" y="0"/>
          <a:ext cx="0" cy="0"/>
          <a:chOff x="0" y="0"/>
          <a:chExt cx="0" cy="0"/>
        </a:xfrm>
      </p:grpSpPr>
      <p:grpSp>
        <p:nvGrpSpPr>
          <p:cNvPr id="136" name="Google Shape;136;p21"/>
          <p:cNvGrpSpPr/>
          <p:nvPr/>
        </p:nvGrpSpPr>
        <p:grpSpPr>
          <a:xfrm>
            <a:off x="0" y="381001"/>
            <a:ext cx="1037850" cy="1016287"/>
            <a:chOff x="0" y="381001"/>
            <a:chExt cx="1037850" cy="1016287"/>
          </a:xfrm>
        </p:grpSpPr>
        <p:sp>
          <p:nvSpPr>
            <p:cNvPr id="137" name="Google Shape;137;p2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1"/>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0" name="Google Shape;140;p21"/>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41" name="Google Shape;141;p21"/>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2" name="Google Shape;14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grpSp>
        <p:nvGrpSpPr>
          <p:cNvPr id="144" name="Google Shape;144;p22"/>
          <p:cNvGrpSpPr/>
          <p:nvPr/>
        </p:nvGrpSpPr>
        <p:grpSpPr>
          <a:xfrm>
            <a:off x="0" y="4128572"/>
            <a:ext cx="698925" cy="684657"/>
            <a:chOff x="0" y="3785672"/>
            <a:chExt cx="698925" cy="684657"/>
          </a:xfrm>
        </p:grpSpPr>
        <p:sp>
          <p:nvSpPr>
            <p:cNvPr id="145" name="Google Shape;145;p22"/>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22"/>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48" name="Google Shape;14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 name="Shape 149"/>
        <p:cNvGrpSpPr/>
        <p:nvPr/>
      </p:nvGrpSpPr>
      <p:grpSpPr>
        <a:xfrm>
          <a:off x="0" y="0"/>
          <a:ext cx="0" cy="0"/>
          <a:chOff x="0" y="0"/>
          <a:chExt cx="0" cy="0"/>
        </a:xfrm>
      </p:grpSpPr>
      <p:grpSp>
        <p:nvGrpSpPr>
          <p:cNvPr id="150" name="Google Shape;150;p23"/>
          <p:cNvGrpSpPr/>
          <p:nvPr/>
        </p:nvGrpSpPr>
        <p:grpSpPr>
          <a:xfrm>
            <a:off x="4406400" y="0"/>
            <a:ext cx="4737600" cy="5143065"/>
            <a:chOff x="4406400" y="0"/>
            <a:chExt cx="4737600" cy="5143065"/>
          </a:xfrm>
        </p:grpSpPr>
        <p:sp>
          <p:nvSpPr>
            <p:cNvPr id="151" name="Google Shape;151;p2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23"/>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70" name="Google Shape;170;p23"/>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71" name="Google Shape;17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sp>
        <p:nvSpPr>
          <p:cNvPr id="173" name="Google Shape;17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accen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1.png"/><Relationship Id="rId5"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image" Target="../media/image9.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hyperlink" Target="http://www.youtube.com/watch?v=zGbInW6QeV8" TargetMode="External"/><Relationship Id="rId4" Type="http://schemas.openxmlformats.org/officeDocument/2006/relationships/image" Target="../media/image2.jp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7" name="Shape 177"/>
        <p:cNvGrpSpPr/>
        <p:nvPr/>
      </p:nvGrpSpPr>
      <p:grpSpPr>
        <a:xfrm>
          <a:off x="0" y="0"/>
          <a:ext cx="0" cy="0"/>
          <a:chOff x="0" y="0"/>
          <a:chExt cx="0" cy="0"/>
        </a:xfrm>
      </p:grpSpPr>
      <p:sp>
        <p:nvSpPr>
          <p:cNvPr id="178" name="Google Shape;178;p25"/>
          <p:cNvSpPr txBox="1"/>
          <p:nvPr/>
        </p:nvSpPr>
        <p:spPr>
          <a:xfrm>
            <a:off x="772775" y="2434650"/>
            <a:ext cx="6218100" cy="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Color Sensor</a:t>
            </a:r>
            <a:endParaRPr b="1" sz="2400">
              <a:solidFill>
                <a:srgbClr val="0145AC"/>
              </a:solidFill>
              <a:latin typeface="Montserrat"/>
              <a:ea typeface="Montserrat"/>
              <a:cs typeface="Montserrat"/>
              <a:sym typeface="Montserrat"/>
            </a:endParaRPr>
          </a:p>
        </p:txBody>
      </p:sp>
      <p:sp>
        <p:nvSpPr>
          <p:cNvPr id="179" name="Google Shape;179;p25"/>
          <p:cNvSpPr txBox="1"/>
          <p:nvPr/>
        </p:nvSpPr>
        <p:spPr>
          <a:xfrm>
            <a:off x="805075" y="2962200"/>
            <a:ext cx="74022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Medium"/>
                <a:ea typeface="Montserrat Medium"/>
                <a:cs typeface="Montserrat Medium"/>
                <a:sym typeface="Montserrat Medium"/>
              </a:rPr>
              <a:t>Lesson 4</a:t>
            </a:r>
            <a:r>
              <a:rPr lang="en" sz="1800">
                <a:solidFill>
                  <a:srgbClr val="0145AC"/>
                </a:solidFill>
                <a:latin typeface="Montserrat Medium"/>
                <a:ea typeface="Montserrat Medium"/>
                <a:cs typeface="Montserrat Medium"/>
                <a:sym typeface="Montserrat Medium"/>
              </a:rPr>
              <a:t> -</a:t>
            </a:r>
            <a:r>
              <a:rPr lang="en" sz="1800">
                <a:solidFill>
                  <a:srgbClr val="0145AC"/>
                </a:solidFill>
                <a:latin typeface="Montserrat Light"/>
                <a:ea typeface="Montserrat Light"/>
                <a:cs typeface="Montserrat Light"/>
                <a:sym typeface="Montserrat Light"/>
              </a:rPr>
              <a:t> RGB in Computing</a:t>
            </a:r>
            <a:endParaRPr sz="1800">
              <a:solidFill>
                <a:srgbClr val="0145AC"/>
              </a:solidFill>
              <a:latin typeface="Montserrat Light"/>
              <a:ea typeface="Montserrat Light"/>
              <a:cs typeface="Montserrat Light"/>
              <a:sym typeface="Montserrat Light"/>
            </a:endParaRPr>
          </a:p>
        </p:txBody>
      </p:sp>
      <p:pic>
        <p:nvPicPr>
          <p:cNvPr id="180" name="Google Shape;180;p25"/>
          <p:cNvPicPr preferRelativeResize="0"/>
          <p:nvPr/>
        </p:nvPicPr>
        <p:blipFill>
          <a:blip r:embed="rId3">
            <a:alphaModFix/>
          </a:blip>
          <a:stretch>
            <a:fillRect/>
          </a:stretch>
        </p:blipFill>
        <p:spPr>
          <a:xfrm>
            <a:off x="880475" y="1740912"/>
            <a:ext cx="2850726" cy="531300"/>
          </a:xfrm>
          <a:prstGeom prst="rect">
            <a:avLst/>
          </a:prstGeom>
          <a:noFill/>
          <a:ln>
            <a:noFill/>
          </a:ln>
        </p:spPr>
      </p:pic>
      <p:cxnSp>
        <p:nvCxnSpPr>
          <p:cNvPr id="181" name="Google Shape;181;p25"/>
          <p:cNvCxnSpPr/>
          <p:nvPr/>
        </p:nvCxnSpPr>
        <p:spPr>
          <a:xfrm>
            <a:off x="880475" y="2938669"/>
            <a:ext cx="7326900" cy="0"/>
          </a:xfrm>
          <a:prstGeom prst="straightConnector1">
            <a:avLst/>
          </a:prstGeom>
          <a:noFill/>
          <a:ln cap="flat" cmpd="sng" w="9525">
            <a:solidFill>
              <a:srgbClr val="0145AC"/>
            </a:solidFill>
            <a:prstDash val="solid"/>
            <a:round/>
            <a:headEnd len="med" w="med" type="none"/>
            <a:tailEnd len="med" w="med" type="none"/>
          </a:ln>
        </p:spPr>
      </p:cxnSp>
      <p:pic>
        <p:nvPicPr>
          <p:cNvPr id="182" name="Google Shape;182;p25"/>
          <p:cNvPicPr preferRelativeResize="0"/>
          <p:nvPr/>
        </p:nvPicPr>
        <p:blipFill>
          <a:blip r:embed="rId4">
            <a:alphaModFix/>
          </a:blip>
          <a:stretch>
            <a:fillRect/>
          </a:stretch>
        </p:blipFill>
        <p:spPr>
          <a:xfrm rot="10800000">
            <a:off x="-320275" y="-1463800"/>
            <a:ext cx="9143997" cy="2503300"/>
          </a:xfrm>
          <a:prstGeom prst="rect">
            <a:avLst/>
          </a:prstGeom>
          <a:noFill/>
          <a:ln>
            <a:noFill/>
          </a:ln>
        </p:spPr>
      </p:pic>
      <p:pic>
        <p:nvPicPr>
          <p:cNvPr id="183" name="Google Shape;183;p25"/>
          <p:cNvPicPr preferRelativeResize="0"/>
          <p:nvPr/>
        </p:nvPicPr>
        <p:blipFill>
          <a:blip r:embed="rId5">
            <a:alphaModFix/>
          </a:blip>
          <a:stretch>
            <a:fillRect/>
          </a:stretch>
        </p:blipFill>
        <p:spPr>
          <a:xfrm>
            <a:off x="75000" y="3788989"/>
            <a:ext cx="9143997" cy="26875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3" name="Shape 313"/>
        <p:cNvGrpSpPr/>
        <p:nvPr/>
      </p:nvGrpSpPr>
      <p:grpSpPr>
        <a:xfrm>
          <a:off x="0" y="0"/>
          <a:ext cx="0" cy="0"/>
          <a:chOff x="0" y="0"/>
          <a:chExt cx="0" cy="0"/>
        </a:xfrm>
      </p:grpSpPr>
      <p:pic>
        <p:nvPicPr>
          <p:cNvPr id="314" name="Google Shape;314;p34"/>
          <p:cNvPicPr preferRelativeResize="0"/>
          <p:nvPr/>
        </p:nvPicPr>
        <p:blipFill>
          <a:blip r:embed="rId3">
            <a:alphaModFix/>
          </a:blip>
          <a:stretch>
            <a:fillRect/>
          </a:stretch>
        </p:blipFill>
        <p:spPr>
          <a:xfrm>
            <a:off x="3212025" y="2467974"/>
            <a:ext cx="3410400" cy="3474051"/>
          </a:xfrm>
          <a:prstGeom prst="rect">
            <a:avLst/>
          </a:prstGeom>
          <a:noFill/>
          <a:ln>
            <a:noFill/>
          </a:ln>
        </p:spPr>
      </p:pic>
      <p:pic>
        <p:nvPicPr>
          <p:cNvPr id="315" name="Google Shape;315;p34"/>
          <p:cNvPicPr preferRelativeResize="0"/>
          <p:nvPr/>
        </p:nvPicPr>
        <p:blipFill>
          <a:blip r:embed="rId4">
            <a:alphaModFix/>
          </a:blip>
          <a:stretch>
            <a:fillRect/>
          </a:stretch>
        </p:blipFill>
        <p:spPr>
          <a:xfrm rot="5940298">
            <a:off x="2430324" y="-3386141"/>
            <a:ext cx="4748045" cy="10186131"/>
          </a:xfrm>
          <a:prstGeom prst="rect">
            <a:avLst/>
          </a:prstGeom>
          <a:noFill/>
          <a:ln>
            <a:noFill/>
          </a:ln>
        </p:spPr>
      </p:pic>
      <p:sp>
        <p:nvSpPr>
          <p:cNvPr id="316" name="Google Shape;316;p34"/>
          <p:cNvSpPr txBox="1"/>
          <p:nvPr/>
        </p:nvSpPr>
        <p:spPr>
          <a:xfrm>
            <a:off x="1173750" y="669325"/>
            <a:ext cx="7261200" cy="11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0145AC"/>
                </a:solidFill>
                <a:latin typeface="Montserrat Medium"/>
                <a:ea typeface="Montserrat Medium"/>
                <a:cs typeface="Montserrat Medium"/>
                <a:sym typeface="Montserrat Medium"/>
              </a:rPr>
              <a:t>How are Pip &amp; Piperbot seeing color now?</a:t>
            </a:r>
            <a:endParaRPr sz="1800">
              <a:solidFill>
                <a:srgbClr val="0145AC"/>
              </a:solidFill>
              <a:latin typeface="Montserrat Medium"/>
              <a:ea typeface="Montserrat Medium"/>
              <a:cs typeface="Montserrat Medium"/>
              <a:sym typeface="Montserrat Medium"/>
            </a:endParaRPr>
          </a:p>
        </p:txBody>
      </p:sp>
      <p:sp>
        <p:nvSpPr>
          <p:cNvPr id="317" name="Google Shape;317;p34"/>
          <p:cNvSpPr txBox="1"/>
          <p:nvPr/>
        </p:nvSpPr>
        <p:spPr>
          <a:xfrm rot="-5400000">
            <a:off x="-554250" y="2334600"/>
            <a:ext cx="16371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a:t>
            </a:r>
            <a:endParaRPr>
              <a:solidFill>
                <a:srgbClr val="FFFFFF"/>
              </a:solidFill>
              <a:latin typeface="Montserrat Light"/>
              <a:ea typeface="Montserrat Light"/>
              <a:cs typeface="Montserrat Light"/>
              <a:sym typeface="Montserrat Light"/>
            </a:endParaRPr>
          </a:p>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XTEND YOUR</a:t>
            </a:r>
            <a:endParaRPr>
              <a:solidFill>
                <a:srgbClr val="FFFFFF"/>
              </a:solidFill>
              <a:latin typeface="Montserrat Light"/>
              <a:ea typeface="Montserrat Light"/>
              <a:cs typeface="Montserrat Light"/>
              <a:sym typeface="Montserrat Light"/>
            </a:endParaRPr>
          </a:p>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UNDERSTANDING</a:t>
            </a:r>
            <a:endParaRPr>
              <a:solidFill>
                <a:srgbClr val="FFFFFF"/>
              </a:solidFill>
              <a:latin typeface="Montserrat Light"/>
              <a:ea typeface="Montserrat Light"/>
              <a:cs typeface="Montserrat Light"/>
              <a:sym typeface="Montserrat Light"/>
            </a:endParaRPr>
          </a:p>
          <a:p>
            <a:pPr indent="0" lvl="0" marL="0" rtl="0" algn="l">
              <a:spcBef>
                <a:spcPts val="0"/>
              </a:spcBef>
              <a:spcAft>
                <a:spcPts val="0"/>
              </a:spcAft>
              <a:buNone/>
            </a:pPr>
            <a:r>
              <a:t/>
            </a:r>
            <a:endParaRPr>
              <a:solidFill>
                <a:srgbClr val="FFFFFF"/>
              </a:solidFill>
              <a:latin typeface="Montserrat Light"/>
              <a:ea typeface="Montserrat Light"/>
              <a:cs typeface="Montserrat Light"/>
              <a:sym typeface="Montserrat Light"/>
            </a:endParaRPr>
          </a:p>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a:solidFill>
                <a:srgbClr val="FFFFFF"/>
              </a:solidFill>
              <a:latin typeface="Montserrat Light"/>
              <a:ea typeface="Montserrat Light"/>
              <a:cs typeface="Montserrat Light"/>
              <a:sym typeface="Montserrat Light"/>
            </a:endParaRPr>
          </a:p>
          <a:p>
            <a:pPr indent="0" lvl="0" marL="0" rtl="0" algn="l">
              <a:spcBef>
                <a:spcPts val="0"/>
              </a:spcBef>
              <a:spcAft>
                <a:spcPts val="0"/>
              </a:spcAft>
              <a:buNone/>
            </a:pPr>
            <a:r>
              <a:t/>
            </a:r>
            <a:endParaRPr>
              <a:solidFill>
                <a:srgbClr val="FFFFFF"/>
              </a:solidFill>
              <a:latin typeface="Montserrat Light"/>
              <a:ea typeface="Montserrat Light"/>
              <a:cs typeface="Montserrat Light"/>
              <a:sym typeface="Montserrat Light"/>
            </a:endParaRPr>
          </a:p>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11</a:t>
            </a:r>
            <a:endParaRPr>
              <a:solidFill>
                <a:srgbClr val="FFFFFF"/>
              </a:solidFill>
              <a:latin typeface="Montserrat Light"/>
              <a:ea typeface="Montserrat Light"/>
              <a:cs typeface="Montserrat Light"/>
              <a:sym typeface="Montserrat Light"/>
            </a:endParaRPr>
          </a:p>
          <a:p>
            <a:pPr indent="0" lvl="0" marL="0" rtl="0" algn="l">
              <a:spcBef>
                <a:spcPts val="0"/>
              </a:spcBef>
              <a:spcAft>
                <a:spcPts val="0"/>
              </a:spcAft>
              <a:buNone/>
            </a:pPr>
            <a:r>
              <a:t/>
            </a:r>
            <a:endParaRPr>
              <a:solidFill>
                <a:srgbClr val="FFFFFF"/>
              </a:solidFill>
              <a:latin typeface="Montserrat Light"/>
              <a:ea typeface="Montserrat Light"/>
              <a:cs typeface="Montserrat Light"/>
              <a:sym typeface="Montserrat Light"/>
            </a:endParaRPr>
          </a:p>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INDER</a:t>
            </a:r>
            <a:endParaRPr i="1">
              <a:solidFill>
                <a:srgbClr val="FFFFFF"/>
              </a:solidFill>
              <a:latin typeface="Montserrat Light"/>
              <a:ea typeface="Montserrat Light"/>
              <a:cs typeface="Montserrat Light"/>
              <a:sym typeface="Montserrat Light"/>
            </a:endParaRPr>
          </a:p>
        </p:txBody>
      </p:sp>
      <p:sp>
        <p:nvSpPr>
          <p:cNvPr id="318" name="Google Shape;318;p34"/>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lt1"/>
                </a:solidFill>
                <a:latin typeface="Montserrat Thin"/>
                <a:ea typeface="Montserrat Thin"/>
                <a:cs typeface="Montserrat Thin"/>
                <a:sym typeface="Montserrat Thin"/>
              </a:rPr>
              <a:t>COLOR CODED</a:t>
            </a:r>
            <a:endParaRPr i="1" sz="1300">
              <a:solidFill>
                <a:schemeClr val="lt1"/>
              </a:solidFill>
              <a:latin typeface="Montserrat Thin"/>
              <a:ea typeface="Montserrat Thin"/>
              <a:cs typeface="Montserrat Thin"/>
              <a:sym typeface="Montserrat Thin"/>
            </a:endParaRPr>
          </a:p>
          <a:p>
            <a:pPr indent="0" lvl="0" marL="0" rtl="0" algn="l">
              <a:spcBef>
                <a:spcPts val="0"/>
              </a:spcBef>
              <a:spcAft>
                <a:spcPts val="0"/>
              </a:spcAft>
              <a:buNone/>
            </a:pPr>
            <a:r>
              <a:t/>
            </a:r>
            <a:endParaRPr i="1">
              <a:solidFill>
                <a:srgbClr val="FFFFFF"/>
              </a:solidFill>
              <a:latin typeface="Montserrat Thin"/>
              <a:ea typeface="Montserrat Thin"/>
              <a:cs typeface="Montserrat Thin"/>
              <a:sym typeface="Montserrat Thin"/>
            </a:endParaRPr>
          </a:p>
        </p:txBody>
      </p:sp>
      <p:cxnSp>
        <p:nvCxnSpPr>
          <p:cNvPr id="319" name="Google Shape;319;p34"/>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20" name="Google Shape;320;p34"/>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321" name="Google Shape;321;p34"/>
          <p:cNvPicPr preferRelativeResize="0"/>
          <p:nvPr/>
        </p:nvPicPr>
        <p:blipFill>
          <a:blip r:embed="rId5">
            <a:alphaModFix/>
          </a:blip>
          <a:stretch>
            <a:fillRect/>
          </a:stretch>
        </p:blipFill>
        <p:spPr>
          <a:xfrm rot="-5400000">
            <a:off x="-267713" y="3824560"/>
            <a:ext cx="1064025" cy="242300"/>
          </a:xfrm>
          <a:prstGeom prst="rect">
            <a:avLst/>
          </a:prstGeom>
          <a:noFill/>
          <a:ln>
            <a:noFill/>
          </a:ln>
        </p:spPr>
      </p:pic>
      <p:sp>
        <p:nvSpPr>
          <p:cNvPr id="322" name="Google Shape;322;p34"/>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23" name="Google Shape;323;p34"/>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cxnSp>
        <p:nvCxnSpPr>
          <p:cNvPr id="324" name="Google Shape;324;p34"/>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25" name="Google Shape;325;p34"/>
          <p:cNvSpPr txBox="1"/>
          <p:nvPr/>
        </p:nvSpPr>
        <p:spPr>
          <a:xfrm rot="-5400000">
            <a:off x="-481350" y="626150"/>
            <a:ext cx="14913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EXTEND YOUR</a:t>
            </a:r>
            <a:endParaRPr i="1" sz="9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UNDERSTANDING</a:t>
            </a:r>
            <a:endParaRPr i="1" sz="900">
              <a:solidFill>
                <a:srgbClr val="FFFFFF"/>
              </a:solidFill>
              <a:latin typeface="Montserrat Thin"/>
              <a:ea typeface="Montserrat Thin"/>
              <a:cs typeface="Montserrat Thin"/>
              <a:sym typeface="Montserrat Thin"/>
            </a:endParaRPr>
          </a:p>
        </p:txBody>
      </p:sp>
      <p:sp>
        <p:nvSpPr>
          <p:cNvPr id="326" name="Google Shape;326;p34"/>
          <p:cNvSpPr txBox="1"/>
          <p:nvPr/>
        </p:nvSpPr>
        <p:spPr>
          <a:xfrm rot="-5400000">
            <a:off x="-554250" y="2334600"/>
            <a:ext cx="16371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0" name="Shape 330"/>
        <p:cNvGrpSpPr/>
        <p:nvPr/>
      </p:nvGrpSpPr>
      <p:grpSpPr>
        <a:xfrm>
          <a:off x="0" y="0"/>
          <a:ext cx="0" cy="0"/>
          <a:chOff x="0" y="0"/>
          <a:chExt cx="0" cy="0"/>
        </a:xfrm>
      </p:grpSpPr>
      <p:sp>
        <p:nvSpPr>
          <p:cNvPr id="331" name="Google Shape;331;p35"/>
          <p:cNvSpPr/>
          <p:nvPr/>
        </p:nvSpPr>
        <p:spPr>
          <a:xfrm>
            <a:off x="1472413" y="624488"/>
            <a:ext cx="2644800" cy="29604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2" name="Google Shape;332;p35"/>
          <p:cNvSpPr txBox="1"/>
          <p:nvPr/>
        </p:nvSpPr>
        <p:spPr>
          <a:xfrm>
            <a:off x="1123550" y="3835313"/>
            <a:ext cx="7261200" cy="68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0145AC"/>
                </a:solidFill>
                <a:latin typeface="Montserrat Medium"/>
                <a:ea typeface="Montserrat Medium"/>
                <a:cs typeface="Montserrat Medium"/>
                <a:sym typeface="Montserrat Medium"/>
              </a:rPr>
              <a:t>What are other ways to hide messages?</a:t>
            </a:r>
            <a:endParaRPr sz="1800">
              <a:solidFill>
                <a:srgbClr val="0145AC"/>
              </a:solidFill>
              <a:latin typeface="Montserrat Medium"/>
              <a:ea typeface="Montserrat Medium"/>
              <a:cs typeface="Montserrat Medium"/>
              <a:sym typeface="Montserrat Medium"/>
            </a:endParaRPr>
          </a:p>
        </p:txBody>
      </p:sp>
      <p:pic>
        <p:nvPicPr>
          <p:cNvPr id="333" name="Google Shape;333;p35"/>
          <p:cNvPicPr preferRelativeResize="0"/>
          <p:nvPr/>
        </p:nvPicPr>
        <p:blipFill rotWithShape="1">
          <a:blip r:embed="rId3">
            <a:alphaModFix/>
          </a:blip>
          <a:srcRect b="17223" l="0" r="0" t="7036"/>
          <a:stretch/>
        </p:blipFill>
        <p:spPr>
          <a:xfrm>
            <a:off x="1550664" y="689513"/>
            <a:ext cx="2487950" cy="2826645"/>
          </a:xfrm>
          <a:prstGeom prst="rect">
            <a:avLst/>
          </a:prstGeom>
          <a:noFill/>
          <a:ln>
            <a:noFill/>
          </a:ln>
        </p:spPr>
      </p:pic>
      <p:sp>
        <p:nvSpPr>
          <p:cNvPr id="334" name="Google Shape;334;p35"/>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335" name="Google Shape;335;p35"/>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36" name="Google Shape;336;p35"/>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37" name="Google Shape;337;p35"/>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cxnSp>
        <p:nvCxnSpPr>
          <p:cNvPr id="338" name="Google Shape;338;p35"/>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39" name="Google Shape;339;p35"/>
          <p:cNvSpPr txBox="1"/>
          <p:nvPr/>
        </p:nvSpPr>
        <p:spPr>
          <a:xfrm rot="-5400000">
            <a:off x="-481350" y="626150"/>
            <a:ext cx="14913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EXTEND YOUR</a:t>
            </a:r>
            <a:endParaRPr i="1" sz="9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UNDERSTANDING</a:t>
            </a:r>
            <a:endParaRPr i="1" sz="900">
              <a:solidFill>
                <a:srgbClr val="FFFFFF"/>
              </a:solidFill>
              <a:latin typeface="Montserrat Thin"/>
              <a:ea typeface="Montserrat Thin"/>
              <a:cs typeface="Montserrat Thin"/>
              <a:sym typeface="Montserrat Thin"/>
            </a:endParaRPr>
          </a:p>
        </p:txBody>
      </p:sp>
      <p:sp>
        <p:nvSpPr>
          <p:cNvPr id="340" name="Google Shape;340;p35"/>
          <p:cNvSpPr txBox="1"/>
          <p:nvPr/>
        </p:nvSpPr>
        <p:spPr>
          <a:xfrm rot="-5400000">
            <a:off x="-554250" y="2334600"/>
            <a:ext cx="16371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pic>
        <p:nvPicPr>
          <p:cNvPr id="341" name="Google Shape;341;p35"/>
          <p:cNvPicPr preferRelativeResize="0"/>
          <p:nvPr/>
        </p:nvPicPr>
        <p:blipFill>
          <a:blip r:embed="rId5">
            <a:alphaModFix/>
          </a:blip>
          <a:stretch>
            <a:fillRect/>
          </a:stretch>
        </p:blipFill>
        <p:spPr>
          <a:xfrm>
            <a:off x="4635411" y="1119412"/>
            <a:ext cx="3302106" cy="2201404"/>
          </a:xfrm>
          <a:prstGeom prst="rect">
            <a:avLst/>
          </a:prstGeom>
          <a:noFill/>
          <a:ln>
            <a:noFill/>
          </a:ln>
        </p:spPr>
      </p:pic>
      <p:sp>
        <p:nvSpPr>
          <p:cNvPr id="342" name="Google Shape;342;p35"/>
          <p:cNvSpPr/>
          <p:nvPr/>
        </p:nvSpPr>
        <p:spPr>
          <a:xfrm>
            <a:off x="4554988" y="1049388"/>
            <a:ext cx="3480900" cy="23769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6" name="Shape 346"/>
        <p:cNvGrpSpPr/>
        <p:nvPr/>
      </p:nvGrpSpPr>
      <p:grpSpPr>
        <a:xfrm>
          <a:off x="0" y="0"/>
          <a:ext cx="0" cy="0"/>
          <a:chOff x="0" y="0"/>
          <a:chExt cx="0" cy="0"/>
        </a:xfrm>
      </p:grpSpPr>
      <p:sp>
        <p:nvSpPr>
          <p:cNvPr id="347" name="Google Shape;347;p36"/>
          <p:cNvSpPr txBox="1"/>
          <p:nvPr/>
        </p:nvSpPr>
        <p:spPr>
          <a:xfrm>
            <a:off x="1849700" y="3891000"/>
            <a:ext cx="5683200" cy="90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0145AC"/>
                </a:solidFill>
                <a:latin typeface="Montserrat Medium"/>
                <a:ea typeface="Montserrat Medium"/>
                <a:cs typeface="Montserrat Medium"/>
                <a:sym typeface="Montserrat Medium"/>
              </a:rPr>
              <a:t>What happens when you can’t perceive certain colors?</a:t>
            </a:r>
            <a:endParaRPr sz="1800">
              <a:solidFill>
                <a:srgbClr val="0145AC"/>
              </a:solidFill>
              <a:latin typeface="Montserrat Medium"/>
              <a:ea typeface="Montserrat Medium"/>
              <a:cs typeface="Montserrat Medium"/>
              <a:sym typeface="Montserrat Medium"/>
            </a:endParaRPr>
          </a:p>
        </p:txBody>
      </p:sp>
      <p:pic>
        <p:nvPicPr>
          <p:cNvPr id="348" name="Google Shape;348;p36"/>
          <p:cNvPicPr preferRelativeResize="0"/>
          <p:nvPr/>
        </p:nvPicPr>
        <p:blipFill>
          <a:blip r:embed="rId3">
            <a:alphaModFix/>
          </a:blip>
          <a:stretch>
            <a:fillRect/>
          </a:stretch>
        </p:blipFill>
        <p:spPr>
          <a:xfrm>
            <a:off x="940950" y="964875"/>
            <a:ext cx="3487700" cy="2325125"/>
          </a:xfrm>
          <a:prstGeom prst="rect">
            <a:avLst/>
          </a:prstGeom>
          <a:noFill/>
          <a:ln>
            <a:noFill/>
          </a:ln>
        </p:spPr>
      </p:pic>
      <p:pic>
        <p:nvPicPr>
          <p:cNvPr id="349" name="Google Shape;349;p36"/>
          <p:cNvPicPr preferRelativeResize="0"/>
          <p:nvPr/>
        </p:nvPicPr>
        <p:blipFill rotWithShape="1">
          <a:blip r:embed="rId4">
            <a:alphaModFix/>
          </a:blip>
          <a:srcRect b="6021" l="0" r="0" t="6065"/>
          <a:stretch/>
        </p:blipFill>
        <p:spPr>
          <a:xfrm>
            <a:off x="4887300" y="957563"/>
            <a:ext cx="3533884" cy="2325124"/>
          </a:xfrm>
          <a:prstGeom prst="rect">
            <a:avLst/>
          </a:prstGeom>
          <a:noFill/>
          <a:ln>
            <a:noFill/>
          </a:ln>
        </p:spPr>
      </p:pic>
      <p:sp>
        <p:nvSpPr>
          <p:cNvPr id="350" name="Google Shape;350;p36"/>
          <p:cNvSpPr/>
          <p:nvPr/>
        </p:nvSpPr>
        <p:spPr>
          <a:xfrm>
            <a:off x="870650" y="862525"/>
            <a:ext cx="3642000" cy="25152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1" name="Google Shape;351;p36"/>
          <p:cNvSpPr/>
          <p:nvPr/>
        </p:nvSpPr>
        <p:spPr>
          <a:xfrm>
            <a:off x="4810250" y="862525"/>
            <a:ext cx="3701700" cy="25152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2" name="Google Shape;352;p36"/>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353" name="Google Shape;353;p36"/>
          <p:cNvPicPr preferRelativeResize="0"/>
          <p:nvPr/>
        </p:nvPicPr>
        <p:blipFill>
          <a:blip r:embed="rId5">
            <a:alphaModFix/>
          </a:blip>
          <a:stretch>
            <a:fillRect/>
          </a:stretch>
        </p:blipFill>
        <p:spPr>
          <a:xfrm rot="-5400000">
            <a:off x="-267713" y="3824560"/>
            <a:ext cx="1064025" cy="242300"/>
          </a:xfrm>
          <a:prstGeom prst="rect">
            <a:avLst/>
          </a:prstGeom>
          <a:noFill/>
          <a:ln>
            <a:noFill/>
          </a:ln>
        </p:spPr>
      </p:pic>
      <p:sp>
        <p:nvSpPr>
          <p:cNvPr id="354" name="Google Shape;354;p36"/>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55" name="Google Shape;355;p3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cxnSp>
        <p:nvCxnSpPr>
          <p:cNvPr id="356" name="Google Shape;356;p36"/>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57" name="Google Shape;357;p36"/>
          <p:cNvSpPr txBox="1"/>
          <p:nvPr/>
        </p:nvSpPr>
        <p:spPr>
          <a:xfrm rot="-5400000">
            <a:off x="-481350" y="626150"/>
            <a:ext cx="14913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EXTEND YOUR</a:t>
            </a:r>
            <a:endParaRPr i="1" sz="9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UNDERSTANDING</a:t>
            </a:r>
            <a:endParaRPr i="1" sz="900">
              <a:solidFill>
                <a:srgbClr val="FFFFFF"/>
              </a:solidFill>
              <a:latin typeface="Montserrat Thin"/>
              <a:ea typeface="Montserrat Thin"/>
              <a:cs typeface="Montserrat Thin"/>
              <a:sym typeface="Montserrat Thin"/>
            </a:endParaRPr>
          </a:p>
        </p:txBody>
      </p:sp>
      <p:sp>
        <p:nvSpPr>
          <p:cNvPr id="358" name="Google Shape;358;p36"/>
          <p:cNvSpPr txBox="1"/>
          <p:nvPr/>
        </p:nvSpPr>
        <p:spPr>
          <a:xfrm rot="-5400000">
            <a:off x="-554250" y="2334600"/>
            <a:ext cx="16371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2" name="Shape 362"/>
        <p:cNvGrpSpPr/>
        <p:nvPr/>
      </p:nvGrpSpPr>
      <p:grpSpPr>
        <a:xfrm>
          <a:off x="0" y="0"/>
          <a:ext cx="0" cy="0"/>
          <a:chOff x="0" y="0"/>
          <a:chExt cx="0" cy="0"/>
        </a:xfrm>
      </p:grpSpPr>
      <p:sp>
        <p:nvSpPr>
          <p:cNvPr id="363" name="Google Shape;363;p37"/>
          <p:cNvSpPr txBox="1"/>
          <p:nvPr/>
        </p:nvSpPr>
        <p:spPr>
          <a:xfrm>
            <a:off x="2084475" y="433425"/>
            <a:ext cx="5189100" cy="74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145AC"/>
                </a:solidFill>
                <a:latin typeface="Montserrat"/>
                <a:ea typeface="Montserrat"/>
                <a:cs typeface="Montserrat"/>
                <a:sym typeface="Montserrat"/>
              </a:rPr>
              <a:t>Reflect!</a:t>
            </a:r>
            <a:endParaRPr b="1" sz="3000">
              <a:solidFill>
                <a:srgbClr val="0145AC"/>
              </a:solidFill>
              <a:latin typeface="Montserrat"/>
              <a:ea typeface="Montserrat"/>
              <a:cs typeface="Montserrat"/>
              <a:sym typeface="Montserrat"/>
            </a:endParaRPr>
          </a:p>
        </p:txBody>
      </p:sp>
      <p:sp>
        <p:nvSpPr>
          <p:cNvPr id="364" name="Google Shape;364;p37"/>
          <p:cNvSpPr txBox="1"/>
          <p:nvPr/>
        </p:nvSpPr>
        <p:spPr>
          <a:xfrm>
            <a:off x="0" y="3936725"/>
            <a:ext cx="33021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7"/>
          <p:cNvSpPr txBox="1"/>
          <p:nvPr/>
        </p:nvSpPr>
        <p:spPr>
          <a:xfrm>
            <a:off x="1275825" y="1037800"/>
            <a:ext cx="6806400" cy="35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0145AC"/>
                </a:solidFill>
                <a:latin typeface="Montserrat"/>
                <a:ea typeface="Montserrat"/>
                <a:cs typeface="Montserrat"/>
                <a:sym typeface="Montserrat"/>
              </a:rPr>
              <a:t>Respond</a:t>
            </a:r>
            <a:r>
              <a:rPr lang="en" sz="2200">
                <a:solidFill>
                  <a:srgbClr val="0145AC"/>
                </a:solidFill>
                <a:latin typeface="Montserrat Medium"/>
                <a:ea typeface="Montserrat Medium"/>
                <a:cs typeface="Montserrat Medium"/>
                <a:sym typeface="Montserrat Medium"/>
              </a:rPr>
              <a:t> to these writing prompts:</a:t>
            </a:r>
            <a:endParaRPr sz="2200">
              <a:solidFill>
                <a:srgbClr val="0145AC"/>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200">
              <a:solidFill>
                <a:srgbClr val="0145AC"/>
              </a:solidFill>
              <a:latin typeface="Montserrat Medium"/>
              <a:ea typeface="Montserrat Medium"/>
              <a:cs typeface="Montserrat Medium"/>
              <a:sym typeface="Montserrat Medium"/>
            </a:endParaRPr>
          </a:p>
          <a:p>
            <a:pPr indent="-368300" lvl="0" marL="457200" rtl="0" algn="l">
              <a:spcBef>
                <a:spcPts val="0"/>
              </a:spcBef>
              <a:spcAft>
                <a:spcPts val="0"/>
              </a:spcAft>
              <a:buClr>
                <a:srgbClr val="0145AC"/>
              </a:buClr>
              <a:buSzPts val="2200"/>
              <a:buFont typeface="Montserrat Medium"/>
              <a:buAutoNum type="arabicPeriod"/>
            </a:pPr>
            <a:r>
              <a:rPr lang="en" sz="2200">
                <a:solidFill>
                  <a:srgbClr val="0145AC"/>
                </a:solidFill>
                <a:latin typeface="Montserrat Medium"/>
                <a:ea typeface="Montserrat Medium"/>
                <a:cs typeface="Montserrat Medium"/>
                <a:sym typeface="Montserrat Medium"/>
              </a:rPr>
              <a:t>How did working as a team make today’s coding project easier?</a:t>
            </a:r>
            <a:endParaRPr sz="2200">
              <a:solidFill>
                <a:srgbClr val="0145AC"/>
              </a:solidFill>
              <a:latin typeface="Montserrat Medium"/>
              <a:ea typeface="Montserrat Medium"/>
              <a:cs typeface="Montserrat Medium"/>
              <a:sym typeface="Montserrat Medium"/>
            </a:endParaRPr>
          </a:p>
          <a:p>
            <a:pPr indent="-368300" lvl="0" marL="457200" rtl="0" algn="l">
              <a:spcBef>
                <a:spcPts val="0"/>
              </a:spcBef>
              <a:spcAft>
                <a:spcPts val="0"/>
              </a:spcAft>
              <a:buClr>
                <a:srgbClr val="0145AC"/>
              </a:buClr>
              <a:buSzPts val="2200"/>
              <a:buFont typeface="Montserrat Medium"/>
              <a:buAutoNum type="arabicPeriod"/>
            </a:pPr>
            <a:r>
              <a:rPr lang="en" sz="2200">
                <a:solidFill>
                  <a:srgbClr val="0145AC"/>
                </a:solidFill>
                <a:latin typeface="Montserrat Medium"/>
                <a:ea typeface="Montserrat Medium"/>
                <a:cs typeface="Montserrat Medium"/>
                <a:sym typeface="Montserrat Medium"/>
              </a:rPr>
              <a:t>What obstacles did you have to overcome during today’s project?</a:t>
            </a:r>
            <a:endParaRPr sz="2200">
              <a:solidFill>
                <a:srgbClr val="0145AC"/>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200">
              <a:solidFill>
                <a:srgbClr val="0145AC"/>
              </a:solidFill>
              <a:latin typeface="Montserrat Medium"/>
              <a:ea typeface="Montserrat Medium"/>
              <a:cs typeface="Montserrat Medium"/>
              <a:sym typeface="Montserrat Medium"/>
            </a:endParaRPr>
          </a:p>
        </p:txBody>
      </p:sp>
      <p:sp>
        <p:nvSpPr>
          <p:cNvPr id="366" name="Google Shape;366;p37"/>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7" name="Google Shape;367;p37"/>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368" name="Google Shape;368;p37"/>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69" name="Google Shape;369;p3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70" name="Google Shape;370;p37"/>
          <p:cNvSpPr txBox="1"/>
          <p:nvPr/>
        </p:nvSpPr>
        <p:spPr>
          <a:xfrm rot="-5400000">
            <a:off x="-554250" y="2334600"/>
            <a:ext cx="16371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371" name="Google Shape;371;p37"/>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lt1"/>
                </a:solidFill>
                <a:latin typeface="Montserrat Thin"/>
                <a:ea typeface="Montserrat Thin"/>
                <a:cs typeface="Montserrat Thin"/>
                <a:sym typeface="Montserrat Thin"/>
              </a:rPr>
              <a:t>REFLECT</a:t>
            </a:r>
            <a:endParaRPr i="1">
              <a:solidFill>
                <a:schemeClr val="lt1"/>
              </a:solidFill>
              <a:latin typeface="Montserrat Thin"/>
              <a:ea typeface="Montserrat Thin"/>
              <a:cs typeface="Montserrat Thin"/>
              <a:sym typeface="Montserrat Thin"/>
            </a:endParaRPr>
          </a:p>
          <a:p>
            <a:pPr indent="0" lvl="0" marL="0" rtl="0" algn="l">
              <a:spcBef>
                <a:spcPts val="0"/>
              </a:spcBef>
              <a:spcAft>
                <a:spcPts val="0"/>
              </a:spcAft>
              <a:buNone/>
            </a:pPr>
            <a:r>
              <a:t/>
            </a:r>
            <a:endParaRPr i="1">
              <a:solidFill>
                <a:srgbClr val="FFFFFF"/>
              </a:solidFill>
              <a:latin typeface="Montserrat Thin"/>
              <a:ea typeface="Montserrat Thin"/>
              <a:cs typeface="Montserrat Thin"/>
              <a:sym typeface="Montserrat Thin"/>
            </a:endParaRPr>
          </a:p>
        </p:txBody>
      </p:sp>
      <p:cxnSp>
        <p:nvCxnSpPr>
          <p:cNvPr id="372" name="Google Shape;372;p37"/>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7" name="Shape 187"/>
        <p:cNvGrpSpPr/>
        <p:nvPr/>
      </p:nvGrpSpPr>
      <p:grpSpPr>
        <a:xfrm>
          <a:off x="0" y="0"/>
          <a:ext cx="0" cy="0"/>
          <a:chOff x="0" y="0"/>
          <a:chExt cx="0" cy="0"/>
        </a:xfrm>
      </p:grpSpPr>
      <p:sp>
        <p:nvSpPr>
          <p:cNvPr id="188" name="Google Shape;188;p26"/>
          <p:cNvSpPr/>
          <p:nvPr/>
        </p:nvSpPr>
        <p:spPr>
          <a:xfrm>
            <a:off x="5150250" y="1655300"/>
            <a:ext cx="3694500" cy="22938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89" name="Google Shape;189;p26"/>
          <p:cNvSpPr txBox="1"/>
          <p:nvPr/>
        </p:nvSpPr>
        <p:spPr>
          <a:xfrm>
            <a:off x="774075" y="884175"/>
            <a:ext cx="6967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Decoding the Mysteries of our Universe</a:t>
            </a:r>
            <a:endParaRPr sz="2400">
              <a:solidFill>
                <a:srgbClr val="0145AC"/>
              </a:solidFill>
              <a:latin typeface="Montserrat Light"/>
              <a:ea typeface="Montserrat Light"/>
              <a:cs typeface="Montserrat Light"/>
              <a:sym typeface="Montserrat Light"/>
            </a:endParaRPr>
          </a:p>
        </p:txBody>
      </p:sp>
      <p:sp>
        <p:nvSpPr>
          <p:cNvPr id="190" name="Google Shape;190;p26"/>
          <p:cNvSpPr txBox="1"/>
          <p:nvPr/>
        </p:nvSpPr>
        <p:spPr>
          <a:xfrm>
            <a:off x="805575" y="1594250"/>
            <a:ext cx="4116300" cy="10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a:ea typeface="Montserrat"/>
                <a:cs typeface="Montserrat"/>
                <a:sym typeface="Montserrat"/>
              </a:rPr>
              <a:t>How can we use our knowledge of </a:t>
            </a:r>
            <a:r>
              <a:rPr b="1" lang="en" sz="1800">
                <a:solidFill>
                  <a:srgbClr val="0145AC"/>
                </a:solidFill>
                <a:latin typeface="Montserrat"/>
                <a:ea typeface="Montserrat"/>
                <a:cs typeface="Montserrat"/>
                <a:sym typeface="Montserrat"/>
              </a:rPr>
              <a:t>waves </a:t>
            </a:r>
            <a:r>
              <a:rPr lang="en" sz="1800">
                <a:solidFill>
                  <a:srgbClr val="0145AC"/>
                </a:solidFill>
                <a:latin typeface="Montserrat"/>
                <a:ea typeface="Montserrat"/>
                <a:cs typeface="Montserrat"/>
                <a:sym typeface="Montserrat"/>
              </a:rPr>
              <a:t>to decode the mysteries of our universe?</a:t>
            </a:r>
            <a:endParaRPr sz="1800">
              <a:solidFill>
                <a:srgbClr val="0145AC"/>
              </a:solidFill>
              <a:latin typeface="Montserrat"/>
              <a:ea typeface="Montserrat"/>
              <a:cs typeface="Montserrat"/>
              <a:sym typeface="Montserrat"/>
            </a:endParaRPr>
          </a:p>
        </p:txBody>
      </p:sp>
      <p:sp>
        <p:nvSpPr>
          <p:cNvPr id="191" name="Google Shape;191;p26"/>
          <p:cNvSpPr txBox="1"/>
          <p:nvPr/>
        </p:nvSpPr>
        <p:spPr>
          <a:xfrm>
            <a:off x="774075" y="3298575"/>
            <a:ext cx="4179300" cy="727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What properties have we discussed about these waves?</a:t>
            </a:r>
            <a:endParaRPr sz="1800">
              <a:solidFill>
                <a:srgbClr val="0145AC"/>
              </a:solidFill>
              <a:latin typeface="Montserrat"/>
              <a:ea typeface="Montserrat"/>
              <a:cs typeface="Montserrat"/>
              <a:sym typeface="Montserrat"/>
            </a:endParaRPr>
          </a:p>
        </p:txBody>
      </p:sp>
      <p:sp>
        <p:nvSpPr>
          <p:cNvPr id="192" name="Google Shape;192;p26"/>
          <p:cNvSpPr txBox="1"/>
          <p:nvPr/>
        </p:nvSpPr>
        <p:spPr>
          <a:xfrm>
            <a:off x="774075" y="2588449"/>
            <a:ext cx="4116300" cy="665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What kinds of waves do you see in this image</a:t>
            </a:r>
            <a:r>
              <a:rPr lang="en" sz="1800">
                <a:solidFill>
                  <a:srgbClr val="0145AC"/>
                </a:solidFill>
                <a:latin typeface="Montserrat"/>
                <a:ea typeface="Montserrat"/>
                <a:cs typeface="Montserrat"/>
                <a:sym typeface="Montserrat"/>
              </a:rPr>
              <a:t>?</a:t>
            </a:r>
            <a:endParaRPr sz="1800">
              <a:solidFill>
                <a:srgbClr val="0145AC"/>
              </a:solidFill>
              <a:latin typeface="Montserrat"/>
              <a:ea typeface="Montserrat"/>
              <a:cs typeface="Montserrat"/>
              <a:sym typeface="Montserrat"/>
            </a:endParaRPr>
          </a:p>
        </p:txBody>
      </p:sp>
      <p:pic>
        <p:nvPicPr>
          <p:cNvPr id="193" name="Google Shape;193;p26"/>
          <p:cNvPicPr preferRelativeResize="0"/>
          <p:nvPr/>
        </p:nvPicPr>
        <p:blipFill rotWithShape="1">
          <a:blip r:embed="rId3">
            <a:alphaModFix/>
          </a:blip>
          <a:srcRect b="7840" l="0" r="0" t="7849"/>
          <a:stretch/>
        </p:blipFill>
        <p:spPr>
          <a:xfrm>
            <a:off x="5246302" y="1746437"/>
            <a:ext cx="3493700" cy="2113700"/>
          </a:xfrm>
          <a:prstGeom prst="rect">
            <a:avLst/>
          </a:prstGeom>
          <a:noFill/>
          <a:ln>
            <a:noFill/>
          </a:ln>
        </p:spPr>
      </p:pic>
      <p:sp>
        <p:nvSpPr>
          <p:cNvPr id="194" name="Google Shape;194;p26"/>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5" name="Google Shape;195;p26"/>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196" name="Google Shape;196;p26"/>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197" name="Google Shape;197;p2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198" name="Google Shape;198;p26"/>
          <p:cNvSpPr txBox="1"/>
          <p:nvPr/>
        </p:nvSpPr>
        <p:spPr>
          <a:xfrm rot="-5400000">
            <a:off x="-554250" y="2334600"/>
            <a:ext cx="16371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199" name="Google Shape;199;p26"/>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lt1"/>
                </a:solidFill>
                <a:latin typeface="Montserrat Thin"/>
                <a:ea typeface="Montserrat Thin"/>
                <a:cs typeface="Montserrat Thin"/>
                <a:sym typeface="Montserrat Thin"/>
              </a:rPr>
              <a:t>UNIVERSE</a:t>
            </a:r>
            <a:endParaRPr i="1">
              <a:solidFill>
                <a:schemeClr val="lt1"/>
              </a:solidFill>
              <a:latin typeface="Montserrat Thin"/>
              <a:ea typeface="Montserrat Thin"/>
              <a:cs typeface="Montserrat Thin"/>
              <a:sym typeface="Montserrat Thin"/>
            </a:endParaRPr>
          </a:p>
          <a:p>
            <a:pPr indent="0" lvl="0" marL="0" rtl="0" algn="l">
              <a:spcBef>
                <a:spcPts val="0"/>
              </a:spcBef>
              <a:spcAft>
                <a:spcPts val="0"/>
              </a:spcAft>
              <a:buNone/>
            </a:pPr>
            <a:r>
              <a:t/>
            </a:r>
            <a:endParaRPr i="1">
              <a:solidFill>
                <a:srgbClr val="FFFFFF"/>
              </a:solidFill>
              <a:latin typeface="Montserrat Thin"/>
              <a:ea typeface="Montserrat Thin"/>
              <a:cs typeface="Montserrat Thin"/>
              <a:sym typeface="Montserrat Thin"/>
            </a:endParaRPr>
          </a:p>
        </p:txBody>
      </p:sp>
      <p:cxnSp>
        <p:nvCxnSpPr>
          <p:cNvPr id="200" name="Google Shape;200;p26"/>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4" name="Shape 204"/>
        <p:cNvGrpSpPr/>
        <p:nvPr/>
      </p:nvGrpSpPr>
      <p:grpSpPr>
        <a:xfrm>
          <a:off x="0" y="0"/>
          <a:ext cx="0" cy="0"/>
          <a:chOff x="0" y="0"/>
          <a:chExt cx="0" cy="0"/>
        </a:xfrm>
      </p:grpSpPr>
      <p:sp>
        <p:nvSpPr>
          <p:cNvPr id="205" name="Google Shape;205;p27"/>
          <p:cNvSpPr txBox="1"/>
          <p:nvPr/>
        </p:nvSpPr>
        <p:spPr>
          <a:xfrm>
            <a:off x="4929285" y="1236844"/>
            <a:ext cx="3652200" cy="7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a:ea typeface="Montserrat"/>
                <a:cs typeface="Montserrat"/>
                <a:sym typeface="Montserrat"/>
              </a:rPr>
              <a:t>Have you heard the siren of an ambulance?</a:t>
            </a:r>
            <a:endParaRPr sz="1800">
              <a:solidFill>
                <a:srgbClr val="0145AC"/>
              </a:solidFill>
              <a:latin typeface="Montserrat"/>
              <a:ea typeface="Montserrat"/>
              <a:cs typeface="Montserrat"/>
              <a:sym typeface="Montserrat"/>
            </a:endParaRPr>
          </a:p>
        </p:txBody>
      </p:sp>
      <p:sp>
        <p:nvSpPr>
          <p:cNvPr id="206" name="Google Shape;206;p27"/>
          <p:cNvSpPr txBox="1"/>
          <p:nvPr/>
        </p:nvSpPr>
        <p:spPr>
          <a:xfrm>
            <a:off x="4811735" y="2822326"/>
            <a:ext cx="4116300" cy="727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What do you think is happening?</a:t>
            </a:r>
            <a:endParaRPr sz="1800">
              <a:solidFill>
                <a:srgbClr val="0145AC"/>
              </a:solidFill>
              <a:latin typeface="Montserrat"/>
              <a:ea typeface="Montserrat"/>
              <a:cs typeface="Montserrat"/>
              <a:sym typeface="Montserrat"/>
            </a:endParaRPr>
          </a:p>
        </p:txBody>
      </p:sp>
      <p:pic>
        <p:nvPicPr>
          <p:cNvPr descr="Subscribe for more Sounds!&#10;http://bit.ly/TiIuFz&#10;&#10;My Facebook!&#10;http://www.facebook.com/SoundEffectsFactory&#10; &#10;DOWNLOAD LINK!&#10;http://bit.ly/V0x9cN&#10;&#10;Attribution:&#10;Used respectively under a Creative Commons 0 License." id="207" name="Google Shape;207;p27" title="Ambulance Siren Approach and Drive By Doppler Effect Sound">
            <a:hlinkClick r:id="rId3"/>
          </p:cNvPr>
          <p:cNvPicPr preferRelativeResize="0"/>
          <p:nvPr/>
        </p:nvPicPr>
        <p:blipFill>
          <a:blip r:embed="rId4">
            <a:alphaModFix/>
          </a:blip>
          <a:stretch>
            <a:fillRect/>
          </a:stretch>
        </p:blipFill>
        <p:spPr>
          <a:xfrm>
            <a:off x="854875" y="935425"/>
            <a:ext cx="3965100" cy="2973825"/>
          </a:xfrm>
          <a:prstGeom prst="rect">
            <a:avLst/>
          </a:prstGeom>
          <a:noFill/>
          <a:ln>
            <a:noFill/>
          </a:ln>
        </p:spPr>
      </p:pic>
      <p:sp>
        <p:nvSpPr>
          <p:cNvPr id="208" name="Google Shape;208;p27"/>
          <p:cNvSpPr txBox="1"/>
          <p:nvPr/>
        </p:nvSpPr>
        <p:spPr>
          <a:xfrm>
            <a:off x="4811010" y="2041857"/>
            <a:ext cx="3965100" cy="665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How</a:t>
            </a:r>
            <a:r>
              <a:rPr lang="en" sz="1800">
                <a:solidFill>
                  <a:srgbClr val="0145AC"/>
                </a:solidFill>
                <a:latin typeface="Montserrat"/>
                <a:ea typeface="Montserrat"/>
                <a:cs typeface="Montserrat"/>
                <a:sym typeface="Montserrat"/>
              </a:rPr>
              <a:t> does the sound change over time?</a:t>
            </a:r>
            <a:endParaRPr sz="1800">
              <a:solidFill>
                <a:srgbClr val="0145AC"/>
              </a:solidFill>
              <a:latin typeface="Montserrat"/>
              <a:ea typeface="Montserrat"/>
              <a:cs typeface="Montserrat"/>
              <a:sym typeface="Montserrat"/>
            </a:endParaRPr>
          </a:p>
        </p:txBody>
      </p:sp>
      <p:sp>
        <p:nvSpPr>
          <p:cNvPr id="209" name="Google Shape;209;p27"/>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 name="Google Shape;210;p27"/>
          <p:cNvPicPr preferRelativeResize="0"/>
          <p:nvPr/>
        </p:nvPicPr>
        <p:blipFill>
          <a:blip r:embed="rId5">
            <a:alphaModFix/>
          </a:blip>
          <a:stretch>
            <a:fillRect/>
          </a:stretch>
        </p:blipFill>
        <p:spPr>
          <a:xfrm rot="-5400000">
            <a:off x="-267713" y="3824560"/>
            <a:ext cx="1064025" cy="242300"/>
          </a:xfrm>
          <a:prstGeom prst="rect">
            <a:avLst/>
          </a:prstGeom>
          <a:noFill/>
          <a:ln>
            <a:noFill/>
          </a:ln>
        </p:spPr>
      </p:pic>
      <p:sp>
        <p:nvSpPr>
          <p:cNvPr id="211" name="Google Shape;211;p27"/>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12" name="Google Shape;212;p2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13" name="Google Shape;213;p27"/>
          <p:cNvSpPr txBox="1"/>
          <p:nvPr/>
        </p:nvSpPr>
        <p:spPr>
          <a:xfrm rot="-5400000">
            <a:off x="-554250" y="2334600"/>
            <a:ext cx="16371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14" name="Google Shape;214;p27"/>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lt1"/>
                </a:solidFill>
                <a:latin typeface="Montserrat Thin"/>
                <a:ea typeface="Montserrat Thin"/>
                <a:cs typeface="Montserrat Thin"/>
                <a:sym typeface="Montserrat Thin"/>
              </a:rPr>
              <a:t>AMBULANCE</a:t>
            </a:r>
            <a:endParaRPr i="1">
              <a:solidFill>
                <a:schemeClr val="lt1"/>
              </a:solidFill>
              <a:latin typeface="Montserrat Thin"/>
              <a:ea typeface="Montserrat Thin"/>
              <a:cs typeface="Montserrat Thin"/>
              <a:sym typeface="Montserrat Thin"/>
            </a:endParaRPr>
          </a:p>
          <a:p>
            <a:pPr indent="0" lvl="0" marL="0" rtl="0" algn="l">
              <a:spcBef>
                <a:spcPts val="0"/>
              </a:spcBef>
              <a:spcAft>
                <a:spcPts val="0"/>
              </a:spcAft>
              <a:buNone/>
            </a:pPr>
            <a:r>
              <a:t/>
            </a:r>
            <a:endParaRPr i="1">
              <a:solidFill>
                <a:srgbClr val="FFFFFF"/>
              </a:solidFill>
              <a:latin typeface="Montserrat Thin"/>
              <a:ea typeface="Montserrat Thin"/>
              <a:cs typeface="Montserrat Thin"/>
              <a:sym typeface="Montserrat Thin"/>
            </a:endParaRPr>
          </a:p>
        </p:txBody>
      </p:sp>
      <p:cxnSp>
        <p:nvCxnSpPr>
          <p:cNvPr id="215" name="Google Shape;215;p27"/>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9" name="Shape 219"/>
        <p:cNvGrpSpPr/>
        <p:nvPr/>
      </p:nvGrpSpPr>
      <p:grpSpPr>
        <a:xfrm>
          <a:off x="0" y="0"/>
          <a:ext cx="0" cy="0"/>
          <a:chOff x="0" y="0"/>
          <a:chExt cx="0" cy="0"/>
        </a:xfrm>
      </p:grpSpPr>
      <p:sp>
        <p:nvSpPr>
          <p:cNvPr id="220" name="Google Shape;220;p28"/>
          <p:cNvSpPr txBox="1"/>
          <p:nvPr/>
        </p:nvSpPr>
        <p:spPr>
          <a:xfrm>
            <a:off x="4780900" y="2228524"/>
            <a:ext cx="41163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145AC"/>
                </a:solidFill>
                <a:latin typeface="Montserrat"/>
                <a:ea typeface="Montserrat"/>
                <a:cs typeface="Montserrat"/>
                <a:sym typeface="Montserrat"/>
              </a:rPr>
              <a:t>Blueshift</a:t>
            </a:r>
            <a:r>
              <a:rPr lang="en" sz="1800">
                <a:solidFill>
                  <a:srgbClr val="0145AC"/>
                </a:solidFill>
                <a:latin typeface="Montserrat"/>
                <a:ea typeface="Montserrat"/>
                <a:cs typeface="Montserrat"/>
                <a:sym typeface="Montserrat"/>
              </a:rPr>
              <a:t>: Focus on the blue wave</a:t>
            </a:r>
            <a:endParaRPr sz="1800">
              <a:solidFill>
                <a:srgbClr val="0145AC"/>
              </a:solidFill>
              <a:latin typeface="Montserrat"/>
              <a:ea typeface="Montserrat"/>
              <a:cs typeface="Montserrat"/>
              <a:sym typeface="Montserrat"/>
            </a:endParaRPr>
          </a:p>
        </p:txBody>
      </p:sp>
      <p:sp>
        <p:nvSpPr>
          <p:cNvPr id="221" name="Google Shape;221;p28"/>
          <p:cNvSpPr txBox="1"/>
          <p:nvPr/>
        </p:nvSpPr>
        <p:spPr>
          <a:xfrm>
            <a:off x="4780900" y="2704024"/>
            <a:ext cx="4340100" cy="676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What do you notice about its </a:t>
            </a:r>
            <a:r>
              <a:rPr b="1" lang="en" sz="1800">
                <a:solidFill>
                  <a:srgbClr val="0145AC"/>
                </a:solidFill>
                <a:latin typeface="Montserrat"/>
                <a:ea typeface="Montserrat"/>
                <a:cs typeface="Montserrat"/>
                <a:sym typeface="Montserrat"/>
              </a:rPr>
              <a:t>wavelength</a:t>
            </a:r>
            <a:r>
              <a:rPr lang="en" sz="1800">
                <a:solidFill>
                  <a:srgbClr val="0145AC"/>
                </a:solidFill>
                <a:latin typeface="Montserrat"/>
                <a:ea typeface="Montserrat"/>
                <a:cs typeface="Montserrat"/>
                <a:sym typeface="Montserrat"/>
              </a:rPr>
              <a:t> and </a:t>
            </a:r>
            <a:r>
              <a:rPr b="1" lang="en" sz="1800">
                <a:solidFill>
                  <a:srgbClr val="0145AC"/>
                </a:solidFill>
                <a:latin typeface="Montserrat"/>
                <a:ea typeface="Montserrat"/>
                <a:cs typeface="Montserrat"/>
                <a:sym typeface="Montserrat"/>
              </a:rPr>
              <a:t>frequency</a:t>
            </a:r>
            <a:r>
              <a:rPr lang="en" sz="1800">
                <a:solidFill>
                  <a:srgbClr val="0145AC"/>
                </a:solidFill>
                <a:latin typeface="Montserrat"/>
                <a:ea typeface="Montserrat"/>
                <a:cs typeface="Montserrat"/>
                <a:sym typeface="Montserrat"/>
              </a:rPr>
              <a:t>?</a:t>
            </a:r>
            <a:endParaRPr sz="1800">
              <a:solidFill>
                <a:srgbClr val="0145AC"/>
              </a:solidFill>
              <a:latin typeface="Montserrat"/>
              <a:ea typeface="Montserrat"/>
              <a:cs typeface="Montserrat"/>
              <a:sym typeface="Montserrat"/>
            </a:endParaRPr>
          </a:p>
        </p:txBody>
      </p:sp>
      <p:sp>
        <p:nvSpPr>
          <p:cNvPr id="222" name="Google Shape;222;p28"/>
          <p:cNvSpPr txBox="1"/>
          <p:nvPr/>
        </p:nvSpPr>
        <p:spPr>
          <a:xfrm>
            <a:off x="706013" y="2228524"/>
            <a:ext cx="4116300" cy="6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145AC"/>
                </a:solidFill>
                <a:latin typeface="Montserrat"/>
                <a:ea typeface="Montserrat"/>
                <a:cs typeface="Montserrat"/>
                <a:sym typeface="Montserrat"/>
              </a:rPr>
              <a:t>Redshift</a:t>
            </a:r>
            <a:r>
              <a:rPr lang="en" sz="1800">
                <a:solidFill>
                  <a:srgbClr val="0145AC"/>
                </a:solidFill>
                <a:latin typeface="Montserrat"/>
                <a:ea typeface="Montserrat"/>
                <a:cs typeface="Montserrat"/>
                <a:sym typeface="Montserrat"/>
              </a:rPr>
              <a:t>: Focus on the red wave</a:t>
            </a:r>
            <a:endParaRPr sz="1800">
              <a:solidFill>
                <a:srgbClr val="0145AC"/>
              </a:solidFill>
              <a:latin typeface="Montserrat"/>
              <a:ea typeface="Montserrat"/>
              <a:cs typeface="Montserrat"/>
              <a:sym typeface="Montserrat"/>
            </a:endParaRPr>
          </a:p>
        </p:txBody>
      </p:sp>
      <p:sp>
        <p:nvSpPr>
          <p:cNvPr id="223" name="Google Shape;223;p28"/>
          <p:cNvSpPr txBox="1"/>
          <p:nvPr/>
        </p:nvSpPr>
        <p:spPr>
          <a:xfrm>
            <a:off x="664088" y="2704024"/>
            <a:ext cx="4001700" cy="676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What do you notice about its </a:t>
            </a:r>
            <a:r>
              <a:rPr b="1" lang="en" sz="1800">
                <a:solidFill>
                  <a:srgbClr val="0145AC"/>
                </a:solidFill>
                <a:latin typeface="Montserrat"/>
                <a:ea typeface="Montserrat"/>
                <a:cs typeface="Montserrat"/>
                <a:sym typeface="Montserrat"/>
              </a:rPr>
              <a:t>wavelength</a:t>
            </a:r>
            <a:r>
              <a:rPr lang="en" sz="1800">
                <a:solidFill>
                  <a:srgbClr val="0145AC"/>
                </a:solidFill>
                <a:latin typeface="Montserrat"/>
                <a:ea typeface="Montserrat"/>
                <a:cs typeface="Montserrat"/>
                <a:sym typeface="Montserrat"/>
              </a:rPr>
              <a:t> and </a:t>
            </a:r>
            <a:r>
              <a:rPr b="1" lang="en" sz="1800">
                <a:solidFill>
                  <a:srgbClr val="0145AC"/>
                </a:solidFill>
                <a:latin typeface="Montserrat"/>
                <a:ea typeface="Montserrat"/>
                <a:cs typeface="Montserrat"/>
                <a:sym typeface="Montserrat"/>
              </a:rPr>
              <a:t>frequency</a:t>
            </a:r>
            <a:r>
              <a:rPr lang="en" sz="1800">
                <a:solidFill>
                  <a:srgbClr val="0145AC"/>
                </a:solidFill>
                <a:latin typeface="Montserrat"/>
                <a:ea typeface="Montserrat"/>
                <a:cs typeface="Montserrat"/>
                <a:sym typeface="Montserrat"/>
              </a:rPr>
              <a:t>?</a:t>
            </a:r>
            <a:endParaRPr sz="1800">
              <a:solidFill>
                <a:srgbClr val="0145AC"/>
              </a:solidFill>
              <a:latin typeface="Montserrat"/>
              <a:ea typeface="Montserrat"/>
              <a:cs typeface="Montserrat"/>
              <a:sym typeface="Montserrat"/>
            </a:endParaRPr>
          </a:p>
        </p:txBody>
      </p:sp>
      <p:sp>
        <p:nvSpPr>
          <p:cNvPr id="224" name="Google Shape;224;p28"/>
          <p:cNvSpPr txBox="1"/>
          <p:nvPr/>
        </p:nvSpPr>
        <p:spPr>
          <a:xfrm>
            <a:off x="784825" y="3982850"/>
            <a:ext cx="4507200" cy="6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a:ea typeface="Montserrat"/>
                <a:cs typeface="Montserrat"/>
                <a:sym typeface="Montserrat"/>
              </a:rPr>
              <a:t>Think of the Earth as us, and think of an object in space as the ambulance.</a:t>
            </a:r>
            <a:endParaRPr sz="1800">
              <a:solidFill>
                <a:srgbClr val="0145AC"/>
              </a:solidFill>
              <a:latin typeface="Montserrat"/>
              <a:ea typeface="Montserrat"/>
              <a:cs typeface="Montserrat"/>
              <a:sym typeface="Montserrat"/>
            </a:endParaRPr>
          </a:p>
        </p:txBody>
      </p:sp>
      <p:sp>
        <p:nvSpPr>
          <p:cNvPr id="225" name="Google Shape;225;p28"/>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6" name="Google Shape;226;p28"/>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27" name="Google Shape;227;p28"/>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28" name="Google Shape;228;p28"/>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29" name="Google Shape;229;p28"/>
          <p:cNvSpPr txBox="1"/>
          <p:nvPr/>
        </p:nvSpPr>
        <p:spPr>
          <a:xfrm rot="-5400000">
            <a:off x="-554250" y="2334600"/>
            <a:ext cx="16371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30" name="Google Shape;230;p28"/>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lt1"/>
                </a:solidFill>
                <a:latin typeface="Montserrat Thin"/>
                <a:ea typeface="Montserrat Thin"/>
                <a:cs typeface="Montserrat Thin"/>
                <a:sym typeface="Montserrat Thin"/>
              </a:rPr>
              <a:t>UNIVERSE</a:t>
            </a:r>
            <a:endParaRPr i="1">
              <a:solidFill>
                <a:schemeClr val="lt1"/>
              </a:solidFill>
              <a:latin typeface="Montserrat Thin"/>
              <a:ea typeface="Montserrat Thin"/>
              <a:cs typeface="Montserrat Thin"/>
              <a:sym typeface="Montserrat Thin"/>
            </a:endParaRPr>
          </a:p>
          <a:p>
            <a:pPr indent="0" lvl="0" marL="0" rtl="0" algn="l">
              <a:spcBef>
                <a:spcPts val="0"/>
              </a:spcBef>
              <a:spcAft>
                <a:spcPts val="0"/>
              </a:spcAft>
              <a:buNone/>
            </a:pPr>
            <a:r>
              <a:t/>
            </a:r>
            <a:endParaRPr i="1">
              <a:solidFill>
                <a:srgbClr val="FFFFFF"/>
              </a:solidFill>
              <a:latin typeface="Montserrat Thin"/>
              <a:ea typeface="Montserrat Thin"/>
              <a:cs typeface="Montserrat Thin"/>
              <a:sym typeface="Montserrat Thin"/>
            </a:endParaRPr>
          </a:p>
        </p:txBody>
      </p:sp>
      <p:cxnSp>
        <p:nvCxnSpPr>
          <p:cNvPr id="231" name="Google Shape;231;p28"/>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pic>
        <p:nvPicPr>
          <p:cNvPr id="232" name="Google Shape;232;p28"/>
          <p:cNvPicPr preferRelativeResize="0"/>
          <p:nvPr/>
        </p:nvPicPr>
        <p:blipFill>
          <a:blip r:embed="rId4">
            <a:alphaModFix/>
          </a:blip>
          <a:stretch>
            <a:fillRect/>
          </a:stretch>
        </p:blipFill>
        <p:spPr>
          <a:xfrm>
            <a:off x="1600350" y="512075"/>
            <a:ext cx="5581650" cy="1381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6" name="Shape 236"/>
        <p:cNvGrpSpPr/>
        <p:nvPr/>
      </p:nvGrpSpPr>
      <p:grpSpPr>
        <a:xfrm>
          <a:off x="0" y="0"/>
          <a:ext cx="0" cy="0"/>
          <a:chOff x="0" y="0"/>
          <a:chExt cx="0" cy="0"/>
        </a:xfrm>
      </p:grpSpPr>
      <p:sp>
        <p:nvSpPr>
          <p:cNvPr id="237" name="Google Shape;237;p29"/>
          <p:cNvSpPr/>
          <p:nvPr/>
        </p:nvSpPr>
        <p:spPr>
          <a:xfrm>
            <a:off x="1265600" y="808725"/>
            <a:ext cx="3525600" cy="3285600"/>
          </a:xfrm>
          <a:prstGeom prst="rect">
            <a:avLst/>
          </a:prstGeom>
          <a:solidFill>
            <a:srgbClr val="FFFFFF"/>
          </a:solid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8" name="Google Shape;238;p29"/>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9" name="Google Shape;239;p29"/>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40" name="Google Shape;240;p29"/>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41" name="Google Shape;241;p29"/>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42" name="Google Shape;242;p29"/>
          <p:cNvSpPr txBox="1"/>
          <p:nvPr/>
        </p:nvSpPr>
        <p:spPr>
          <a:xfrm rot="-5400000">
            <a:off x="-554250" y="2334600"/>
            <a:ext cx="16371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43" name="Google Shape;243;p29"/>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lt1"/>
                </a:solidFill>
                <a:latin typeface="Montserrat Thin"/>
                <a:ea typeface="Montserrat Thin"/>
                <a:cs typeface="Montserrat Thin"/>
                <a:sym typeface="Montserrat Thin"/>
              </a:rPr>
              <a:t>CREATE</a:t>
            </a:r>
            <a:endParaRPr i="1">
              <a:solidFill>
                <a:schemeClr val="lt1"/>
              </a:solidFill>
              <a:latin typeface="Montserrat Thin"/>
              <a:ea typeface="Montserrat Thin"/>
              <a:cs typeface="Montserrat Thin"/>
              <a:sym typeface="Montserrat Thin"/>
            </a:endParaRPr>
          </a:p>
          <a:p>
            <a:pPr indent="0" lvl="0" marL="0" rtl="0" algn="l">
              <a:spcBef>
                <a:spcPts val="0"/>
              </a:spcBef>
              <a:spcAft>
                <a:spcPts val="0"/>
              </a:spcAft>
              <a:buNone/>
            </a:pPr>
            <a:r>
              <a:t/>
            </a:r>
            <a:endParaRPr i="1">
              <a:solidFill>
                <a:srgbClr val="FFFFFF"/>
              </a:solidFill>
              <a:latin typeface="Montserrat Thin"/>
              <a:ea typeface="Montserrat Thin"/>
              <a:cs typeface="Montserrat Thin"/>
              <a:sym typeface="Montserrat Thin"/>
            </a:endParaRPr>
          </a:p>
        </p:txBody>
      </p:sp>
      <p:cxnSp>
        <p:nvCxnSpPr>
          <p:cNvPr id="244" name="Google Shape;244;p29"/>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45" name="Google Shape;245;p29"/>
          <p:cNvSpPr txBox="1"/>
          <p:nvPr/>
        </p:nvSpPr>
        <p:spPr>
          <a:xfrm>
            <a:off x="5268375" y="1871650"/>
            <a:ext cx="2871900" cy="2502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145AC"/>
              </a:buClr>
              <a:buSzPts val="1400"/>
              <a:buFont typeface="Montserrat Light"/>
              <a:buChar char="●"/>
            </a:pPr>
            <a:r>
              <a:rPr lang="en">
                <a:solidFill>
                  <a:srgbClr val="0145AC"/>
                </a:solidFill>
                <a:latin typeface="Montserrat Light"/>
                <a:ea typeface="Montserrat Light"/>
                <a:cs typeface="Montserrat Light"/>
                <a:sym typeface="Montserrat Light"/>
              </a:rPr>
              <a:t>Can you read the hidden message?</a:t>
            </a:r>
            <a:endParaRPr>
              <a:solidFill>
                <a:srgbClr val="0145AC"/>
              </a:solidFill>
              <a:latin typeface="Montserrat Light"/>
              <a:ea typeface="Montserrat Light"/>
              <a:cs typeface="Montserrat Light"/>
              <a:sym typeface="Montserrat Light"/>
            </a:endParaRPr>
          </a:p>
          <a:p>
            <a:pPr indent="0" lvl="0" marL="0" rtl="0" algn="l">
              <a:spcBef>
                <a:spcPts val="0"/>
              </a:spcBef>
              <a:spcAft>
                <a:spcPts val="0"/>
              </a:spcAft>
              <a:buNone/>
            </a:pPr>
            <a:r>
              <a:t/>
            </a:r>
            <a:endParaRPr>
              <a:solidFill>
                <a:srgbClr val="0145AC"/>
              </a:solidFill>
              <a:latin typeface="Montserrat Light"/>
              <a:ea typeface="Montserrat Light"/>
              <a:cs typeface="Montserrat Light"/>
              <a:sym typeface="Montserrat Light"/>
            </a:endParaRPr>
          </a:p>
          <a:p>
            <a:pPr indent="-317500" lvl="0" marL="457200" rtl="0" algn="l">
              <a:spcBef>
                <a:spcPts val="0"/>
              </a:spcBef>
              <a:spcAft>
                <a:spcPts val="0"/>
              </a:spcAft>
              <a:buClr>
                <a:srgbClr val="0145AC"/>
              </a:buClr>
              <a:buSzPts val="1400"/>
              <a:buFont typeface="Montserrat Light"/>
              <a:buChar char="●"/>
            </a:pPr>
            <a:r>
              <a:rPr lang="en">
                <a:solidFill>
                  <a:srgbClr val="0145AC"/>
                </a:solidFill>
                <a:latin typeface="Montserrat Light"/>
                <a:ea typeface="Montserrat Light"/>
                <a:cs typeface="Montserrat Light"/>
                <a:sym typeface="Montserrat Light"/>
              </a:rPr>
              <a:t>What do you know about each of the colors shown?</a:t>
            </a:r>
            <a:endParaRPr>
              <a:solidFill>
                <a:srgbClr val="0145AC"/>
              </a:solidFill>
              <a:latin typeface="Montserrat Light"/>
              <a:ea typeface="Montserrat Light"/>
              <a:cs typeface="Montserrat Light"/>
              <a:sym typeface="Montserrat Light"/>
            </a:endParaRPr>
          </a:p>
          <a:p>
            <a:pPr indent="0" lvl="0" marL="457200" rtl="0" algn="l">
              <a:spcBef>
                <a:spcPts val="0"/>
              </a:spcBef>
              <a:spcAft>
                <a:spcPts val="0"/>
              </a:spcAft>
              <a:buNone/>
            </a:pPr>
            <a:r>
              <a:t/>
            </a:r>
            <a:endParaRPr>
              <a:solidFill>
                <a:srgbClr val="0145AC"/>
              </a:solidFill>
              <a:latin typeface="Montserrat Light"/>
              <a:ea typeface="Montserrat Light"/>
              <a:cs typeface="Montserrat Light"/>
              <a:sym typeface="Montserrat Light"/>
            </a:endParaRPr>
          </a:p>
          <a:p>
            <a:pPr indent="-317500" lvl="0" marL="457200" rtl="0" algn="l">
              <a:spcBef>
                <a:spcPts val="0"/>
              </a:spcBef>
              <a:spcAft>
                <a:spcPts val="0"/>
              </a:spcAft>
              <a:buClr>
                <a:srgbClr val="0145AC"/>
              </a:buClr>
              <a:buSzPts val="1400"/>
              <a:buFont typeface="Montserrat Light"/>
              <a:buChar char="●"/>
            </a:pPr>
            <a:r>
              <a:rPr lang="en">
                <a:solidFill>
                  <a:srgbClr val="0145AC"/>
                </a:solidFill>
                <a:latin typeface="Montserrat Light"/>
                <a:ea typeface="Montserrat Light"/>
                <a:cs typeface="Montserrat Light"/>
                <a:sym typeface="Montserrat Light"/>
              </a:rPr>
              <a:t>How will we use RGB VALUES to decode hidden messages?</a:t>
            </a:r>
            <a:endParaRPr>
              <a:solidFill>
                <a:srgbClr val="0145AC"/>
              </a:solidFill>
              <a:latin typeface="Montserrat Light"/>
              <a:ea typeface="Montserrat Light"/>
              <a:cs typeface="Montserrat Light"/>
              <a:sym typeface="Montserrat Light"/>
            </a:endParaRPr>
          </a:p>
        </p:txBody>
      </p:sp>
      <p:sp>
        <p:nvSpPr>
          <p:cNvPr id="246" name="Google Shape;246;p29"/>
          <p:cNvSpPr txBox="1"/>
          <p:nvPr/>
        </p:nvSpPr>
        <p:spPr>
          <a:xfrm>
            <a:off x="5268374" y="922750"/>
            <a:ext cx="23505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Light"/>
                <a:ea typeface="Montserrat Light"/>
                <a:cs typeface="Montserrat Light"/>
                <a:sym typeface="Montserrat Light"/>
              </a:rPr>
              <a:t>PiperCode</a:t>
            </a:r>
            <a:r>
              <a:rPr lang="en" sz="1800">
                <a:solidFill>
                  <a:srgbClr val="0145AC"/>
                </a:solidFill>
                <a:latin typeface="Montserrat Light"/>
                <a:ea typeface="Montserrat Light"/>
                <a:cs typeface="Montserrat Light"/>
                <a:sym typeface="Montserrat Light"/>
              </a:rPr>
              <a:t> Project: </a:t>
            </a:r>
            <a:endParaRPr sz="2400">
              <a:solidFill>
                <a:srgbClr val="0145AC"/>
              </a:solidFill>
              <a:latin typeface="Montserrat Light"/>
              <a:ea typeface="Montserrat Light"/>
              <a:cs typeface="Montserrat Light"/>
              <a:sym typeface="Montserrat Light"/>
            </a:endParaRPr>
          </a:p>
        </p:txBody>
      </p:sp>
      <p:sp>
        <p:nvSpPr>
          <p:cNvPr id="247" name="Google Shape;247;p29"/>
          <p:cNvSpPr txBox="1"/>
          <p:nvPr/>
        </p:nvSpPr>
        <p:spPr>
          <a:xfrm>
            <a:off x="5268387" y="1195491"/>
            <a:ext cx="2437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Color Coded</a:t>
            </a:r>
            <a:endParaRPr b="1" sz="2400">
              <a:solidFill>
                <a:srgbClr val="0145AC"/>
              </a:solidFill>
              <a:latin typeface="Montserrat"/>
              <a:ea typeface="Montserrat"/>
              <a:cs typeface="Montserrat"/>
              <a:sym typeface="Montserrat"/>
            </a:endParaRPr>
          </a:p>
        </p:txBody>
      </p:sp>
      <p:pic>
        <p:nvPicPr>
          <p:cNvPr id="248" name="Google Shape;248;p29"/>
          <p:cNvPicPr preferRelativeResize="0"/>
          <p:nvPr/>
        </p:nvPicPr>
        <p:blipFill>
          <a:blip r:embed="rId4">
            <a:alphaModFix/>
          </a:blip>
          <a:stretch>
            <a:fillRect/>
          </a:stretch>
        </p:blipFill>
        <p:spPr>
          <a:xfrm>
            <a:off x="1376166" y="916038"/>
            <a:ext cx="3294029" cy="30630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2" name="Shape 252"/>
        <p:cNvGrpSpPr/>
        <p:nvPr/>
      </p:nvGrpSpPr>
      <p:grpSpPr>
        <a:xfrm>
          <a:off x="0" y="0"/>
          <a:ext cx="0" cy="0"/>
          <a:chOff x="0" y="0"/>
          <a:chExt cx="0" cy="0"/>
        </a:xfrm>
      </p:grpSpPr>
      <p:sp>
        <p:nvSpPr>
          <p:cNvPr id="253" name="Google Shape;253;p30"/>
          <p:cNvSpPr txBox="1"/>
          <p:nvPr/>
        </p:nvSpPr>
        <p:spPr>
          <a:xfrm>
            <a:off x="1515675" y="3558775"/>
            <a:ext cx="6952800" cy="124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145AC"/>
                </a:solidFill>
                <a:latin typeface="Montserrat"/>
                <a:ea typeface="Montserrat"/>
                <a:cs typeface="Montserrat"/>
                <a:sym typeface="Montserrat"/>
              </a:rPr>
              <a:t>STEP 5 </a:t>
            </a:r>
            <a:endParaRPr b="1" sz="2400">
              <a:solidFill>
                <a:srgbClr val="0145AC"/>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0145AC"/>
              </a:solidFill>
              <a:latin typeface="Montserrat"/>
              <a:ea typeface="Montserrat"/>
              <a:cs typeface="Montserrat"/>
              <a:sym typeface="Montserrat"/>
            </a:endParaRPr>
          </a:p>
          <a:p>
            <a:pPr indent="0" lvl="0" marL="0" rtl="0" algn="l">
              <a:spcBef>
                <a:spcPts val="0"/>
              </a:spcBef>
              <a:spcAft>
                <a:spcPts val="0"/>
              </a:spcAft>
              <a:buNone/>
            </a:pPr>
            <a:r>
              <a:rPr lang="en" sz="1800">
                <a:solidFill>
                  <a:srgbClr val="0145AC"/>
                </a:solidFill>
                <a:latin typeface="Montserrat"/>
                <a:ea typeface="Montserrat"/>
                <a:cs typeface="Montserrat"/>
                <a:sym typeface="Montserrat"/>
              </a:rPr>
              <a:t>How do </a:t>
            </a:r>
            <a:r>
              <a:rPr b="1" lang="en" sz="1800">
                <a:solidFill>
                  <a:srgbClr val="0145AC"/>
                </a:solidFill>
                <a:latin typeface="Montserrat"/>
                <a:ea typeface="Montserrat"/>
                <a:cs typeface="Montserrat"/>
                <a:sym typeface="Montserrat"/>
              </a:rPr>
              <a:t>RGB values</a:t>
            </a:r>
            <a:r>
              <a:rPr lang="en" sz="1800">
                <a:solidFill>
                  <a:srgbClr val="0145AC"/>
                </a:solidFill>
                <a:latin typeface="Montserrat"/>
                <a:ea typeface="Montserrat"/>
                <a:cs typeface="Montserrat"/>
                <a:sym typeface="Montserrat"/>
              </a:rPr>
              <a:t> represent the color you are scanning?</a:t>
            </a:r>
            <a:endParaRPr sz="1800">
              <a:solidFill>
                <a:srgbClr val="0145AC"/>
              </a:solidFill>
              <a:latin typeface="Montserrat"/>
              <a:ea typeface="Montserrat"/>
              <a:cs typeface="Montserrat"/>
              <a:sym typeface="Montserrat"/>
            </a:endParaRPr>
          </a:p>
        </p:txBody>
      </p:sp>
      <p:pic>
        <p:nvPicPr>
          <p:cNvPr id="254" name="Google Shape;254;p30"/>
          <p:cNvPicPr preferRelativeResize="0"/>
          <p:nvPr/>
        </p:nvPicPr>
        <p:blipFill rotWithShape="1">
          <a:blip r:embed="rId3">
            <a:alphaModFix/>
          </a:blip>
          <a:srcRect b="0" l="0" r="0" t="0"/>
          <a:stretch/>
        </p:blipFill>
        <p:spPr>
          <a:xfrm>
            <a:off x="5851100" y="736175"/>
            <a:ext cx="2479541" cy="2305501"/>
          </a:xfrm>
          <a:prstGeom prst="rect">
            <a:avLst/>
          </a:prstGeom>
          <a:noFill/>
          <a:ln>
            <a:noFill/>
          </a:ln>
        </p:spPr>
      </p:pic>
      <p:pic>
        <p:nvPicPr>
          <p:cNvPr id="255" name="Google Shape;255;p30"/>
          <p:cNvPicPr preferRelativeResize="0"/>
          <p:nvPr/>
        </p:nvPicPr>
        <p:blipFill rotWithShape="1">
          <a:blip r:embed="rId4">
            <a:alphaModFix/>
          </a:blip>
          <a:srcRect b="26668" l="17250" r="30459" t="28570"/>
          <a:stretch/>
        </p:blipFill>
        <p:spPr>
          <a:xfrm>
            <a:off x="1178447" y="842822"/>
            <a:ext cx="3839158" cy="2096104"/>
          </a:xfrm>
          <a:prstGeom prst="rect">
            <a:avLst/>
          </a:prstGeom>
          <a:noFill/>
          <a:ln>
            <a:noFill/>
          </a:ln>
        </p:spPr>
      </p:pic>
      <p:sp>
        <p:nvSpPr>
          <p:cNvPr id="256" name="Google Shape;256;p30"/>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7" name="Google Shape;257;p30"/>
          <p:cNvPicPr preferRelativeResize="0"/>
          <p:nvPr/>
        </p:nvPicPr>
        <p:blipFill>
          <a:blip r:embed="rId5">
            <a:alphaModFix/>
          </a:blip>
          <a:stretch>
            <a:fillRect/>
          </a:stretch>
        </p:blipFill>
        <p:spPr>
          <a:xfrm rot="-5400000">
            <a:off x="-267713" y="3824560"/>
            <a:ext cx="1064025" cy="242300"/>
          </a:xfrm>
          <a:prstGeom prst="rect">
            <a:avLst/>
          </a:prstGeom>
          <a:noFill/>
          <a:ln>
            <a:noFill/>
          </a:ln>
        </p:spPr>
      </p:pic>
      <p:sp>
        <p:nvSpPr>
          <p:cNvPr id="258" name="Google Shape;258;p30"/>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59" name="Google Shape;259;p30"/>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60" name="Google Shape;260;p30"/>
          <p:cNvSpPr txBox="1"/>
          <p:nvPr/>
        </p:nvSpPr>
        <p:spPr>
          <a:xfrm rot="-5400000">
            <a:off x="-554250" y="2334600"/>
            <a:ext cx="16371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61" name="Google Shape;261;p30"/>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lt1"/>
                </a:solidFill>
                <a:latin typeface="Montserrat Thin"/>
                <a:ea typeface="Montserrat Thin"/>
                <a:cs typeface="Montserrat Thin"/>
                <a:sym typeface="Montserrat Thin"/>
              </a:rPr>
              <a:t>COLOR CODED</a:t>
            </a:r>
            <a:endParaRPr i="1" sz="1300">
              <a:solidFill>
                <a:schemeClr val="lt1"/>
              </a:solidFill>
              <a:latin typeface="Montserrat Thin"/>
              <a:ea typeface="Montserrat Thin"/>
              <a:cs typeface="Montserrat Thin"/>
              <a:sym typeface="Montserrat Thin"/>
            </a:endParaRPr>
          </a:p>
          <a:p>
            <a:pPr indent="0" lvl="0" marL="0" rtl="0" algn="l">
              <a:spcBef>
                <a:spcPts val="0"/>
              </a:spcBef>
              <a:spcAft>
                <a:spcPts val="0"/>
              </a:spcAft>
              <a:buNone/>
            </a:pPr>
            <a:r>
              <a:t/>
            </a:r>
            <a:endParaRPr i="1">
              <a:solidFill>
                <a:srgbClr val="FFFFFF"/>
              </a:solidFill>
              <a:latin typeface="Montserrat Thin"/>
              <a:ea typeface="Montserrat Thin"/>
              <a:cs typeface="Montserrat Thin"/>
              <a:sym typeface="Montserrat Thin"/>
            </a:endParaRPr>
          </a:p>
        </p:txBody>
      </p:sp>
      <p:cxnSp>
        <p:nvCxnSpPr>
          <p:cNvPr id="262" name="Google Shape;262;p30"/>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63" name="Google Shape;263;p30"/>
          <p:cNvSpPr/>
          <p:nvPr/>
        </p:nvSpPr>
        <p:spPr>
          <a:xfrm>
            <a:off x="1138975" y="736175"/>
            <a:ext cx="3994500" cy="23055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7" name="Shape 267"/>
        <p:cNvGrpSpPr/>
        <p:nvPr/>
      </p:nvGrpSpPr>
      <p:grpSpPr>
        <a:xfrm>
          <a:off x="0" y="0"/>
          <a:ext cx="0" cy="0"/>
          <a:chOff x="0" y="0"/>
          <a:chExt cx="0" cy="0"/>
        </a:xfrm>
      </p:grpSpPr>
      <p:sp>
        <p:nvSpPr>
          <p:cNvPr id="268" name="Google Shape;268;p31"/>
          <p:cNvSpPr/>
          <p:nvPr/>
        </p:nvSpPr>
        <p:spPr>
          <a:xfrm>
            <a:off x="859788" y="1482425"/>
            <a:ext cx="4212900" cy="21912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69" name="Google Shape;269;p31"/>
          <p:cNvSpPr txBox="1"/>
          <p:nvPr/>
        </p:nvSpPr>
        <p:spPr>
          <a:xfrm>
            <a:off x="5463400" y="1824850"/>
            <a:ext cx="3269400" cy="129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145AC"/>
                </a:solidFill>
                <a:latin typeface="Montserrat"/>
                <a:ea typeface="Montserrat"/>
                <a:cs typeface="Montserrat"/>
                <a:sym typeface="Montserrat"/>
              </a:rPr>
              <a:t>STEP 8 </a:t>
            </a:r>
            <a:endParaRPr b="1" sz="2400">
              <a:solidFill>
                <a:srgbClr val="0145AC"/>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0145AC"/>
              </a:solidFill>
              <a:latin typeface="Montserrat"/>
              <a:ea typeface="Montserrat"/>
              <a:cs typeface="Montserrat"/>
              <a:sym typeface="Montserrat"/>
            </a:endParaRPr>
          </a:p>
          <a:p>
            <a:pPr indent="0" lvl="0" marL="0" rtl="0" algn="l">
              <a:spcBef>
                <a:spcPts val="0"/>
              </a:spcBef>
              <a:spcAft>
                <a:spcPts val="0"/>
              </a:spcAft>
              <a:buNone/>
            </a:pPr>
            <a:r>
              <a:rPr lang="en" sz="1800">
                <a:solidFill>
                  <a:srgbClr val="0145AC"/>
                </a:solidFill>
                <a:latin typeface="Montserrat"/>
                <a:ea typeface="Montserrat"/>
                <a:cs typeface="Montserrat"/>
                <a:sym typeface="Montserrat"/>
              </a:rPr>
              <a:t>What do these “</a:t>
            </a:r>
            <a:r>
              <a:rPr b="1" lang="en" sz="1800">
                <a:solidFill>
                  <a:srgbClr val="0145AC"/>
                </a:solidFill>
                <a:latin typeface="Montserrat"/>
                <a:ea typeface="Montserrat"/>
                <a:cs typeface="Montserrat"/>
                <a:sym typeface="Montserrat"/>
              </a:rPr>
              <a:t>if, return</a:t>
            </a:r>
            <a:r>
              <a:rPr lang="en" sz="1800">
                <a:solidFill>
                  <a:srgbClr val="0145AC"/>
                </a:solidFill>
                <a:latin typeface="Montserrat"/>
                <a:ea typeface="Montserrat"/>
                <a:cs typeface="Montserrat"/>
                <a:sym typeface="Montserrat"/>
              </a:rPr>
              <a:t>” functions do?</a:t>
            </a:r>
            <a:endParaRPr sz="1800">
              <a:solidFill>
                <a:srgbClr val="0145AC"/>
              </a:solidFill>
              <a:latin typeface="Montserrat"/>
              <a:ea typeface="Montserrat"/>
              <a:cs typeface="Montserrat"/>
              <a:sym typeface="Montserrat"/>
            </a:endParaRPr>
          </a:p>
        </p:txBody>
      </p:sp>
      <p:pic>
        <p:nvPicPr>
          <p:cNvPr id="270" name="Google Shape;270;p31"/>
          <p:cNvPicPr preferRelativeResize="0"/>
          <p:nvPr/>
        </p:nvPicPr>
        <p:blipFill rotWithShape="1">
          <a:blip r:embed="rId3">
            <a:alphaModFix/>
          </a:blip>
          <a:srcRect b="29727" l="20260" r="33502" t="32709"/>
          <a:stretch/>
        </p:blipFill>
        <p:spPr>
          <a:xfrm>
            <a:off x="1020150" y="1564796"/>
            <a:ext cx="3998500" cy="2024629"/>
          </a:xfrm>
          <a:prstGeom prst="rect">
            <a:avLst/>
          </a:prstGeom>
          <a:noFill/>
          <a:ln>
            <a:noFill/>
          </a:ln>
        </p:spPr>
      </p:pic>
      <p:sp>
        <p:nvSpPr>
          <p:cNvPr id="271" name="Google Shape;271;p31"/>
          <p:cNvSpPr/>
          <p:nvPr/>
        </p:nvSpPr>
        <p:spPr>
          <a:xfrm>
            <a:off x="1203773" y="1917341"/>
            <a:ext cx="360300" cy="417900"/>
          </a:xfrm>
          <a:prstGeom prst="roundRect">
            <a:avLst>
              <a:gd fmla="val 16667" name="adj"/>
            </a:avLst>
          </a:prstGeom>
          <a:noFill/>
          <a:ln cap="flat" cmpd="sng" w="38100">
            <a:solidFill>
              <a:srgbClr val="F15E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2" name="Google Shape;272;p31"/>
          <p:cNvCxnSpPr/>
          <p:nvPr/>
        </p:nvCxnSpPr>
        <p:spPr>
          <a:xfrm flipH="1">
            <a:off x="1374920" y="809050"/>
            <a:ext cx="18000" cy="1015800"/>
          </a:xfrm>
          <a:prstGeom prst="straightConnector1">
            <a:avLst/>
          </a:prstGeom>
          <a:noFill/>
          <a:ln cap="flat" cmpd="sng" w="38100">
            <a:solidFill>
              <a:srgbClr val="F15E22"/>
            </a:solidFill>
            <a:prstDash val="solid"/>
            <a:round/>
            <a:headEnd len="med" w="med" type="none"/>
            <a:tailEnd len="med" w="med" type="triangle"/>
          </a:ln>
        </p:spPr>
      </p:cxnSp>
      <p:sp>
        <p:nvSpPr>
          <p:cNvPr id="273" name="Google Shape;273;p31"/>
          <p:cNvSpPr/>
          <p:nvPr/>
        </p:nvSpPr>
        <p:spPr>
          <a:xfrm>
            <a:off x="3615025" y="1937634"/>
            <a:ext cx="445500" cy="397500"/>
          </a:xfrm>
          <a:prstGeom prst="roundRect">
            <a:avLst>
              <a:gd fmla="val 16667" name="adj"/>
            </a:avLst>
          </a:prstGeom>
          <a:noFill/>
          <a:ln cap="flat" cmpd="sng" w="38100">
            <a:solidFill>
              <a:srgbClr val="F15E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4" name="Google Shape;274;p31"/>
          <p:cNvCxnSpPr/>
          <p:nvPr/>
        </p:nvCxnSpPr>
        <p:spPr>
          <a:xfrm flipH="1">
            <a:off x="3826678" y="858554"/>
            <a:ext cx="22200" cy="966300"/>
          </a:xfrm>
          <a:prstGeom prst="straightConnector1">
            <a:avLst/>
          </a:prstGeom>
          <a:noFill/>
          <a:ln cap="flat" cmpd="sng" w="38100">
            <a:solidFill>
              <a:srgbClr val="F15E22"/>
            </a:solidFill>
            <a:prstDash val="solid"/>
            <a:round/>
            <a:headEnd len="med" w="med" type="none"/>
            <a:tailEnd len="med" w="med" type="triangle"/>
          </a:ln>
        </p:spPr>
      </p:cxnSp>
      <p:sp>
        <p:nvSpPr>
          <p:cNvPr id="275" name="Google Shape;275;p31"/>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6" name="Google Shape;276;p31"/>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77" name="Google Shape;277;p31"/>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78" name="Google Shape;278;p31"/>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79" name="Google Shape;279;p31"/>
          <p:cNvSpPr txBox="1"/>
          <p:nvPr/>
        </p:nvSpPr>
        <p:spPr>
          <a:xfrm rot="-5400000">
            <a:off x="-554250" y="2334600"/>
            <a:ext cx="16371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80" name="Google Shape;280;p31"/>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lt1"/>
                </a:solidFill>
                <a:latin typeface="Montserrat Thin"/>
                <a:ea typeface="Montserrat Thin"/>
                <a:cs typeface="Montserrat Thin"/>
                <a:sym typeface="Montserrat Thin"/>
              </a:rPr>
              <a:t>COLOR CODED</a:t>
            </a:r>
            <a:endParaRPr i="1" sz="1300">
              <a:solidFill>
                <a:schemeClr val="lt1"/>
              </a:solidFill>
              <a:latin typeface="Montserrat Thin"/>
              <a:ea typeface="Montserrat Thin"/>
              <a:cs typeface="Montserrat Thin"/>
              <a:sym typeface="Montserrat Thin"/>
            </a:endParaRPr>
          </a:p>
          <a:p>
            <a:pPr indent="0" lvl="0" marL="0" rtl="0" algn="l">
              <a:spcBef>
                <a:spcPts val="0"/>
              </a:spcBef>
              <a:spcAft>
                <a:spcPts val="0"/>
              </a:spcAft>
              <a:buNone/>
            </a:pPr>
            <a:r>
              <a:t/>
            </a:r>
            <a:endParaRPr i="1">
              <a:solidFill>
                <a:srgbClr val="FFFFFF"/>
              </a:solidFill>
              <a:latin typeface="Montserrat Thin"/>
              <a:ea typeface="Montserrat Thin"/>
              <a:cs typeface="Montserrat Thin"/>
              <a:sym typeface="Montserrat Thin"/>
            </a:endParaRPr>
          </a:p>
        </p:txBody>
      </p:sp>
      <p:cxnSp>
        <p:nvCxnSpPr>
          <p:cNvPr id="281" name="Google Shape;281;p31"/>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5" name="Shape 285"/>
        <p:cNvGrpSpPr/>
        <p:nvPr/>
      </p:nvGrpSpPr>
      <p:grpSpPr>
        <a:xfrm>
          <a:off x="0" y="0"/>
          <a:ext cx="0" cy="0"/>
          <a:chOff x="0" y="0"/>
          <a:chExt cx="0" cy="0"/>
        </a:xfrm>
      </p:grpSpPr>
      <p:sp>
        <p:nvSpPr>
          <p:cNvPr id="286" name="Google Shape;286;p32"/>
          <p:cNvSpPr txBox="1"/>
          <p:nvPr/>
        </p:nvSpPr>
        <p:spPr>
          <a:xfrm>
            <a:off x="5031675" y="1506350"/>
            <a:ext cx="3269400" cy="163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145AC"/>
                </a:solidFill>
                <a:latin typeface="Montserrat"/>
                <a:ea typeface="Montserrat"/>
                <a:cs typeface="Montserrat"/>
                <a:sym typeface="Montserrat"/>
              </a:rPr>
              <a:t>STEP 10 </a:t>
            </a:r>
            <a:endParaRPr b="1" sz="2400">
              <a:solidFill>
                <a:srgbClr val="0145AC"/>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0145AC"/>
              </a:solidFill>
              <a:latin typeface="Montserrat"/>
              <a:ea typeface="Montserrat"/>
              <a:cs typeface="Montserrat"/>
              <a:sym typeface="Montserrat"/>
            </a:endParaRPr>
          </a:p>
          <a:p>
            <a:pPr indent="0" lvl="0" marL="0" rtl="0" algn="l">
              <a:spcBef>
                <a:spcPts val="0"/>
              </a:spcBef>
              <a:spcAft>
                <a:spcPts val="0"/>
              </a:spcAft>
              <a:buNone/>
            </a:pPr>
            <a:r>
              <a:rPr lang="en" sz="1800">
                <a:solidFill>
                  <a:srgbClr val="0145AC"/>
                </a:solidFill>
                <a:latin typeface="Montserrat"/>
                <a:ea typeface="Montserrat"/>
                <a:cs typeface="Montserrat"/>
                <a:sym typeface="Montserrat"/>
              </a:rPr>
              <a:t>What do you think you will do to display each letter?</a:t>
            </a:r>
            <a:endParaRPr sz="1800">
              <a:solidFill>
                <a:srgbClr val="0145AC"/>
              </a:solidFill>
              <a:latin typeface="Montserrat"/>
              <a:ea typeface="Montserrat"/>
              <a:cs typeface="Montserrat"/>
              <a:sym typeface="Montserrat"/>
            </a:endParaRPr>
          </a:p>
        </p:txBody>
      </p:sp>
      <p:sp>
        <p:nvSpPr>
          <p:cNvPr id="287" name="Google Shape;287;p32"/>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8" name="Google Shape;288;p32"/>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89" name="Google Shape;289;p32"/>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90" name="Google Shape;290;p32"/>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91" name="Google Shape;291;p32"/>
          <p:cNvSpPr txBox="1"/>
          <p:nvPr/>
        </p:nvSpPr>
        <p:spPr>
          <a:xfrm rot="-5400000">
            <a:off x="-554250" y="2334600"/>
            <a:ext cx="16371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92" name="Google Shape;292;p32"/>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lt1"/>
                </a:solidFill>
                <a:latin typeface="Montserrat Thin"/>
                <a:ea typeface="Montserrat Thin"/>
                <a:cs typeface="Montserrat Thin"/>
                <a:sym typeface="Montserrat Thin"/>
              </a:rPr>
              <a:t>COLOR CODED</a:t>
            </a:r>
            <a:endParaRPr i="1" sz="1300">
              <a:solidFill>
                <a:schemeClr val="lt1"/>
              </a:solidFill>
              <a:latin typeface="Montserrat Thin"/>
              <a:ea typeface="Montserrat Thin"/>
              <a:cs typeface="Montserrat Thin"/>
              <a:sym typeface="Montserrat Thin"/>
            </a:endParaRPr>
          </a:p>
          <a:p>
            <a:pPr indent="0" lvl="0" marL="0" rtl="0" algn="l">
              <a:spcBef>
                <a:spcPts val="0"/>
              </a:spcBef>
              <a:spcAft>
                <a:spcPts val="0"/>
              </a:spcAft>
              <a:buNone/>
            </a:pPr>
            <a:r>
              <a:t/>
            </a:r>
            <a:endParaRPr i="1">
              <a:solidFill>
                <a:srgbClr val="FFFFFF"/>
              </a:solidFill>
              <a:latin typeface="Montserrat Thin"/>
              <a:ea typeface="Montserrat Thin"/>
              <a:cs typeface="Montserrat Thin"/>
              <a:sym typeface="Montserrat Thin"/>
            </a:endParaRPr>
          </a:p>
        </p:txBody>
      </p:sp>
      <p:cxnSp>
        <p:nvCxnSpPr>
          <p:cNvPr id="293" name="Google Shape;293;p32"/>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94" name="Google Shape;294;p32"/>
          <p:cNvSpPr/>
          <p:nvPr/>
        </p:nvSpPr>
        <p:spPr>
          <a:xfrm>
            <a:off x="1755600" y="1193525"/>
            <a:ext cx="2816400" cy="2624700"/>
          </a:xfrm>
          <a:prstGeom prst="rect">
            <a:avLst/>
          </a:prstGeom>
          <a:solidFill>
            <a:srgbClr val="FFFFFF"/>
          </a:solid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295" name="Google Shape;295;p32"/>
          <p:cNvPicPr preferRelativeResize="0"/>
          <p:nvPr/>
        </p:nvPicPr>
        <p:blipFill>
          <a:blip r:embed="rId4">
            <a:alphaModFix/>
          </a:blip>
          <a:stretch>
            <a:fillRect/>
          </a:stretch>
        </p:blipFill>
        <p:spPr>
          <a:xfrm>
            <a:off x="1843923" y="1279250"/>
            <a:ext cx="2631374" cy="2446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9" name="Shape 299"/>
        <p:cNvGrpSpPr/>
        <p:nvPr/>
      </p:nvGrpSpPr>
      <p:grpSpPr>
        <a:xfrm>
          <a:off x="0" y="0"/>
          <a:ext cx="0" cy="0"/>
          <a:chOff x="0" y="0"/>
          <a:chExt cx="0" cy="0"/>
        </a:xfrm>
      </p:grpSpPr>
      <p:sp>
        <p:nvSpPr>
          <p:cNvPr id="300" name="Google Shape;300;p33"/>
          <p:cNvSpPr txBox="1"/>
          <p:nvPr/>
        </p:nvSpPr>
        <p:spPr>
          <a:xfrm>
            <a:off x="5797150" y="1414575"/>
            <a:ext cx="2815500" cy="17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0145AC"/>
                </a:solidFill>
                <a:latin typeface="Montserrat"/>
                <a:ea typeface="Montserrat"/>
                <a:cs typeface="Montserrat"/>
                <a:sym typeface="Montserrat"/>
              </a:rPr>
              <a:t>STEP 16</a:t>
            </a:r>
            <a:endParaRPr b="1" sz="2200">
              <a:solidFill>
                <a:srgbClr val="0145AC"/>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145AC"/>
              </a:solidFill>
              <a:latin typeface="Montserrat"/>
              <a:ea typeface="Montserrat"/>
              <a:cs typeface="Montserrat"/>
              <a:sym typeface="Montserrat"/>
            </a:endParaRPr>
          </a:p>
          <a:p>
            <a:pPr indent="0" lvl="0" marL="0" rtl="0" algn="l">
              <a:spcBef>
                <a:spcPts val="0"/>
              </a:spcBef>
              <a:spcAft>
                <a:spcPts val="0"/>
              </a:spcAft>
              <a:buNone/>
            </a:pPr>
            <a:r>
              <a:rPr lang="en" sz="1800">
                <a:solidFill>
                  <a:srgbClr val="0145AC"/>
                </a:solidFill>
                <a:latin typeface="Montserrat"/>
                <a:ea typeface="Montserrat"/>
                <a:cs typeface="Montserrat"/>
                <a:sym typeface="Montserrat"/>
              </a:rPr>
              <a:t>Describe the </a:t>
            </a:r>
            <a:r>
              <a:rPr b="1" lang="en" sz="1800">
                <a:solidFill>
                  <a:srgbClr val="0145AC"/>
                </a:solidFill>
                <a:latin typeface="Montserrat"/>
                <a:ea typeface="Montserrat"/>
                <a:cs typeface="Montserrat"/>
                <a:sym typeface="Montserrat"/>
              </a:rPr>
              <a:t>color </a:t>
            </a:r>
            <a:r>
              <a:rPr lang="en" sz="1800">
                <a:solidFill>
                  <a:srgbClr val="0145AC"/>
                </a:solidFill>
                <a:latin typeface="Montserrat"/>
                <a:ea typeface="Montserrat"/>
                <a:cs typeface="Montserrat"/>
                <a:sym typeface="Montserrat"/>
              </a:rPr>
              <a:t>and </a:t>
            </a:r>
            <a:r>
              <a:rPr b="1" lang="en" sz="1800">
                <a:solidFill>
                  <a:srgbClr val="0145AC"/>
                </a:solidFill>
                <a:latin typeface="Montserrat"/>
                <a:ea typeface="Montserrat"/>
                <a:cs typeface="Montserrat"/>
                <a:sym typeface="Montserrat"/>
              </a:rPr>
              <a:t>order</a:t>
            </a:r>
            <a:r>
              <a:rPr lang="en" sz="1800">
                <a:solidFill>
                  <a:srgbClr val="0145AC"/>
                </a:solidFill>
                <a:latin typeface="Montserrat"/>
                <a:ea typeface="Montserrat"/>
                <a:cs typeface="Montserrat"/>
                <a:sym typeface="Montserrat"/>
              </a:rPr>
              <a:t> you would need to scan with your color sensor in order to spell “PIPER”.</a:t>
            </a:r>
            <a:endParaRPr sz="1800">
              <a:solidFill>
                <a:srgbClr val="0145AC"/>
              </a:solidFill>
              <a:latin typeface="Montserrat"/>
              <a:ea typeface="Montserrat"/>
              <a:cs typeface="Montserrat"/>
              <a:sym typeface="Montserrat"/>
            </a:endParaRPr>
          </a:p>
        </p:txBody>
      </p:sp>
      <p:pic>
        <p:nvPicPr>
          <p:cNvPr id="301" name="Google Shape;301;p33"/>
          <p:cNvPicPr preferRelativeResize="0"/>
          <p:nvPr/>
        </p:nvPicPr>
        <p:blipFill rotWithShape="1">
          <a:blip r:embed="rId3">
            <a:alphaModFix/>
          </a:blip>
          <a:srcRect b="0" l="0" r="19491" t="0"/>
          <a:stretch/>
        </p:blipFill>
        <p:spPr>
          <a:xfrm>
            <a:off x="1030528" y="925647"/>
            <a:ext cx="4242928" cy="3294732"/>
          </a:xfrm>
          <a:prstGeom prst="rect">
            <a:avLst/>
          </a:prstGeom>
          <a:noFill/>
          <a:ln>
            <a:noFill/>
          </a:ln>
        </p:spPr>
      </p:pic>
      <p:sp>
        <p:nvSpPr>
          <p:cNvPr id="302" name="Google Shape;302;p33"/>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3" name="Google Shape;303;p33"/>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04" name="Google Shape;304;p33"/>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05" name="Google Shape;305;p33"/>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06" name="Google Shape;306;p33"/>
          <p:cNvSpPr txBox="1"/>
          <p:nvPr/>
        </p:nvSpPr>
        <p:spPr>
          <a:xfrm rot="-5400000">
            <a:off x="-554250" y="2334600"/>
            <a:ext cx="16371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307" name="Google Shape;307;p33"/>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lt1"/>
                </a:solidFill>
                <a:latin typeface="Montserrat Thin"/>
                <a:ea typeface="Montserrat Thin"/>
                <a:cs typeface="Montserrat Thin"/>
                <a:sym typeface="Montserrat Thin"/>
              </a:rPr>
              <a:t>COLOR CODED</a:t>
            </a:r>
            <a:endParaRPr i="1" sz="1300">
              <a:solidFill>
                <a:schemeClr val="lt1"/>
              </a:solidFill>
              <a:latin typeface="Montserrat Thin"/>
              <a:ea typeface="Montserrat Thin"/>
              <a:cs typeface="Montserrat Thin"/>
              <a:sym typeface="Montserrat Thin"/>
            </a:endParaRPr>
          </a:p>
          <a:p>
            <a:pPr indent="0" lvl="0" marL="0" rtl="0" algn="l">
              <a:spcBef>
                <a:spcPts val="0"/>
              </a:spcBef>
              <a:spcAft>
                <a:spcPts val="0"/>
              </a:spcAft>
              <a:buNone/>
            </a:pPr>
            <a:r>
              <a:t/>
            </a:r>
            <a:endParaRPr i="1">
              <a:solidFill>
                <a:srgbClr val="FFFFFF"/>
              </a:solidFill>
              <a:latin typeface="Montserrat Thin"/>
              <a:ea typeface="Montserrat Thin"/>
              <a:cs typeface="Montserrat Thin"/>
              <a:sym typeface="Montserrat Thin"/>
            </a:endParaRPr>
          </a:p>
        </p:txBody>
      </p:sp>
      <p:cxnSp>
        <p:nvCxnSpPr>
          <p:cNvPr id="308" name="Google Shape;308;p33"/>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09" name="Google Shape;309;p33"/>
          <p:cNvSpPr/>
          <p:nvPr/>
        </p:nvSpPr>
        <p:spPr>
          <a:xfrm>
            <a:off x="926700" y="809550"/>
            <a:ext cx="4460700" cy="35244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