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Montserrat"/>
      <p:regular r:id="rId20"/>
      <p:bold r:id="rId21"/>
      <p:italic r:id="rId22"/>
      <p:boldItalic r:id="rId23"/>
    </p:embeddedFont>
    <p:embeddedFont>
      <p:font typeface="Lato"/>
      <p:regular r:id="rId24"/>
      <p:bold r:id="rId25"/>
      <p:italic r:id="rId26"/>
      <p:boldItalic r:id="rId27"/>
    </p:embeddedFont>
    <p:embeddedFont>
      <p:font typeface="Montserrat Medium"/>
      <p:regular r:id="rId28"/>
      <p:bold r:id="rId29"/>
      <p:italic r:id="rId30"/>
      <p:boldItalic r:id="rId31"/>
    </p:embeddedFont>
    <p:embeddedFont>
      <p:font typeface="Montserrat Light"/>
      <p:regular r:id="rId32"/>
      <p:bold r:id="rId33"/>
      <p:italic r:id="rId34"/>
      <p:boldItalic r:id="rId35"/>
    </p:embeddedFont>
    <p:embeddedFont>
      <p:font typeface="Montserrat Thin"/>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Lato-regular.fntdata"/><Relationship Id="rId23"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MontserratMedium-regular.fntdata"/><Relationship Id="rId27" Type="http://schemas.openxmlformats.org/officeDocument/2006/relationships/font" Target="fonts/Lato-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Medium-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Medium-boldItalic.fntdata"/><Relationship Id="rId30" Type="http://schemas.openxmlformats.org/officeDocument/2006/relationships/font" Target="fonts/MontserratMedium-italic.fntdata"/><Relationship Id="rId11" Type="http://schemas.openxmlformats.org/officeDocument/2006/relationships/slide" Target="slides/slide5.xml"/><Relationship Id="rId33" Type="http://schemas.openxmlformats.org/officeDocument/2006/relationships/font" Target="fonts/MontserratLight-bold.fntdata"/><Relationship Id="rId10" Type="http://schemas.openxmlformats.org/officeDocument/2006/relationships/slide" Target="slides/slide4.xml"/><Relationship Id="rId32" Type="http://schemas.openxmlformats.org/officeDocument/2006/relationships/font" Target="fonts/MontserratLight-regular.fntdata"/><Relationship Id="rId13" Type="http://schemas.openxmlformats.org/officeDocument/2006/relationships/slide" Target="slides/slide7.xml"/><Relationship Id="rId35" Type="http://schemas.openxmlformats.org/officeDocument/2006/relationships/font" Target="fonts/MontserratLight-boldItalic.fntdata"/><Relationship Id="rId12" Type="http://schemas.openxmlformats.org/officeDocument/2006/relationships/slide" Target="slides/slide6.xml"/><Relationship Id="rId34" Type="http://schemas.openxmlformats.org/officeDocument/2006/relationships/font" Target="fonts/MontserratLight-italic.fntdata"/><Relationship Id="rId15" Type="http://schemas.openxmlformats.org/officeDocument/2006/relationships/slide" Target="slides/slide9.xml"/><Relationship Id="rId37" Type="http://schemas.openxmlformats.org/officeDocument/2006/relationships/font" Target="fonts/MontserratThin-bold.fntdata"/><Relationship Id="rId14" Type="http://schemas.openxmlformats.org/officeDocument/2006/relationships/slide" Target="slides/slide8.xml"/><Relationship Id="rId36" Type="http://schemas.openxmlformats.org/officeDocument/2006/relationships/font" Target="fonts/MontserratThin-regular.fntdata"/><Relationship Id="rId17" Type="http://schemas.openxmlformats.org/officeDocument/2006/relationships/slide" Target="slides/slide11.xml"/><Relationship Id="rId39" Type="http://schemas.openxmlformats.org/officeDocument/2006/relationships/font" Target="fonts/MontserratThin-boldItalic.fntdata"/><Relationship Id="rId16" Type="http://schemas.openxmlformats.org/officeDocument/2006/relationships/slide" Target="slides/slide10.xml"/><Relationship Id="rId38" Type="http://schemas.openxmlformats.org/officeDocument/2006/relationships/font" Target="fonts/MontserratThin-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04LIPHEM0EzY2ip0THhmqvqI7j-Dr9uQEL6gabVJ1vU/edit?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laeE4icRYp4" TargetMode="External"/><Relationship Id="rId3" Type="http://schemas.openxmlformats.org/officeDocument/2006/relationships/hyperlink" Target="https://www.discoverwildlife.com/animal-facts/mammals/what-is-echolocation/"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akkwbxomEaX8vDS6dyxapZTV8vuaeTTadxeSzXumJr8/edit?usp=sharing" TargetMode="External"/><Relationship Id="rId3" Type="http://schemas.openxmlformats.org/officeDocument/2006/relationships/hyperlink" Target="https://vimeo.com/192179726"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78f4b1f33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78f4b1f3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lesson, students will continue to work on the StoryMode: Post No. 34½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During the debrief of their exploration, students will learn about how the sensor detects the distance between it and students’ hands using ultrasonic waves.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a:t>
            </a:r>
            <a:r>
              <a:rPr lang="en" u="sng">
                <a:solidFill>
                  <a:schemeClr val="hlink"/>
                </a:solidFill>
                <a:hlinkClick r:id="rId2"/>
              </a:rPr>
              <a:t>Graphic Organizer</a:t>
            </a:r>
            <a:r>
              <a:rPr lang="en"/>
              <a:t> can be used as a tool for recording their observations.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791476b244_1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791476b244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slide explains how the </a:t>
            </a:r>
            <a:r>
              <a:rPr b="1" lang="en"/>
              <a:t>transmitter</a:t>
            </a:r>
            <a:r>
              <a:rPr lang="en"/>
              <a:t> and</a:t>
            </a:r>
            <a:r>
              <a:rPr b="1" lang="en"/>
              <a:t> receiver</a:t>
            </a:r>
            <a:r>
              <a:rPr lang="en"/>
              <a:t> work to solve for distance.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Students might have noticed a ticking sound coming from the sensor. If they make a note of it, have them consider what that might mean.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Students might have noticed that movements to the left and right of the sensor didn’t affect the observed distance. Ask them to consider why this happened.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791476b244_1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791476b244_1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Sound travels at approximately 340 meters per second. This corresponds to about 29.412µs (microseconds) per centimeter. To measure the distance the sound has travelled we use the formula: Distance = (Time x SpeedOfSound) / 2. The "2" is in the formula because the sound has to travel back and forth. First the sound travels away from the sensor, and then it bounces off of a surface and returns back. The easy way to read the distance as centimeters is to use the formula: Centimeters = ((Microseconds / 2) / 29). For example, if it takes 100µs (microseconds) for the ultrasonic sound to bounce back, then the distance is ((100 / 2) / 29) centimeters or about 1.7 centimeters.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78f4b1f33f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78f4b1f33f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Echolocation</a:t>
            </a:r>
            <a:r>
              <a:rPr lang="en"/>
              <a:t>: the location of objects by reflected sound, in particular that used by animals such as dolphins and bats.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Students can also watch this </a:t>
            </a:r>
            <a:r>
              <a:rPr lang="en" u="sng">
                <a:solidFill>
                  <a:schemeClr val="hlink"/>
                </a:solidFill>
                <a:hlinkClick r:id="rId2"/>
              </a:rPr>
              <a:t>video</a:t>
            </a:r>
            <a:r>
              <a:rPr lang="en"/>
              <a:t> about </a:t>
            </a:r>
            <a:r>
              <a:rPr i="1" lang="en"/>
              <a:t>echolocation </a:t>
            </a:r>
            <a:r>
              <a:rPr lang="en"/>
              <a:t>and how bats use it to “see”.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Other h</a:t>
            </a:r>
            <a:r>
              <a:rPr lang="en"/>
              <a:t>elpful videos can be found at </a:t>
            </a:r>
            <a:r>
              <a:rPr lang="en" u="sng">
                <a:solidFill>
                  <a:schemeClr val="hlink"/>
                </a:solidFill>
                <a:hlinkClick r:id="rId3"/>
              </a:rPr>
              <a:t>https://www.discoverwildlife.com/animal-facts/mammals/what-is-echolocation/</a:t>
            </a:r>
            <a:r>
              <a:rPr lang="en"/>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78f4b1f33f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78f4b1f33f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Collect these exit slips as a reflective assessment.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78f4b1f33f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78f4b1f33f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Students considered the different uses for a rangefinder during the reflection of </a:t>
            </a:r>
            <a:r>
              <a:rPr lang="en" u="sng">
                <a:solidFill>
                  <a:schemeClr val="hlink"/>
                </a:solidFill>
                <a:hlinkClick r:id="rId2"/>
              </a:rPr>
              <a:t>Lesson 1</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prominent use is currently ultrasonic sensors for cars. This technology allows cars to detect objects and warn the driver. In some cars, having the sensors allows the car to park itself. In a Tesla, the sensors allow the car to drive itself. Watch this </a:t>
            </a:r>
            <a:r>
              <a:rPr lang="en" u="sng">
                <a:solidFill>
                  <a:schemeClr val="hlink"/>
                </a:solidFill>
                <a:hlinkClick r:id="rId3"/>
              </a:rPr>
              <a:t>video</a:t>
            </a:r>
            <a:r>
              <a:rPr lang="en"/>
              <a:t> to see how a Tesla uses sensors for its Autopilot capability.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7911c75ea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7911c75ea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the game, the distance between the student’s hand and the sensor would control the height or space between the paddles where the ball would bounce.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791476b244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791476b244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Distance measurement of your hand to the sensor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78f4b1f33f_0_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78f4b1f33f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Walk students through defining </a:t>
            </a:r>
            <a:r>
              <a:rPr b="1" lang="en"/>
              <a:t>distance</a:t>
            </a: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791476b244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791476b244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consider the green and yellow arcs in the diagram.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Students can hypothesize what they think they represent. The next slide will describe with detail.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791476b244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791476b244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Ultrasonic rangefinders measure </a:t>
            </a:r>
            <a:r>
              <a:rPr b="1" lang="en"/>
              <a:t>distance</a:t>
            </a:r>
            <a:r>
              <a:rPr lang="en"/>
              <a:t> by emitting a pulse of </a:t>
            </a:r>
            <a:r>
              <a:rPr b="1" lang="en"/>
              <a:t>ultrasonic</a:t>
            </a:r>
            <a:r>
              <a:rPr lang="en"/>
              <a:t> sound that travels through the air until it hits an object. When that pulse of sound hits an object, it’s reflected off the object and travels back to the ultrasonic range finder. The ultrasonic range finder measures how long it takes the sound pulse to travel in its round trip journey from the sensor and back. It then sends a signal to the Raspberry Pi with information about how long it took for the sonic pulse to travel.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Students might remember </a:t>
            </a:r>
            <a:r>
              <a:rPr b="1" lang="en"/>
              <a:t>ultrasonic</a:t>
            </a:r>
            <a:r>
              <a:rPr lang="en"/>
              <a:t> from their exploration of waves in the lessons for the Color Sensor.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7911c75ead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7911c75ead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purple wave has the highest frequency and the red wave has the lowest.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Ask students: What do we know about the different waves in the slide? (Students should remember wavelength and frequency from the lessons for the Color Sensor.)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791476b244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791476b244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diagram, students will see the sound wave spectrum. </a:t>
            </a:r>
            <a:r>
              <a:rPr lang="en"/>
              <a:t>The </a:t>
            </a:r>
            <a:r>
              <a:rPr b="1" lang="en"/>
              <a:t>frequencies</a:t>
            </a:r>
            <a:r>
              <a:rPr lang="en"/>
              <a:t> an ear can hear are limited to a specific range of frequencies. The audible frequency range for humans is typically given as being between about 20 Hz and 20,000 Hz (20 kHz), though the high frequency limit usually reduces with age. Other species have different hearing ranges. For example, some dog breeds can perceive vibrations up to 60,000 Hz.</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 name="Google Shape;56;p14"/>
          <p:cNvGrpSpPr/>
          <p:nvPr/>
        </p:nvGrpSpPr>
        <p:grpSpPr>
          <a:xfrm>
            <a:off x="0" y="490"/>
            <a:ext cx="5153705" cy="5134399"/>
            <a:chOff x="0" y="75"/>
            <a:chExt cx="5153705" cy="5152950"/>
          </a:xfrm>
        </p:grpSpPr>
        <p:sp>
          <p:nvSpPr>
            <p:cNvPr id="57" name="Google Shape;57;p14"/>
            <p:cNvSpPr/>
            <p:nvPr/>
          </p:nvSpPr>
          <p:spPr>
            <a:xfrm rot="-5400000">
              <a:off x="455" y="-225"/>
              <a:ext cx="5152800" cy="5153700"/>
            </a:xfrm>
            <a:prstGeom prst="diagStripe">
              <a:avLst>
                <a:gd fmla="val 50000" name="adj"/>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rot="-5400000">
              <a:off x="150" y="1145825"/>
              <a:ext cx="3996600" cy="3996900"/>
            </a:xfrm>
            <a:prstGeom prst="diagStripe">
              <a:avLst>
                <a:gd fmla="val 58774" name="adj"/>
              </a:avLst>
            </a:prstGeom>
            <a:solidFill>
              <a:srgbClr val="00A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rot="-5400000">
              <a:off x="1646" y="-75"/>
              <a:ext cx="2299800" cy="2300100"/>
            </a:xfrm>
            <a:prstGeom prst="diagStrip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flipH="1">
              <a:off x="652821" y="590035"/>
              <a:ext cx="2300100" cy="2299800"/>
            </a:xfrm>
            <a:prstGeom prst="diagStripe">
              <a:avLst>
                <a:gd fmla="val 50000" name="adj"/>
              </a:avLst>
            </a:prstGeom>
            <a:solidFill>
              <a:srgbClr val="F518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 name="Google Shape;61;p14"/>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4000"/>
              <a:buNone/>
              <a:defRPr sz="4000">
                <a:solidFill>
                  <a:schemeClr val="dk1"/>
                </a:solidFill>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62" name="Google Shape;62;p14"/>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p:txBody>
      </p:sp>
      <p:sp>
        <p:nvSpPr>
          <p:cNvPr id="63" name="Google Shape;63;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4" name="Shape 64"/>
        <p:cNvGrpSpPr/>
        <p:nvPr/>
      </p:nvGrpSpPr>
      <p:grpSpPr>
        <a:xfrm>
          <a:off x="0" y="0"/>
          <a:ext cx="0" cy="0"/>
          <a:chOff x="0" y="0"/>
          <a:chExt cx="0" cy="0"/>
        </a:xfrm>
      </p:grpSpPr>
      <p:grpSp>
        <p:nvGrpSpPr>
          <p:cNvPr id="65" name="Google Shape;65;p15"/>
          <p:cNvGrpSpPr/>
          <p:nvPr/>
        </p:nvGrpSpPr>
        <p:grpSpPr>
          <a:xfrm>
            <a:off x="4406400" y="0"/>
            <a:ext cx="4737600" cy="5143065"/>
            <a:chOff x="4406400" y="0"/>
            <a:chExt cx="4737600" cy="5143065"/>
          </a:xfrm>
        </p:grpSpPr>
        <p:sp>
          <p:nvSpPr>
            <p:cNvPr id="66" name="Google Shape;66;p15"/>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5"/>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5"/>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5"/>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5"/>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5"/>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5"/>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15"/>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5" name="Google Shape;85;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6" name="Shape 86"/>
        <p:cNvGrpSpPr/>
        <p:nvPr/>
      </p:nvGrpSpPr>
      <p:grpSpPr>
        <a:xfrm>
          <a:off x="0" y="0"/>
          <a:ext cx="0" cy="0"/>
          <a:chOff x="0" y="0"/>
          <a:chExt cx="0" cy="0"/>
        </a:xfrm>
      </p:grpSpPr>
      <p:grpSp>
        <p:nvGrpSpPr>
          <p:cNvPr id="87" name="Google Shape;87;p16"/>
          <p:cNvGrpSpPr/>
          <p:nvPr/>
        </p:nvGrpSpPr>
        <p:grpSpPr>
          <a:xfrm>
            <a:off x="0" y="381001"/>
            <a:ext cx="1037850" cy="1016287"/>
            <a:chOff x="0" y="381001"/>
            <a:chExt cx="1037850" cy="1016287"/>
          </a:xfrm>
        </p:grpSpPr>
        <p:sp>
          <p:nvSpPr>
            <p:cNvPr id="88" name="Google Shape;88;p16"/>
            <p:cNvSpPr/>
            <p:nvPr/>
          </p:nvSpPr>
          <p:spPr>
            <a:xfrm rot="-5400000">
              <a:off x="0" y="381001"/>
              <a:ext cx="808800" cy="808800"/>
            </a:xfrm>
            <a:prstGeom prst="diagStripe">
              <a:avLst>
                <a:gd fmla="val 50000" name="adj"/>
              </a:avLst>
            </a:prstGeom>
            <a:solidFill>
              <a:srgbClr val="00A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p:nvPr/>
          </p:nvSpPr>
          <p:spPr>
            <a:xfrm flipH="1">
              <a:off x="229050" y="588489"/>
              <a:ext cx="808800" cy="808800"/>
            </a:xfrm>
            <a:prstGeom prst="diagStripe">
              <a:avLst>
                <a:gd fmla="val 50000" name="adj"/>
              </a:avLst>
            </a:prstGeom>
            <a:solidFill>
              <a:srgbClr val="F518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 name="Google Shape;90;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2400"/>
              <a:buNone/>
              <a:defRPr sz="2400">
                <a:solidFill>
                  <a:srgbClr val="000000"/>
                </a:solidFill>
              </a:defRPr>
            </a:lvl1pPr>
            <a:lvl2pPr lvl="1" rtl="0">
              <a:spcBef>
                <a:spcPts val="0"/>
              </a:spcBef>
              <a:spcAft>
                <a:spcPts val="0"/>
              </a:spcAft>
              <a:buClr>
                <a:srgbClr val="000000"/>
              </a:buClr>
              <a:buSzPts val="2400"/>
              <a:buNone/>
              <a:defRPr sz="2400">
                <a:solidFill>
                  <a:srgbClr val="000000"/>
                </a:solidFill>
              </a:defRPr>
            </a:lvl2pPr>
            <a:lvl3pPr lvl="2" rtl="0">
              <a:spcBef>
                <a:spcPts val="0"/>
              </a:spcBef>
              <a:spcAft>
                <a:spcPts val="0"/>
              </a:spcAft>
              <a:buClr>
                <a:srgbClr val="000000"/>
              </a:buClr>
              <a:buSzPts val="2400"/>
              <a:buNone/>
              <a:defRPr sz="2400">
                <a:solidFill>
                  <a:srgbClr val="000000"/>
                </a:solidFill>
              </a:defRPr>
            </a:lvl3pPr>
            <a:lvl4pPr lvl="3" rtl="0">
              <a:spcBef>
                <a:spcPts val="0"/>
              </a:spcBef>
              <a:spcAft>
                <a:spcPts val="0"/>
              </a:spcAft>
              <a:buClr>
                <a:srgbClr val="000000"/>
              </a:buClr>
              <a:buSzPts val="2400"/>
              <a:buNone/>
              <a:defRPr sz="2400">
                <a:solidFill>
                  <a:srgbClr val="000000"/>
                </a:solidFill>
              </a:defRPr>
            </a:lvl4pPr>
            <a:lvl5pPr lvl="4" rtl="0">
              <a:spcBef>
                <a:spcPts val="0"/>
              </a:spcBef>
              <a:spcAft>
                <a:spcPts val="0"/>
              </a:spcAft>
              <a:buClr>
                <a:srgbClr val="000000"/>
              </a:buClr>
              <a:buSzPts val="2400"/>
              <a:buNone/>
              <a:defRPr sz="2400">
                <a:solidFill>
                  <a:srgbClr val="000000"/>
                </a:solidFill>
              </a:defRPr>
            </a:lvl5pPr>
            <a:lvl6pPr lvl="5" rtl="0">
              <a:spcBef>
                <a:spcPts val="0"/>
              </a:spcBef>
              <a:spcAft>
                <a:spcPts val="0"/>
              </a:spcAft>
              <a:buClr>
                <a:srgbClr val="000000"/>
              </a:buClr>
              <a:buSzPts val="2400"/>
              <a:buNone/>
              <a:defRPr sz="2400">
                <a:solidFill>
                  <a:srgbClr val="000000"/>
                </a:solidFill>
              </a:defRPr>
            </a:lvl6pPr>
            <a:lvl7pPr lvl="6" rtl="0">
              <a:spcBef>
                <a:spcPts val="0"/>
              </a:spcBef>
              <a:spcAft>
                <a:spcPts val="0"/>
              </a:spcAft>
              <a:buClr>
                <a:srgbClr val="000000"/>
              </a:buClr>
              <a:buSzPts val="2400"/>
              <a:buNone/>
              <a:defRPr sz="2400">
                <a:solidFill>
                  <a:srgbClr val="000000"/>
                </a:solidFill>
              </a:defRPr>
            </a:lvl7pPr>
            <a:lvl8pPr lvl="7" rtl="0">
              <a:spcBef>
                <a:spcPts val="0"/>
              </a:spcBef>
              <a:spcAft>
                <a:spcPts val="0"/>
              </a:spcAft>
              <a:buClr>
                <a:srgbClr val="000000"/>
              </a:buClr>
              <a:buSzPts val="2400"/>
              <a:buNone/>
              <a:defRPr sz="2400">
                <a:solidFill>
                  <a:srgbClr val="000000"/>
                </a:solidFill>
              </a:defRPr>
            </a:lvl8pPr>
            <a:lvl9pPr lvl="8" rtl="0">
              <a:spcBef>
                <a:spcPts val="0"/>
              </a:spcBef>
              <a:spcAft>
                <a:spcPts val="0"/>
              </a:spcAft>
              <a:buClr>
                <a:srgbClr val="000000"/>
              </a:buClr>
              <a:buSzPts val="2400"/>
              <a:buNone/>
              <a:defRPr sz="2400">
                <a:solidFill>
                  <a:srgbClr val="000000"/>
                </a:solidFill>
              </a:defRPr>
            </a:lvl9pPr>
          </a:lstStyle>
          <a:p/>
        </p:txBody>
      </p:sp>
      <p:sp>
        <p:nvSpPr>
          <p:cNvPr id="91" name="Google Shape;91;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92" name="Google Shape;92;p16"/>
          <p:cNvPicPr preferRelativeResize="0"/>
          <p:nvPr/>
        </p:nvPicPr>
        <p:blipFill rotWithShape="1">
          <a:blip r:embed="rId2">
            <a:alphaModFix/>
          </a:blip>
          <a:srcRect b="12844" l="22458" r="22075" t="12777"/>
          <a:stretch/>
        </p:blipFill>
        <p:spPr>
          <a:xfrm>
            <a:off x="7898437" y="4040525"/>
            <a:ext cx="1122714" cy="101629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3" name="Shape 93"/>
        <p:cNvGrpSpPr/>
        <p:nvPr/>
      </p:nvGrpSpPr>
      <p:grpSpPr>
        <a:xfrm>
          <a:off x="0" y="0"/>
          <a:ext cx="0" cy="0"/>
          <a:chOff x="0" y="0"/>
          <a:chExt cx="0" cy="0"/>
        </a:xfrm>
      </p:grpSpPr>
      <p:grpSp>
        <p:nvGrpSpPr>
          <p:cNvPr id="94" name="Google Shape;94;p17"/>
          <p:cNvGrpSpPr/>
          <p:nvPr/>
        </p:nvGrpSpPr>
        <p:grpSpPr>
          <a:xfrm>
            <a:off x="0" y="381001"/>
            <a:ext cx="1037850" cy="1016287"/>
            <a:chOff x="0" y="381001"/>
            <a:chExt cx="1037850" cy="1016287"/>
          </a:xfrm>
        </p:grpSpPr>
        <p:sp>
          <p:nvSpPr>
            <p:cNvPr id="95" name="Google Shape;95;p17"/>
            <p:cNvSpPr/>
            <p:nvPr/>
          </p:nvSpPr>
          <p:spPr>
            <a:xfrm rot="-5400000">
              <a:off x="0" y="381001"/>
              <a:ext cx="808800" cy="808800"/>
            </a:xfrm>
            <a:prstGeom prst="diagStrip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p:nvPr/>
          </p:nvSpPr>
          <p:spPr>
            <a:xfrm flipH="1">
              <a:off x="229050" y="588489"/>
              <a:ext cx="808800" cy="808800"/>
            </a:xfrm>
            <a:prstGeom prst="diagStripe">
              <a:avLst>
                <a:gd fmla="val 50000" name="adj"/>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 name="Google Shape;97;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2400"/>
              <a:buNone/>
              <a:defRPr sz="2400">
                <a:solidFill>
                  <a:srgbClr val="000000"/>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8" name="Google Shape;98;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99" name="Google Shape;99;p17"/>
          <p:cNvPicPr preferRelativeResize="0"/>
          <p:nvPr/>
        </p:nvPicPr>
        <p:blipFill rotWithShape="1">
          <a:blip r:embed="rId2">
            <a:alphaModFix/>
          </a:blip>
          <a:srcRect b="12844" l="22458" r="22075" t="12777"/>
          <a:stretch/>
        </p:blipFill>
        <p:spPr>
          <a:xfrm>
            <a:off x="7898437" y="4040525"/>
            <a:ext cx="1122714" cy="101629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0" name="Shape 100"/>
        <p:cNvGrpSpPr/>
        <p:nvPr/>
      </p:nvGrpSpPr>
      <p:grpSpPr>
        <a:xfrm>
          <a:off x="0" y="0"/>
          <a:ext cx="0" cy="0"/>
          <a:chOff x="0" y="0"/>
          <a:chExt cx="0" cy="0"/>
        </a:xfrm>
      </p:grpSpPr>
      <p:grpSp>
        <p:nvGrpSpPr>
          <p:cNvPr id="101" name="Google Shape;101;p18"/>
          <p:cNvGrpSpPr/>
          <p:nvPr/>
        </p:nvGrpSpPr>
        <p:grpSpPr>
          <a:xfrm>
            <a:off x="0" y="381001"/>
            <a:ext cx="1037850" cy="1016287"/>
            <a:chOff x="0" y="381001"/>
            <a:chExt cx="1037850" cy="1016287"/>
          </a:xfrm>
        </p:grpSpPr>
        <p:sp>
          <p:nvSpPr>
            <p:cNvPr id="102" name="Google Shape;102;p18"/>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8"/>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 name="Google Shape;104;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5" name="Google Shape;105;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6" name="Shape 106"/>
        <p:cNvGrpSpPr/>
        <p:nvPr/>
      </p:nvGrpSpPr>
      <p:grpSpPr>
        <a:xfrm>
          <a:off x="0" y="0"/>
          <a:ext cx="0" cy="0"/>
          <a:chOff x="0" y="0"/>
          <a:chExt cx="0" cy="0"/>
        </a:xfrm>
      </p:grpSpPr>
      <p:grpSp>
        <p:nvGrpSpPr>
          <p:cNvPr id="107" name="Google Shape;107;p19"/>
          <p:cNvGrpSpPr/>
          <p:nvPr/>
        </p:nvGrpSpPr>
        <p:grpSpPr>
          <a:xfrm>
            <a:off x="0" y="381001"/>
            <a:ext cx="1037850" cy="1016287"/>
            <a:chOff x="0" y="381001"/>
            <a:chExt cx="1037850" cy="1016287"/>
          </a:xfrm>
        </p:grpSpPr>
        <p:sp>
          <p:nvSpPr>
            <p:cNvPr id="108" name="Google Shape;108;p1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 name="Google Shape;110;p19"/>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1" name="Google Shape;111;p19"/>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12" name="Google Shape;112;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3" name="Shape 113"/>
        <p:cNvGrpSpPr/>
        <p:nvPr/>
      </p:nvGrpSpPr>
      <p:grpSpPr>
        <a:xfrm>
          <a:off x="0" y="0"/>
          <a:ext cx="0" cy="0"/>
          <a:chOff x="0" y="0"/>
          <a:chExt cx="0" cy="0"/>
        </a:xfrm>
      </p:grpSpPr>
      <p:grpSp>
        <p:nvGrpSpPr>
          <p:cNvPr id="114" name="Google Shape;114;p20"/>
          <p:cNvGrpSpPr/>
          <p:nvPr/>
        </p:nvGrpSpPr>
        <p:grpSpPr>
          <a:xfrm>
            <a:off x="4406400" y="0"/>
            <a:ext cx="4737600" cy="5143500"/>
            <a:chOff x="4406400" y="0"/>
            <a:chExt cx="4737600" cy="5143500"/>
          </a:xfrm>
        </p:grpSpPr>
        <p:sp>
          <p:nvSpPr>
            <p:cNvPr id="115" name="Google Shape;115;p20"/>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0"/>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0"/>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0"/>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0"/>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0"/>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0"/>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0"/>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0"/>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0"/>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0"/>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0"/>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0"/>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0"/>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0"/>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0"/>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0"/>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0"/>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 name="Google Shape;133;p20"/>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4" name="Google Shape;134;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5" name="Shape 135"/>
        <p:cNvGrpSpPr/>
        <p:nvPr/>
      </p:nvGrpSpPr>
      <p:grpSpPr>
        <a:xfrm>
          <a:off x="0" y="0"/>
          <a:ext cx="0" cy="0"/>
          <a:chOff x="0" y="0"/>
          <a:chExt cx="0" cy="0"/>
        </a:xfrm>
      </p:grpSpPr>
      <p:grpSp>
        <p:nvGrpSpPr>
          <p:cNvPr id="136" name="Google Shape;136;p21"/>
          <p:cNvGrpSpPr/>
          <p:nvPr/>
        </p:nvGrpSpPr>
        <p:grpSpPr>
          <a:xfrm>
            <a:off x="0" y="381001"/>
            <a:ext cx="1037850" cy="1016287"/>
            <a:chOff x="0" y="381001"/>
            <a:chExt cx="1037850" cy="1016287"/>
          </a:xfrm>
        </p:grpSpPr>
        <p:sp>
          <p:nvSpPr>
            <p:cNvPr id="137" name="Google Shape;137;p21"/>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1"/>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21"/>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0" name="Google Shape;140;p21"/>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p:txBody>
      </p:sp>
      <p:sp>
        <p:nvSpPr>
          <p:cNvPr id="141" name="Google Shape;141;p21"/>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42" name="Google Shape;142;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3" name="Shape 143"/>
        <p:cNvGrpSpPr/>
        <p:nvPr/>
      </p:nvGrpSpPr>
      <p:grpSpPr>
        <a:xfrm>
          <a:off x="0" y="0"/>
          <a:ext cx="0" cy="0"/>
          <a:chOff x="0" y="0"/>
          <a:chExt cx="0" cy="0"/>
        </a:xfrm>
      </p:grpSpPr>
      <p:grpSp>
        <p:nvGrpSpPr>
          <p:cNvPr id="144" name="Google Shape;144;p22"/>
          <p:cNvGrpSpPr/>
          <p:nvPr/>
        </p:nvGrpSpPr>
        <p:grpSpPr>
          <a:xfrm>
            <a:off x="0" y="4128572"/>
            <a:ext cx="698925" cy="684657"/>
            <a:chOff x="0" y="3785672"/>
            <a:chExt cx="698925" cy="684657"/>
          </a:xfrm>
        </p:grpSpPr>
        <p:sp>
          <p:nvSpPr>
            <p:cNvPr id="145" name="Google Shape;145;p22"/>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2"/>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 name="Google Shape;147;p22"/>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148" name="Google Shape;14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9" name="Shape 149"/>
        <p:cNvGrpSpPr/>
        <p:nvPr/>
      </p:nvGrpSpPr>
      <p:grpSpPr>
        <a:xfrm>
          <a:off x="0" y="0"/>
          <a:ext cx="0" cy="0"/>
          <a:chOff x="0" y="0"/>
          <a:chExt cx="0" cy="0"/>
        </a:xfrm>
      </p:grpSpPr>
      <p:grpSp>
        <p:nvGrpSpPr>
          <p:cNvPr id="150" name="Google Shape;150;p23"/>
          <p:cNvGrpSpPr/>
          <p:nvPr/>
        </p:nvGrpSpPr>
        <p:grpSpPr>
          <a:xfrm>
            <a:off x="4406400" y="0"/>
            <a:ext cx="4737600" cy="5143065"/>
            <a:chOff x="4406400" y="0"/>
            <a:chExt cx="4737600" cy="5143065"/>
          </a:xfrm>
        </p:grpSpPr>
        <p:sp>
          <p:nvSpPr>
            <p:cNvPr id="151" name="Google Shape;151;p2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 name="Google Shape;169;p23"/>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170" name="Google Shape;170;p23"/>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71" name="Google Shape;171;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2" name="Shape 172"/>
        <p:cNvGrpSpPr/>
        <p:nvPr/>
      </p:nvGrpSpPr>
      <p:grpSpPr>
        <a:xfrm>
          <a:off x="0" y="0"/>
          <a:ext cx="0" cy="0"/>
          <a:chOff x="0" y="0"/>
          <a:chExt cx="0" cy="0"/>
        </a:xfrm>
      </p:grpSpPr>
      <p:sp>
        <p:nvSpPr>
          <p:cNvPr id="173" name="Google Shape;173;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rtl="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1"/>
                </a:solidFill>
                <a:latin typeface="Lato"/>
                <a:ea typeface="Lato"/>
                <a:cs typeface="Lato"/>
                <a:sym typeface="Lato"/>
              </a:defRPr>
            </a:lvl1pPr>
            <a:lvl2pPr lvl="1" rtl="0" algn="r">
              <a:buNone/>
              <a:defRPr sz="1000">
                <a:solidFill>
                  <a:schemeClr val="lt1"/>
                </a:solidFill>
                <a:latin typeface="Lato"/>
                <a:ea typeface="Lato"/>
                <a:cs typeface="Lato"/>
                <a:sym typeface="Lato"/>
              </a:defRPr>
            </a:lvl2pPr>
            <a:lvl3pPr lvl="2" rtl="0" algn="r">
              <a:buNone/>
              <a:defRPr sz="1000">
                <a:solidFill>
                  <a:schemeClr val="lt1"/>
                </a:solidFill>
                <a:latin typeface="Lato"/>
                <a:ea typeface="Lato"/>
                <a:cs typeface="Lato"/>
                <a:sym typeface="Lato"/>
              </a:defRPr>
            </a:lvl3pPr>
            <a:lvl4pPr lvl="3" rtl="0" algn="r">
              <a:buNone/>
              <a:defRPr sz="1000">
                <a:solidFill>
                  <a:schemeClr val="lt1"/>
                </a:solidFill>
                <a:latin typeface="Lato"/>
                <a:ea typeface="Lato"/>
                <a:cs typeface="Lato"/>
                <a:sym typeface="Lato"/>
              </a:defRPr>
            </a:lvl4pPr>
            <a:lvl5pPr lvl="4" rtl="0" algn="r">
              <a:buNone/>
              <a:defRPr sz="1000">
                <a:solidFill>
                  <a:schemeClr val="lt1"/>
                </a:solidFill>
                <a:latin typeface="Lato"/>
                <a:ea typeface="Lato"/>
                <a:cs typeface="Lato"/>
                <a:sym typeface="Lato"/>
              </a:defRPr>
            </a:lvl5pPr>
            <a:lvl6pPr lvl="5" rtl="0" algn="r">
              <a:buNone/>
              <a:defRPr sz="1000">
                <a:solidFill>
                  <a:schemeClr val="lt1"/>
                </a:solidFill>
                <a:latin typeface="Lato"/>
                <a:ea typeface="Lato"/>
                <a:cs typeface="Lato"/>
                <a:sym typeface="Lato"/>
              </a:defRPr>
            </a:lvl6pPr>
            <a:lvl7pPr lvl="6" rtl="0" algn="r">
              <a:buNone/>
              <a:defRPr sz="1000">
                <a:solidFill>
                  <a:schemeClr val="lt1"/>
                </a:solidFill>
                <a:latin typeface="Lato"/>
                <a:ea typeface="Lato"/>
                <a:cs typeface="Lato"/>
                <a:sym typeface="Lato"/>
              </a:defRPr>
            </a:lvl7pPr>
            <a:lvl8pPr lvl="7" rtl="0" algn="r">
              <a:buNone/>
              <a:defRPr sz="1000">
                <a:solidFill>
                  <a:schemeClr val="lt1"/>
                </a:solidFill>
                <a:latin typeface="Lato"/>
                <a:ea typeface="Lato"/>
                <a:cs typeface="Lato"/>
                <a:sym typeface="Lato"/>
              </a:defRPr>
            </a:lvl8pPr>
            <a:lvl9pPr lvl="8" rtl="0"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1.gif"/><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5"/>
          <p:cNvSpPr txBox="1"/>
          <p:nvPr/>
        </p:nvSpPr>
        <p:spPr>
          <a:xfrm>
            <a:off x="772775" y="2434650"/>
            <a:ext cx="6218100" cy="53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145AC"/>
                </a:solidFill>
                <a:latin typeface="Montserrat"/>
                <a:ea typeface="Montserrat"/>
                <a:cs typeface="Montserrat"/>
                <a:sym typeface="Montserrat"/>
              </a:rPr>
              <a:t>Ultrasonic</a:t>
            </a:r>
            <a:r>
              <a:rPr b="1" lang="en" sz="2400">
                <a:solidFill>
                  <a:srgbClr val="0145AC"/>
                </a:solidFill>
                <a:latin typeface="Montserrat"/>
                <a:ea typeface="Montserrat"/>
                <a:cs typeface="Montserrat"/>
                <a:sym typeface="Montserrat"/>
              </a:rPr>
              <a:t> Range Finder</a:t>
            </a:r>
            <a:endParaRPr b="1" sz="2400">
              <a:solidFill>
                <a:srgbClr val="0145AC"/>
              </a:solidFill>
              <a:latin typeface="Montserrat"/>
              <a:ea typeface="Montserrat"/>
              <a:cs typeface="Montserrat"/>
              <a:sym typeface="Montserrat"/>
            </a:endParaRPr>
          </a:p>
        </p:txBody>
      </p:sp>
      <p:sp>
        <p:nvSpPr>
          <p:cNvPr id="179" name="Google Shape;179;p25"/>
          <p:cNvSpPr txBox="1"/>
          <p:nvPr/>
        </p:nvSpPr>
        <p:spPr>
          <a:xfrm>
            <a:off x="805075" y="2962200"/>
            <a:ext cx="7402200" cy="8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145AC"/>
                </a:solidFill>
                <a:latin typeface="Montserrat Medium"/>
                <a:ea typeface="Montserrat Medium"/>
                <a:cs typeface="Montserrat Medium"/>
                <a:sym typeface="Montserrat Medium"/>
              </a:rPr>
              <a:t>Lesson 2 -</a:t>
            </a:r>
            <a:r>
              <a:rPr lang="en" sz="1800">
                <a:solidFill>
                  <a:srgbClr val="0145AC"/>
                </a:solidFill>
                <a:latin typeface="Montserrat Light"/>
                <a:ea typeface="Montserrat Light"/>
                <a:cs typeface="Montserrat Light"/>
                <a:sym typeface="Montserrat Light"/>
              </a:rPr>
              <a:t> How do waves help us describe patterns in our world?</a:t>
            </a:r>
            <a:endParaRPr sz="1800">
              <a:solidFill>
                <a:srgbClr val="0145AC"/>
              </a:solidFill>
              <a:latin typeface="Montserrat Light"/>
              <a:ea typeface="Montserrat Light"/>
              <a:cs typeface="Montserrat Light"/>
              <a:sym typeface="Montserrat Light"/>
            </a:endParaRPr>
          </a:p>
        </p:txBody>
      </p:sp>
      <p:pic>
        <p:nvPicPr>
          <p:cNvPr id="180" name="Google Shape;180;p25"/>
          <p:cNvPicPr preferRelativeResize="0"/>
          <p:nvPr/>
        </p:nvPicPr>
        <p:blipFill>
          <a:blip r:embed="rId3">
            <a:alphaModFix/>
          </a:blip>
          <a:stretch>
            <a:fillRect/>
          </a:stretch>
        </p:blipFill>
        <p:spPr>
          <a:xfrm>
            <a:off x="880475" y="1740912"/>
            <a:ext cx="2850726" cy="531300"/>
          </a:xfrm>
          <a:prstGeom prst="rect">
            <a:avLst/>
          </a:prstGeom>
          <a:noFill/>
          <a:ln>
            <a:noFill/>
          </a:ln>
        </p:spPr>
      </p:pic>
      <p:cxnSp>
        <p:nvCxnSpPr>
          <p:cNvPr id="181" name="Google Shape;181;p25"/>
          <p:cNvCxnSpPr/>
          <p:nvPr/>
        </p:nvCxnSpPr>
        <p:spPr>
          <a:xfrm>
            <a:off x="880475" y="2938669"/>
            <a:ext cx="7326900" cy="0"/>
          </a:xfrm>
          <a:prstGeom prst="straightConnector1">
            <a:avLst/>
          </a:prstGeom>
          <a:noFill/>
          <a:ln cap="flat" cmpd="sng" w="9525">
            <a:solidFill>
              <a:srgbClr val="0145AC"/>
            </a:solidFill>
            <a:prstDash val="solid"/>
            <a:round/>
            <a:headEnd len="med" w="med" type="none"/>
            <a:tailEnd len="med" w="med" type="none"/>
          </a:ln>
        </p:spPr>
      </p:cxnSp>
      <p:pic>
        <p:nvPicPr>
          <p:cNvPr id="182" name="Google Shape;182;p25"/>
          <p:cNvPicPr preferRelativeResize="0"/>
          <p:nvPr/>
        </p:nvPicPr>
        <p:blipFill>
          <a:blip r:embed="rId4">
            <a:alphaModFix/>
          </a:blip>
          <a:stretch>
            <a:fillRect/>
          </a:stretch>
        </p:blipFill>
        <p:spPr>
          <a:xfrm rot="10800000">
            <a:off x="-320275" y="-1463800"/>
            <a:ext cx="9143997" cy="2503300"/>
          </a:xfrm>
          <a:prstGeom prst="rect">
            <a:avLst/>
          </a:prstGeom>
          <a:noFill/>
          <a:ln>
            <a:noFill/>
          </a:ln>
        </p:spPr>
      </p:pic>
      <p:pic>
        <p:nvPicPr>
          <p:cNvPr id="183" name="Google Shape;183;p25"/>
          <p:cNvPicPr preferRelativeResize="0"/>
          <p:nvPr/>
        </p:nvPicPr>
        <p:blipFill>
          <a:blip r:embed="rId5">
            <a:alphaModFix/>
          </a:blip>
          <a:stretch>
            <a:fillRect/>
          </a:stretch>
        </p:blipFill>
        <p:spPr>
          <a:xfrm>
            <a:off x="75000" y="3788989"/>
            <a:ext cx="9143997" cy="26875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id="310" name="Google Shape;310;p34"/>
          <p:cNvPicPr preferRelativeResize="0"/>
          <p:nvPr/>
        </p:nvPicPr>
        <p:blipFill rotWithShape="1">
          <a:blip r:embed="rId3">
            <a:alphaModFix/>
          </a:blip>
          <a:srcRect b="0" l="0" r="0" t="0"/>
          <a:stretch/>
        </p:blipFill>
        <p:spPr>
          <a:xfrm>
            <a:off x="971335" y="1106950"/>
            <a:ext cx="4765650" cy="3405100"/>
          </a:xfrm>
          <a:prstGeom prst="rect">
            <a:avLst/>
          </a:prstGeom>
          <a:noFill/>
          <a:ln>
            <a:noFill/>
          </a:ln>
        </p:spPr>
      </p:pic>
      <p:sp>
        <p:nvSpPr>
          <p:cNvPr id="311" name="Google Shape;311;p34"/>
          <p:cNvSpPr txBox="1"/>
          <p:nvPr/>
        </p:nvSpPr>
        <p:spPr>
          <a:xfrm>
            <a:off x="1067775" y="631450"/>
            <a:ext cx="7104900" cy="47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accent1"/>
                </a:solidFill>
                <a:latin typeface="Montserrat Medium"/>
                <a:ea typeface="Montserrat Medium"/>
                <a:cs typeface="Montserrat Medium"/>
                <a:sym typeface="Montserrat Medium"/>
              </a:rPr>
              <a:t>How does your sensor work?</a:t>
            </a:r>
            <a:endParaRPr sz="2400">
              <a:solidFill>
                <a:schemeClr val="accent1"/>
              </a:solidFill>
              <a:latin typeface="Montserrat Medium"/>
              <a:ea typeface="Montserrat Medium"/>
              <a:cs typeface="Montserrat Medium"/>
              <a:sym typeface="Montserrat Medium"/>
            </a:endParaRPr>
          </a:p>
        </p:txBody>
      </p:sp>
      <p:sp>
        <p:nvSpPr>
          <p:cNvPr id="312" name="Google Shape;312;p34"/>
          <p:cNvSpPr txBox="1"/>
          <p:nvPr/>
        </p:nvSpPr>
        <p:spPr>
          <a:xfrm>
            <a:off x="6089750" y="1833575"/>
            <a:ext cx="2082900" cy="5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Montserrat Light"/>
                <a:ea typeface="Montserrat Light"/>
                <a:cs typeface="Montserrat Light"/>
                <a:sym typeface="Montserrat Light"/>
              </a:rPr>
              <a:t>The </a:t>
            </a:r>
            <a:r>
              <a:rPr lang="en">
                <a:solidFill>
                  <a:schemeClr val="accent1"/>
                </a:solidFill>
                <a:latin typeface="Montserrat Medium"/>
                <a:ea typeface="Montserrat Medium"/>
                <a:cs typeface="Montserrat Medium"/>
                <a:sym typeface="Montserrat Medium"/>
              </a:rPr>
              <a:t>transmitter </a:t>
            </a:r>
            <a:r>
              <a:rPr lang="en">
                <a:solidFill>
                  <a:schemeClr val="accent1"/>
                </a:solidFill>
                <a:latin typeface="Montserrat Light"/>
                <a:ea typeface="Montserrat Light"/>
                <a:cs typeface="Montserrat Light"/>
                <a:sym typeface="Montserrat Light"/>
              </a:rPr>
              <a:t>emits the ultrasonic pulse.</a:t>
            </a:r>
            <a:endParaRPr>
              <a:solidFill>
                <a:schemeClr val="accent1"/>
              </a:solidFill>
              <a:latin typeface="Montserrat Light"/>
              <a:ea typeface="Montserrat Light"/>
              <a:cs typeface="Montserrat Light"/>
              <a:sym typeface="Montserrat Light"/>
            </a:endParaRPr>
          </a:p>
        </p:txBody>
      </p:sp>
      <p:sp>
        <p:nvSpPr>
          <p:cNvPr id="313" name="Google Shape;313;p34"/>
          <p:cNvSpPr txBox="1"/>
          <p:nvPr/>
        </p:nvSpPr>
        <p:spPr>
          <a:xfrm>
            <a:off x="6089750" y="3244200"/>
            <a:ext cx="2082900" cy="5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Montserrat Light"/>
                <a:ea typeface="Montserrat Light"/>
                <a:cs typeface="Montserrat Light"/>
                <a:sym typeface="Montserrat Light"/>
              </a:rPr>
              <a:t>The </a:t>
            </a:r>
            <a:r>
              <a:rPr lang="en">
                <a:solidFill>
                  <a:schemeClr val="accent1"/>
                </a:solidFill>
                <a:latin typeface="Montserrat Medium"/>
                <a:ea typeface="Montserrat Medium"/>
                <a:cs typeface="Montserrat Medium"/>
                <a:sym typeface="Montserrat Medium"/>
              </a:rPr>
              <a:t>receiver </a:t>
            </a:r>
            <a:r>
              <a:rPr lang="en">
                <a:solidFill>
                  <a:schemeClr val="accent1"/>
                </a:solidFill>
                <a:latin typeface="Montserrat Light"/>
                <a:ea typeface="Montserrat Light"/>
                <a:cs typeface="Montserrat Light"/>
                <a:sym typeface="Montserrat Light"/>
              </a:rPr>
              <a:t>catches the reflected pulse.</a:t>
            </a:r>
            <a:endParaRPr>
              <a:solidFill>
                <a:schemeClr val="accent1"/>
              </a:solidFill>
              <a:latin typeface="Montserrat Light"/>
              <a:ea typeface="Montserrat Light"/>
              <a:cs typeface="Montserrat Light"/>
              <a:sym typeface="Montserrat Light"/>
            </a:endParaRPr>
          </a:p>
        </p:txBody>
      </p:sp>
      <p:sp>
        <p:nvSpPr>
          <p:cNvPr id="314" name="Google Shape;314;p34"/>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5" name="Google Shape;315;p34"/>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316" name="Google Shape;316;p34"/>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317" name="Google Shape;317;p34"/>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318" name="Google Shape;318;p34"/>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
        <p:nvSpPr>
          <p:cNvPr id="319" name="Google Shape;319;p34"/>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SENSOR</a:t>
            </a:r>
            <a:endParaRPr i="1">
              <a:solidFill>
                <a:srgbClr val="FFFFFF"/>
              </a:solidFill>
              <a:latin typeface="Montserrat Thin"/>
              <a:ea typeface="Montserrat Thin"/>
              <a:cs typeface="Montserrat Thin"/>
              <a:sym typeface="Montserrat Thin"/>
            </a:endParaRPr>
          </a:p>
        </p:txBody>
      </p:sp>
      <p:cxnSp>
        <p:nvCxnSpPr>
          <p:cNvPr id="320" name="Google Shape;320;p34"/>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cxnSp>
        <p:nvCxnSpPr>
          <p:cNvPr id="321" name="Google Shape;321;p34"/>
          <p:cNvCxnSpPr/>
          <p:nvPr/>
        </p:nvCxnSpPr>
        <p:spPr>
          <a:xfrm rot="10800000">
            <a:off x="5599259" y="2105525"/>
            <a:ext cx="490500" cy="0"/>
          </a:xfrm>
          <a:prstGeom prst="straightConnector1">
            <a:avLst/>
          </a:prstGeom>
          <a:noFill/>
          <a:ln cap="flat" cmpd="sng" w="9525">
            <a:solidFill>
              <a:schemeClr val="accent1"/>
            </a:solidFill>
            <a:prstDash val="solid"/>
            <a:round/>
            <a:headEnd len="med" w="med" type="none"/>
            <a:tailEnd len="med" w="med" type="none"/>
          </a:ln>
        </p:spPr>
      </p:cxnSp>
      <p:cxnSp>
        <p:nvCxnSpPr>
          <p:cNvPr id="322" name="Google Shape;322;p34"/>
          <p:cNvCxnSpPr/>
          <p:nvPr/>
        </p:nvCxnSpPr>
        <p:spPr>
          <a:xfrm rot="10800000">
            <a:off x="5599259" y="3516150"/>
            <a:ext cx="490500" cy="0"/>
          </a:xfrm>
          <a:prstGeom prst="straightConnector1">
            <a:avLst/>
          </a:prstGeom>
          <a:noFill/>
          <a:ln cap="flat" cmpd="sng" w="9525">
            <a:solidFill>
              <a:schemeClr val="accent1"/>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par>
                                <p:cTn fill="hold" nodeType="with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par>
                                <p:cTn fill="hold" nodeType="with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5"/>
          <p:cNvSpPr txBox="1"/>
          <p:nvPr/>
        </p:nvSpPr>
        <p:spPr>
          <a:xfrm>
            <a:off x="1735322" y="1126125"/>
            <a:ext cx="6059100" cy="47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accent1"/>
                </a:solidFill>
                <a:latin typeface="Montserrat"/>
                <a:ea typeface="Montserrat"/>
                <a:cs typeface="Montserrat"/>
                <a:sym typeface="Montserrat"/>
              </a:rPr>
              <a:t>How does your sensor work using the following formula?</a:t>
            </a:r>
            <a:endParaRPr sz="2400">
              <a:solidFill>
                <a:schemeClr val="accent1"/>
              </a:solidFill>
              <a:latin typeface="Montserrat Light"/>
              <a:ea typeface="Montserrat Light"/>
              <a:cs typeface="Montserrat Light"/>
              <a:sym typeface="Montserrat Light"/>
            </a:endParaRPr>
          </a:p>
        </p:txBody>
      </p:sp>
      <p:sp>
        <p:nvSpPr>
          <p:cNvPr id="328" name="Google Shape;328;p35"/>
          <p:cNvSpPr txBox="1"/>
          <p:nvPr/>
        </p:nvSpPr>
        <p:spPr>
          <a:xfrm>
            <a:off x="1174059" y="3293625"/>
            <a:ext cx="2467500" cy="47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Montserrat Light"/>
                <a:ea typeface="Montserrat Light"/>
                <a:cs typeface="Montserrat Light"/>
                <a:sym typeface="Montserrat Light"/>
              </a:rPr>
              <a:t>The </a:t>
            </a:r>
            <a:r>
              <a:rPr lang="en" sz="1800">
                <a:solidFill>
                  <a:schemeClr val="accent1"/>
                </a:solidFill>
                <a:latin typeface="Montserrat Medium"/>
                <a:ea typeface="Montserrat Medium"/>
                <a:cs typeface="Montserrat Medium"/>
                <a:sym typeface="Montserrat Medium"/>
              </a:rPr>
              <a:t>Speed of Sound </a:t>
            </a:r>
            <a:r>
              <a:rPr lang="en" sz="1800">
                <a:solidFill>
                  <a:schemeClr val="accent1"/>
                </a:solidFill>
                <a:latin typeface="Montserrat Light"/>
                <a:ea typeface="Montserrat Light"/>
                <a:cs typeface="Montserrat Light"/>
                <a:sym typeface="Montserrat Light"/>
              </a:rPr>
              <a:t>is 343 m/s.</a:t>
            </a:r>
            <a:endParaRPr sz="1800">
              <a:solidFill>
                <a:schemeClr val="accent1"/>
              </a:solidFill>
              <a:latin typeface="Montserrat Light"/>
              <a:ea typeface="Montserrat Light"/>
              <a:cs typeface="Montserrat Light"/>
              <a:sym typeface="Montserrat Light"/>
            </a:endParaRPr>
          </a:p>
        </p:txBody>
      </p:sp>
      <p:sp>
        <p:nvSpPr>
          <p:cNvPr id="329" name="Google Shape;329;p35"/>
          <p:cNvSpPr txBox="1"/>
          <p:nvPr/>
        </p:nvSpPr>
        <p:spPr>
          <a:xfrm>
            <a:off x="5784684" y="3295575"/>
            <a:ext cx="2571000" cy="72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Montserrat Medium"/>
                <a:ea typeface="Montserrat Medium"/>
                <a:cs typeface="Montserrat Medium"/>
                <a:sym typeface="Montserrat Medium"/>
              </a:rPr>
              <a:t>Time </a:t>
            </a:r>
            <a:r>
              <a:rPr lang="en" sz="1800">
                <a:solidFill>
                  <a:schemeClr val="accent1"/>
                </a:solidFill>
                <a:latin typeface="Montserrat Light"/>
                <a:ea typeface="Montserrat Light"/>
                <a:cs typeface="Montserrat Light"/>
                <a:sym typeface="Montserrat Light"/>
              </a:rPr>
              <a:t>it takes for the pulse to be reflected.</a:t>
            </a:r>
            <a:endParaRPr sz="1800">
              <a:solidFill>
                <a:schemeClr val="accent1"/>
              </a:solidFill>
              <a:latin typeface="Montserrat Light"/>
              <a:ea typeface="Montserrat Light"/>
              <a:cs typeface="Montserrat Light"/>
              <a:sym typeface="Montserrat Light"/>
            </a:endParaRPr>
          </a:p>
        </p:txBody>
      </p:sp>
      <p:sp>
        <p:nvSpPr>
          <p:cNvPr id="330" name="Google Shape;330;p35"/>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1" name="Google Shape;331;p35"/>
          <p:cNvPicPr preferRelativeResize="0"/>
          <p:nvPr/>
        </p:nvPicPr>
        <p:blipFill>
          <a:blip r:embed="rId3">
            <a:alphaModFix/>
          </a:blip>
          <a:stretch>
            <a:fillRect/>
          </a:stretch>
        </p:blipFill>
        <p:spPr>
          <a:xfrm rot="-5400000">
            <a:off x="-267713" y="3824560"/>
            <a:ext cx="1064025" cy="242300"/>
          </a:xfrm>
          <a:prstGeom prst="rect">
            <a:avLst/>
          </a:prstGeom>
          <a:noFill/>
          <a:ln>
            <a:noFill/>
          </a:ln>
        </p:spPr>
      </p:pic>
      <p:sp>
        <p:nvSpPr>
          <p:cNvPr id="332" name="Google Shape;332;p35"/>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333" name="Google Shape;333;p35"/>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334" name="Google Shape;334;p35"/>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
        <p:nvSpPr>
          <p:cNvPr id="335" name="Google Shape;335;p35"/>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SENSOR</a:t>
            </a:r>
            <a:endParaRPr i="1">
              <a:solidFill>
                <a:srgbClr val="FFFFFF"/>
              </a:solidFill>
              <a:latin typeface="Montserrat Thin"/>
              <a:ea typeface="Montserrat Thin"/>
              <a:cs typeface="Montserrat Thin"/>
              <a:sym typeface="Montserrat Thin"/>
            </a:endParaRPr>
          </a:p>
        </p:txBody>
      </p:sp>
      <p:cxnSp>
        <p:nvCxnSpPr>
          <p:cNvPr id="336" name="Google Shape;336;p35"/>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
        <p:nvSpPr>
          <p:cNvPr id="337" name="Google Shape;337;p35"/>
          <p:cNvSpPr/>
          <p:nvPr/>
        </p:nvSpPr>
        <p:spPr>
          <a:xfrm>
            <a:off x="1657684" y="2466450"/>
            <a:ext cx="4478700" cy="598200"/>
          </a:xfrm>
          <a:prstGeom prst="roundRect">
            <a:avLst>
              <a:gd fmla="val 16667" name="adj"/>
            </a:avLst>
          </a:prstGeom>
          <a:noFill/>
          <a:ln cap="flat" cmpd="sng" w="9525">
            <a:solidFill>
              <a:srgbClr val="0145A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0145AC"/>
                </a:solidFill>
                <a:latin typeface="Montserrat Medium"/>
                <a:ea typeface="Montserrat Medium"/>
                <a:cs typeface="Montserrat Medium"/>
                <a:sym typeface="Montserrat Medium"/>
              </a:rPr>
              <a:t>Distance = speed x time</a:t>
            </a:r>
            <a:endParaRPr sz="2400">
              <a:solidFill>
                <a:srgbClr val="0145AC"/>
              </a:solidFill>
              <a:latin typeface="Montserrat Medium"/>
              <a:ea typeface="Montserrat Medium"/>
              <a:cs typeface="Montserrat Medium"/>
              <a:sym typeface="Montserrat Medium"/>
            </a:endParaRPr>
          </a:p>
        </p:txBody>
      </p:sp>
      <p:cxnSp>
        <p:nvCxnSpPr>
          <p:cNvPr id="338" name="Google Shape;338;p35"/>
          <p:cNvCxnSpPr/>
          <p:nvPr/>
        </p:nvCxnSpPr>
        <p:spPr>
          <a:xfrm>
            <a:off x="4220259" y="3070550"/>
            <a:ext cx="0" cy="471600"/>
          </a:xfrm>
          <a:prstGeom prst="straightConnector1">
            <a:avLst/>
          </a:prstGeom>
          <a:noFill/>
          <a:ln cap="flat" cmpd="sng" w="9525">
            <a:solidFill>
              <a:schemeClr val="accent1"/>
            </a:solidFill>
            <a:prstDash val="solid"/>
            <a:round/>
            <a:headEnd len="med" w="med" type="none"/>
            <a:tailEnd len="med" w="med" type="none"/>
          </a:ln>
        </p:spPr>
      </p:cxnSp>
      <p:cxnSp>
        <p:nvCxnSpPr>
          <p:cNvPr id="339" name="Google Shape;339;p35"/>
          <p:cNvCxnSpPr/>
          <p:nvPr/>
        </p:nvCxnSpPr>
        <p:spPr>
          <a:xfrm rot="10800000">
            <a:off x="3729759" y="3542150"/>
            <a:ext cx="490500" cy="0"/>
          </a:xfrm>
          <a:prstGeom prst="straightConnector1">
            <a:avLst/>
          </a:prstGeom>
          <a:noFill/>
          <a:ln cap="flat" cmpd="sng" w="9525">
            <a:solidFill>
              <a:schemeClr val="accent1"/>
            </a:solidFill>
            <a:prstDash val="solid"/>
            <a:round/>
            <a:headEnd len="med" w="med" type="none"/>
            <a:tailEnd len="med" w="med" type="none"/>
          </a:ln>
        </p:spPr>
      </p:cxnSp>
      <p:cxnSp>
        <p:nvCxnSpPr>
          <p:cNvPr id="340" name="Google Shape;340;p35"/>
          <p:cNvCxnSpPr/>
          <p:nvPr/>
        </p:nvCxnSpPr>
        <p:spPr>
          <a:xfrm>
            <a:off x="5294184" y="3059775"/>
            <a:ext cx="0" cy="471600"/>
          </a:xfrm>
          <a:prstGeom prst="straightConnector1">
            <a:avLst/>
          </a:prstGeom>
          <a:noFill/>
          <a:ln cap="flat" cmpd="sng" w="9525">
            <a:solidFill>
              <a:schemeClr val="accent1"/>
            </a:solidFill>
            <a:prstDash val="solid"/>
            <a:round/>
            <a:headEnd len="med" w="med" type="none"/>
            <a:tailEnd len="med" w="med" type="none"/>
          </a:ln>
        </p:spPr>
      </p:cxnSp>
      <p:cxnSp>
        <p:nvCxnSpPr>
          <p:cNvPr id="341" name="Google Shape;341;p35"/>
          <p:cNvCxnSpPr/>
          <p:nvPr/>
        </p:nvCxnSpPr>
        <p:spPr>
          <a:xfrm rot="10800000">
            <a:off x="5294184" y="3531375"/>
            <a:ext cx="490500" cy="0"/>
          </a:xfrm>
          <a:prstGeom prst="straightConnector1">
            <a:avLst/>
          </a:prstGeom>
          <a:noFill/>
          <a:ln cap="flat" cmpd="sng" w="9525">
            <a:solidFill>
              <a:schemeClr val="accent1"/>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6"/>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7" name="Google Shape;347;p36"/>
          <p:cNvPicPr preferRelativeResize="0"/>
          <p:nvPr/>
        </p:nvPicPr>
        <p:blipFill>
          <a:blip r:embed="rId3">
            <a:alphaModFix/>
          </a:blip>
          <a:stretch>
            <a:fillRect/>
          </a:stretch>
        </p:blipFill>
        <p:spPr>
          <a:xfrm rot="-5400000">
            <a:off x="-267713" y="3824560"/>
            <a:ext cx="1064025" cy="242300"/>
          </a:xfrm>
          <a:prstGeom prst="rect">
            <a:avLst/>
          </a:prstGeom>
          <a:noFill/>
          <a:ln>
            <a:noFill/>
          </a:ln>
        </p:spPr>
      </p:pic>
      <p:sp>
        <p:nvSpPr>
          <p:cNvPr id="348" name="Google Shape;348;p36"/>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349" name="Google Shape;349;p36"/>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350" name="Google Shape;350;p36"/>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
        <p:nvSpPr>
          <p:cNvPr id="351" name="Google Shape;351;p36"/>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EXTENSION</a:t>
            </a:r>
            <a:endParaRPr i="1">
              <a:solidFill>
                <a:srgbClr val="FFFFFF"/>
              </a:solidFill>
              <a:latin typeface="Montserrat Thin"/>
              <a:ea typeface="Montserrat Thin"/>
              <a:cs typeface="Montserrat Thin"/>
              <a:sym typeface="Montserrat Thin"/>
            </a:endParaRPr>
          </a:p>
        </p:txBody>
      </p:sp>
      <p:cxnSp>
        <p:nvCxnSpPr>
          <p:cNvPr id="352" name="Google Shape;352;p36"/>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
        <p:nvSpPr>
          <p:cNvPr id="353" name="Google Shape;353;p36"/>
          <p:cNvSpPr txBox="1"/>
          <p:nvPr/>
        </p:nvSpPr>
        <p:spPr>
          <a:xfrm>
            <a:off x="997300" y="4146334"/>
            <a:ext cx="7845600" cy="37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chemeClr val="accent1"/>
                </a:solidFill>
                <a:latin typeface="Montserrat Light"/>
                <a:ea typeface="Montserrat Light"/>
                <a:cs typeface="Montserrat Light"/>
                <a:sym typeface="Montserrat Light"/>
              </a:rPr>
              <a:t>*Sound waves from the whale’s song are reflected in an echo and travel back to the whale.</a:t>
            </a:r>
            <a:endParaRPr sz="1300">
              <a:solidFill>
                <a:schemeClr val="accent1"/>
              </a:solidFill>
              <a:latin typeface="Montserrat Light"/>
              <a:ea typeface="Montserrat Light"/>
              <a:cs typeface="Montserrat Light"/>
              <a:sym typeface="Montserrat Light"/>
            </a:endParaRPr>
          </a:p>
        </p:txBody>
      </p:sp>
      <p:sp>
        <p:nvSpPr>
          <p:cNvPr id="354" name="Google Shape;354;p36"/>
          <p:cNvSpPr/>
          <p:nvPr/>
        </p:nvSpPr>
        <p:spPr>
          <a:xfrm>
            <a:off x="997300" y="930559"/>
            <a:ext cx="4417800" cy="3103200"/>
          </a:xfrm>
          <a:prstGeom prst="rect">
            <a:avLst/>
          </a:prstGeom>
          <a:solidFill>
            <a:srgbClr val="FFFFFF"/>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55" name="Google Shape;355;p36"/>
          <p:cNvSpPr txBox="1"/>
          <p:nvPr/>
        </p:nvSpPr>
        <p:spPr>
          <a:xfrm>
            <a:off x="5681675" y="1401284"/>
            <a:ext cx="3161100" cy="7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accent1"/>
                </a:solidFill>
                <a:latin typeface="Montserrat Medium"/>
                <a:ea typeface="Montserrat Medium"/>
                <a:cs typeface="Montserrat Medium"/>
                <a:sym typeface="Montserrat Medium"/>
              </a:rPr>
              <a:t>What else can use frequencies to determine distances?</a:t>
            </a:r>
            <a:endParaRPr sz="2400">
              <a:solidFill>
                <a:schemeClr val="accent1"/>
              </a:solidFill>
              <a:latin typeface="Montserrat Medium"/>
              <a:ea typeface="Montserrat Medium"/>
              <a:cs typeface="Montserrat Medium"/>
              <a:sym typeface="Montserrat Medium"/>
            </a:endParaRPr>
          </a:p>
        </p:txBody>
      </p:sp>
      <p:pic>
        <p:nvPicPr>
          <p:cNvPr id="356" name="Google Shape;356;p36"/>
          <p:cNvPicPr preferRelativeResize="0"/>
          <p:nvPr/>
        </p:nvPicPr>
        <p:blipFill rotWithShape="1">
          <a:blip r:embed="rId4">
            <a:alphaModFix/>
          </a:blip>
          <a:srcRect b="0" l="69" r="69" t="0"/>
          <a:stretch/>
        </p:blipFill>
        <p:spPr>
          <a:xfrm>
            <a:off x="3258450" y="1052284"/>
            <a:ext cx="2040385" cy="2859750"/>
          </a:xfrm>
          <a:prstGeom prst="rect">
            <a:avLst/>
          </a:prstGeom>
          <a:noFill/>
          <a:ln>
            <a:noFill/>
          </a:ln>
        </p:spPr>
      </p:pic>
      <p:pic>
        <p:nvPicPr>
          <p:cNvPr id="357" name="Google Shape;357;p36"/>
          <p:cNvPicPr preferRelativeResize="0"/>
          <p:nvPr/>
        </p:nvPicPr>
        <p:blipFill>
          <a:blip r:embed="rId5">
            <a:alphaModFix/>
          </a:blip>
          <a:stretch>
            <a:fillRect/>
          </a:stretch>
        </p:blipFill>
        <p:spPr>
          <a:xfrm>
            <a:off x="1112125" y="1052284"/>
            <a:ext cx="2040386" cy="2859749"/>
          </a:xfrm>
          <a:prstGeom prst="rect">
            <a:avLst/>
          </a:prstGeom>
          <a:noFill/>
          <a:ln>
            <a:noFill/>
          </a:ln>
        </p:spPr>
      </p:pic>
      <p:sp>
        <p:nvSpPr>
          <p:cNvPr id="358" name="Google Shape;358;p36"/>
          <p:cNvSpPr/>
          <p:nvPr/>
        </p:nvSpPr>
        <p:spPr>
          <a:xfrm>
            <a:off x="5681675" y="2940784"/>
            <a:ext cx="1639500" cy="4167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accent1"/>
                </a:solidFill>
                <a:latin typeface="Montserrat Medium"/>
                <a:ea typeface="Montserrat Medium"/>
                <a:cs typeface="Montserrat Medium"/>
                <a:sym typeface="Montserrat Medium"/>
              </a:rPr>
              <a:t>    	= Echo</a:t>
            </a:r>
            <a:endParaRPr>
              <a:solidFill>
                <a:schemeClr val="accent1"/>
              </a:solidFill>
              <a:latin typeface="Montserrat Medium"/>
              <a:ea typeface="Montserrat Medium"/>
              <a:cs typeface="Montserrat Medium"/>
              <a:sym typeface="Montserrat Medium"/>
            </a:endParaRPr>
          </a:p>
        </p:txBody>
      </p:sp>
      <p:cxnSp>
        <p:nvCxnSpPr>
          <p:cNvPr id="359" name="Google Shape;359;p36"/>
          <p:cNvCxnSpPr/>
          <p:nvPr/>
        </p:nvCxnSpPr>
        <p:spPr>
          <a:xfrm>
            <a:off x="5799550" y="3149134"/>
            <a:ext cx="707100" cy="0"/>
          </a:xfrm>
          <a:prstGeom prst="straightConnector1">
            <a:avLst/>
          </a:prstGeom>
          <a:noFill/>
          <a:ln cap="flat" cmpd="sng" w="76200">
            <a:solidFill>
              <a:srgbClr val="00A2FF"/>
            </a:solidFill>
            <a:prstDash val="solid"/>
            <a:round/>
            <a:headEnd len="med" w="med" type="none"/>
            <a:tailEnd len="med" w="med" type="none"/>
          </a:ln>
        </p:spPr>
      </p:cxnSp>
      <p:sp>
        <p:nvSpPr>
          <p:cNvPr id="360" name="Google Shape;360;p36"/>
          <p:cNvSpPr/>
          <p:nvPr/>
        </p:nvSpPr>
        <p:spPr>
          <a:xfrm>
            <a:off x="5681675" y="3495334"/>
            <a:ext cx="3161100" cy="4167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accent1"/>
                </a:solidFill>
                <a:latin typeface="Montserrat Medium"/>
                <a:ea typeface="Montserrat Medium"/>
                <a:cs typeface="Montserrat Medium"/>
                <a:sym typeface="Montserrat Medium"/>
              </a:rPr>
              <a:t>    	= returning sound waves</a:t>
            </a:r>
            <a:endParaRPr>
              <a:solidFill>
                <a:schemeClr val="accent1"/>
              </a:solidFill>
              <a:latin typeface="Montserrat Medium"/>
              <a:ea typeface="Montserrat Medium"/>
              <a:cs typeface="Montserrat Medium"/>
              <a:sym typeface="Montserrat Medium"/>
            </a:endParaRPr>
          </a:p>
        </p:txBody>
      </p:sp>
      <p:cxnSp>
        <p:nvCxnSpPr>
          <p:cNvPr id="361" name="Google Shape;361;p36"/>
          <p:cNvCxnSpPr/>
          <p:nvPr/>
        </p:nvCxnSpPr>
        <p:spPr>
          <a:xfrm>
            <a:off x="5799550" y="3703684"/>
            <a:ext cx="707100" cy="0"/>
          </a:xfrm>
          <a:prstGeom prst="straightConnector1">
            <a:avLst/>
          </a:prstGeom>
          <a:noFill/>
          <a:ln cap="flat" cmpd="sng" w="76200">
            <a:solidFill>
              <a:srgbClr val="FFFF00"/>
            </a:solidFill>
            <a:prstDash val="dot"/>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37"/>
          <p:cNvSpPr txBox="1"/>
          <p:nvPr/>
        </p:nvSpPr>
        <p:spPr>
          <a:xfrm>
            <a:off x="1543050" y="788400"/>
            <a:ext cx="6057900" cy="356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accent1"/>
                </a:solidFill>
                <a:latin typeface="Montserrat Medium"/>
                <a:ea typeface="Montserrat Medium"/>
                <a:cs typeface="Montserrat Medium"/>
                <a:sym typeface="Montserrat Medium"/>
              </a:rPr>
              <a:t>Respond to these writing prompts:</a:t>
            </a:r>
            <a:endParaRPr sz="2400">
              <a:solidFill>
                <a:schemeClr val="accent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2200">
              <a:solidFill>
                <a:schemeClr val="accent1"/>
              </a:solidFill>
              <a:latin typeface="Montserrat Medium"/>
              <a:ea typeface="Montserrat Medium"/>
              <a:cs typeface="Montserrat Medium"/>
              <a:sym typeface="Montserrat Medium"/>
            </a:endParaRPr>
          </a:p>
          <a:p>
            <a:pPr indent="-342900" lvl="0" marL="457200" rtl="0" algn="l">
              <a:spcBef>
                <a:spcPts val="0"/>
              </a:spcBef>
              <a:spcAft>
                <a:spcPts val="0"/>
              </a:spcAft>
              <a:buClr>
                <a:schemeClr val="accent1"/>
              </a:buClr>
              <a:buSzPts val="1800"/>
              <a:buFont typeface="Montserrat Light"/>
              <a:buAutoNum type="arabicPeriod"/>
            </a:pPr>
            <a:r>
              <a:rPr lang="en" sz="1800">
                <a:solidFill>
                  <a:schemeClr val="accent1"/>
                </a:solidFill>
                <a:latin typeface="Montserrat Light"/>
                <a:ea typeface="Montserrat Light"/>
                <a:cs typeface="Montserrat Light"/>
                <a:sym typeface="Montserrat Light"/>
              </a:rPr>
              <a:t>What are some ways you would use a Ultrasonic Range Finder in your everyday life?</a:t>
            </a:r>
            <a:endParaRPr sz="1800">
              <a:solidFill>
                <a:schemeClr val="accent1"/>
              </a:solidFill>
              <a:latin typeface="Montserrat Light"/>
              <a:ea typeface="Montserrat Light"/>
              <a:cs typeface="Montserrat Light"/>
              <a:sym typeface="Montserrat Light"/>
            </a:endParaRPr>
          </a:p>
          <a:p>
            <a:pPr indent="0" lvl="0" marL="0" rtl="0" algn="l">
              <a:spcBef>
                <a:spcPts val="0"/>
              </a:spcBef>
              <a:spcAft>
                <a:spcPts val="0"/>
              </a:spcAft>
              <a:buNone/>
            </a:pPr>
            <a:r>
              <a:t/>
            </a:r>
            <a:endParaRPr sz="1800">
              <a:solidFill>
                <a:schemeClr val="accent1"/>
              </a:solidFill>
              <a:latin typeface="Montserrat Light"/>
              <a:ea typeface="Montserrat Light"/>
              <a:cs typeface="Montserrat Light"/>
              <a:sym typeface="Montserrat Light"/>
            </a:endParaRPr>
          </a:p>
          <a:p>
            <a:pPr indent="-342900" lvl="0" marL="457200" rtl="0" algn="l">
              <a:spcBef>
                <a:spcPts val="0"/>
              </a:spcBef>
              <a:spcAft>
                <a:spcPts val="0"/>
              </a:spcAft>
              <a:buClr>
                <a:schemeClr val="accent1"/>
              </a:buClr>
              <a:buSzPts val="1800"/>
              <a:buFont typeface="Montserrat Light"/>
              <a:buAutoNum type="arabicPeriod"/>
            </a:pPr>
            <a:r>
              <a:rPr lang="en" sz="1800">
                <a:solidFill>
                  <a:schemeClr val="accent1"/>
                </a:solidFill>
                <a:latin typeface="Montserrat Light"/>
                <a:ea typeface="Montserrat Light"/>
                <a:cs typeface="Montserrat Light"/>
                <a:sym typeface="Montserrat Light"/>
              </a:rPr>
              <a:t>Who do you think would benefit most from having a Ultrasonic Range Finder?</a:t>
            </a:r>
            <a:endParaRPr>
              <a:solidFill>
                <a:schemeClr val="accent1"/>
              </a:solidFill>
              <a:latin typeface="Montserrat Light"/>
              <a:ea typeface="Montserrat Light"/>
              <a:cs typeface="Montserrat Light"/>
              <a:sym typeface="Montserrat Light"/>
            </a:endParaRPr>
          </a:p>
        </p:txBody>
      </p:sp>
      <p:sp>
        <p:nvSpPr>
          <p:cNvPr id="367" name="Google Shape;367;p37"/>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8" name="Google Shape;368;p37"/>
          <p:cNvPicPr preferRelativeResize="0"/>
          <p:nvPr/>
        </p:nvPicPr>
        <p:blipFill>
          <a:blip r:embed="rId3">
            <a:alphaModFix/>
          </a:blip>
          <a:stretch>
            <a:fillRect/>
          </a:stretch>
        </p:blipFill>
        <p:spPr>
          <a:xfrm rot="-5400000">
            <a:off x="-267713" y="3824560"/>
            <a:ext cx="1064025" cy="242300"/>
          </a:xfrm>
          <a:prstGeom prst="rect">
            <a:avLst/>
          </a:prstGeom>
          <a:noFill/>
          <a:ln>
            <a:noFill/>
          </a:ln>
        </p:spPr>
      </p:pic>
      <p:sp>
        <p:nvSpPr>
          <p:cNvPr id="369" name="Google Shape;369;p37"/>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370" name="Google Shape;370;p37"/>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371" name="Google Shape;371;p37"/>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
        <p:nvSpPr>
          <p:cNvPr id="372" name="Google Shape;372;p37"/>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REFLECT!</a:t>
            </a:r>
            <a:endParaRPr i="1">
              <a:solidFill>
                <a:srgbClr val="FFFFFF"/>
              </a:solidFill>
              <a:latin typeface="Montserrat Thin"/>
              <a:ea typeface="Montserrat Thin"/>
              <a:cs typeface="Montserrat Thin"/>
              <a:sym typeface="Montserrat Thin"/>
            </a:endParaRPr>
          </a:p>
        </p:txBody>
      </p:sp>
      <p:cxnSp>
        <p:nvCxnSpPr>
          <p:cNvPr id="373" name="Google Shape;373;p37"/>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6"/>
          <p:cNvSpPr/>
          <p:nvPr/>
        </p:nvSpPr>
        <p:spPr>
          <a:xfrm>
            <a:off x="1471950" y="408600"/>
            <a:ext cx="6200100" cy="3703800"/>
          </a:xfrm>
          <a:prstGeom prst="rect">
            <a:avLst/>
          </a:prstGeom>
          <a:solidFill>
            <a:srgbClr val="FFFFFF"/>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9" name="Google Shape;189;p26"/>
          <p:cNvPicPr preferRelativeResize="0"/>
          <p:nvPr/>
        </p:nvPicPr>
        <p:blipFill>
          <a:blip r:embed="rId3">
            <a:alphaModFix/>
          </a:blip>
          <a:stretch>
            <a:fillRect/>
          </a:stretch>
        </p:blipFill>
        <p:spPr>
          <a:xfrm>
            <a:off x="1585400" y="521075"/>
            <a:ext cx="5968624" cy="3477624"/>
          </a:xfrm>
          <a:prstGeom prst="rect">
            <a:avLst/>
          </a:prstGeom>
          <a:noFill/>
          <a:ln>
            <a:noFill/>
          </a:ln>
        </p:spPr>
      </p:pic>
      <p:sp>
        <p:nvSpPr>
          <p:cNvPr id="190" name="Google Shape;190;p26"/>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1" name="Google Shape;191;p26"/>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192" name="Google Shape;192;p26"/>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193" name="Google Shape;193;p26"/>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194" name="Google Shape;194;p26"/>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
        <p:nvSpPr>
          <p:cNvPr id="195" name="Google Shape;195;p26"/>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DISTANCE</a:t>
            </a:r>
            <a:endParaRPr i="1">
              <a:solidFill>
                <a:srgbClr val="FFFFFF"/>
              </a:solidFill>
              <a:latin typeface="Montserrat Thin"/>
              <a:ea typeface="Montserrat Thin"/>
              <a:cs typeface="Montserrat Thin"/>
              <a:sym typeface="Montserrat Thin"/>
            </a:endParaRPr>
          </a:p>
        </p:txBody>
      </p:sp>
      <p:cxnSp>
        <p:nvCxnSpPr>
          <p:cNvPr id="196" name="Google Shape;196;p26"/>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
        <p:nvSpPr>
          <p:cNvPr id="197" name="Google Shape;197;p26"/>
          <p:cNvSpPr txBox="1"/>
          <p:nvPr/>
        </p:nvSpPr>
        <p:spPr>
          <a:xfrm>
            <a:off x="1471950" y="4317900"/>
            <a:ext cx="6200100" cy="41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Montserrat Medium"/>
                <a:ea typeface="Montserrat Medium"/>
                <a:cs typeface="Montserrat Medium"/>
                <a:sym typeface="Montserrat Medium"/>
              </a:rPr>
              <a:t>How do car sensors detect distance?</a:t>
            </a:r>
            <a:endParaRPr sz="1800">
              <a:solidFill>
                <a:schemeClr val="accent1"/>
              </a:solidFill>
              <a:latin typeface="Montserrat Medium"/>
              <a:ea typeface="Montserrat Medium"/>
              <a:cs typeface="Montserrat Medium"/>
              <a:sym typeface="Montserrat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7"/>
          <p:cNvSpPr/>
          <p:nvPr/>
        </p:nvSpPr>
        <p:spPr>
          <a:xfrm>
            <a:off x="921575" y="1275150"/>
            <a:ext cx="4307700" cy="2593200"/>
          </a:xfrm>
          <a:prstGeom prst="rect">
            <a:avLst/>
          </a:prstGeom>
          <a:solidFill>
            <a:srgbClr val="FFFFFF"/>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7"/>
          <p:cNvSpPr txBox="1"/>
          <p:nvPr/>
        </p:nvSpPr>
        <p:spPr>
          <a:xfrm>
            <a:off x="5443550" y="2482480"/>
            <a:ext cx="3364500" cy="783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accent1"/>
              </a:buClr>
              <a:buSzPts val="1800"/>
              <a:buFont typeface="Montserrat Light"/>
              <a:buChar char="●"/>
            </a:pPr>
            <a:r>
              <a:rPr lang="en" sz="1800">
                <a:solidFill>
                  <a:schemeClr val="accent1"/>
                </a:solidFill>
                <a:latin typeface="Montserrat Light"/>
                <a:ea typeface="Montserrat Light"/>
                <a:cs typeface="Montserrat Light"/>
                <a:sym typeface="Montserrat Light"/>
              </a:rPr>
              <a:t>What were you controlling in the game?</a:t>
            </a:r>
            <a:endParaRPr sz="1800">
              <a:solidFill>
                <a:schemeClr val="accent1"/>
              </a:solidFill>
              <a:latin typeface="Montserrat Light"/>
              <a:ea typeface="Montserrat Light"/>
              <a:cs typeface="Montserrat Light"/>
              <a:sym typeface="Montserrat Light"/>
            </a:endParaRPr>
          </a:p>
        </p:txBody>
      </p:sp>
      <p:sp>
        <p:nvSpPr>
          <p:cNvPr id="204" name="Google Shape;204;p27"/>
          <p:cNvSpPr txBox="1"/>
          <p:nvPr/>
        </p:nvSpPr>
        <p:spPr>
          <a:xfrm>
            <a:off x="5443664" y="1095100"/>
            <a:ext cx="3364500" cy="12873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accent1"/>
              </a:buClr>
              <a:buSzPts val="1800"/>
              <a:buFont typeface="Montserrat Light"/>
              <a:buChar char="●"/>
            </a:pPr>
            <a:r>
              <a:rPr lang="en" sz="1800">
                <a:solidFill>
                  <a:schemeClr val="accent1"/>
                </a:solidFill>
                <a:latin typeface="Montserrat Light"/>
                <a:ea typeface="Montserrat Light"/>
                <a:cs typeface="Montserrat Light"/>
                <a:sym typeface="Montserrat Light"/>
              </a:rPr>
              <a:t>What happens to the bouncing ball when you hover your hand over the Range Finder?</a:t>
            </a:r>
            <a:endParaRPr sz="1800">
              <a:solidFill>
                <a:schemeClr val="accent1"/>
              </a:solidFill>
              <a:latin typeface="Montserrat Light"/>
              <a:ea typeface="Montserrat Light"/>
              <a:cs typeface="Montserrat Light"/>
              <a:sym typeface="Montserrat Light"/>
            </a:endParaRPr>
          </a:p>
        </p:txBody>
      </p:sp>
      <p:sp>
        <p:nvSpPr>
          <p:cNvPr id="205" name="Google Shape;205;p27"/>
          <p:cNvSpPr txBox="1"/>
          <p:nvPr/>
        </p:nvSpPr>
        <p:spPr>
          <a:xfrm>
            <a:off x="5443663" y="3493996"/>
            <a:ext cx="3364500" cy="783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accent1"/>
              </a:buClr>
              <a:buSzPts val="1800"/>
              <a:buFont typeface="Montserrat Light"/>
              <a:buChar char="●"/>
            </a:pPr>
            <a:r>
              <a:rPr lang="en" sz="1800">
                <a:solidFill>
                  <a:schemeClr val="accent1"/>
                </a:solidFill>
                <a:latin typeface="Montserrat Light"/>
                <a:ea typeface="Montserrat Light"/>
                <a:cs typeface="Montserrat Light"/>
                <a:sym typeface="Montserrat Light"/>
              </a:rPr>
              <a:t>How do you think you did that?</a:t>
            </a:r>
            <a:endParaRPr sz="1800">
              <a:solidFill>
                <a:schemeClr val="accent1"/>
              </a:solidFill>
              <a:latin typeface="Montserrat Light"/>
              <a:ea typeface="Montserrat Light"/>
              <a:cs typeface="Montserrat Light"/>
              <a:sym typeface="Montserrat Light"/>
            </a:endParaRPr>
          </a:p>
        </p:txBody>
      </p:sp>
      <p:pic>
        <p:nvPicPr>
          <p:cNvPr id="206" name="Google Shape;206;p27"/>
          <p:cNvPicPr preferRelativeResize="0"/>
          <p:nvPr/>
        </p:nvPicPr>
        <p:blipFill>
          <a:blip r:embed="rId3">
            <a:alphaModFix/>
          </a:blip>
          <a:stretch>
            <a:fillRect/>
          </a:stretch>
        </p:blipFill>
        <p:spPr>
          <a:xfrm>
            <a:off x="1025325" y="1374650"/>
            <a:ext cx="4086125" cy="2394209"/>
          </a:xfrm>
          <a:prstGeom prst="rect">
            <a:avLst/>
          </a:prstGeom>
          <a:noFill/>
          <a:ln>
            <a:noFill/>
          </a:ln>
        </p:spPr>
      </p:pic>
      <p:sp>
        <p:nvSpPr>
          <p:cNvPr id="207" name="Google Shape;207;p27"/>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8" name="Google Shape;208;p27"/>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209" name="Google Shape;209;p27"/>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10" name="Google Shape;210;p27"/>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11" name="Google Shape;211;p27"/>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
        <p:nvSpPr>
          <p:cNvPr id="212" name="Google Shape;212;p27"/>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DISTANCE</a:t>
            </a:r>
            <a:endParaRPr i="1">
              <a:solidFill>
                <a:srgbClr val="FFFFFF"/>
              </a:solidFill>
              <a:latin typeface="Montserrat Thin"/>
              <a:ea typeface="Montserrat Thin"/>
              <a:cs typeface="Montserrat Thin"/>
              <a:sym typeface="Montserrat Thin"/>
            </a:endParaRPr>
          </a:p>
        </p:txBody>
      </p:sp>
      <p:cxnSp>
        <p:nvCxnSpPr>
          <p:cNvPr id="213" name="Google Shape;213;p27"/>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8"/>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9" name="Google Shape;219;p28"/>
          <p:cNvPicPr preferRelativeResize="0"/>
          <p:nvPr/>
        </p:nvPicPr>
        <p:blipFill>
          <a:blip r:embed="rId3">
            <a:alphaModFix/>
          </a:blip>
          <a:stretch>
            <a:fillRect/>
          </a:stretch>
        </p:blipFill>
        <p:spPr>
          <a:xfrm rot="-5400000">
            <a:off x="-267713" y="3824560"/>
            <a:ext cx="1064025" cy="242300"/>
          </a:xfrm>
          <a:prstGeom prst="rect">
            <a:avLst/>
          </a:prstGeom>
          <a:noFill/>
          <a:ln>
            <a:noFill/>
          </a:ln>
        </p:spPr>
      </p:pic>
      <p:sp>
        <p:nvSpPr>
          <p:cNvPr id="220" name="Google Shape;220;p28"/>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21" name="Google Shape;221;p28"/>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22" name="Google Shape;222;p28"/>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
        <p:nvSpPr>
          <p:cNvPr id="223" name="Google Shape;223;p28"/>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DISTANCE</a:t>
            </a:r>
            <a:endParaRPr i="1">
              <a:solidFill>
                <a:srgbClr val="FFFFFF"/>
              </a:solidFill>
              <a:latin typeface="Montserrat Thin"/>
              <a:ea typeface="Montserrat Thin"/>
              <a:cs typeface="Montserrat Thin"/>
              <a:sym typeface="Montserrat Thin"/>
            </a:endParaRPr>
          </a:p>
        </p:txBody>
      </p:sp>
      <p:cxnSp>
        <p:nvCxnSpPr>
          <p:cNvPr id="224" name="Google Shape;224;p28"/>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
        <p:nvSpPr>
          <p:cNvPr id="225" name="Google Shape;225;p28"/>
          <p:cNvSpPr/>
          <p:nvPr/>
        </p:nvSpPr>
        <p:spPr>
          <a:xfrm>
            <a:off x="921575" y="1275150"/>
            <a:ext cx="4307700" cy="2593200"/>
          </a:xfrm>
          <a:prstGeom prst="rect">
            <a:avLst/>
          </a:prstGeom>
          <a:solidFill>
            <a:srgbClr val="FFFFFF"/>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8"/>
          <p:cNvSpPr txBox="1"/>
          <p:nvPr/>
        </p:nvSpPr>
        <p:spPr>
          <a:xfrm>
            <a:off x="5443550" y="2536455"/>
            <a:ext cx="3364500" cy="783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accent1"/>
              </a:buClr>
              <a:buSzPts val="1800"/>
              <a:buFont typeface="Montserrat Light"/>
              <a:buChar char="●"/>
            </a:pPr>
            <a:r>
              <a:rPr lang="en" sz="1800">
                <a:solidFill>
                  <a:schemeClr val="accent1"/>
                </a:solidFill>
                <a:latin typeface="Montserrat Light"/>
                <a:ea typeface="Montserrat Light"/>
                <a:cs typeface="Montserrat Light"/>
                <a:sym typeface="Montserrat Light"/>
              </a:rPr>
              <a:t>What was the sensor measuring?</a:t>
            </a:r>
            <a:endParaRPr sz="1800">
              <a:solidFill>
                <a:schemeClr val="accent1"/>
              </a:solidFill>
              <a:latin typeface="Montserrat Light"/>
              <a:ea typeface="Montserrat Light"/>
              <a:cs typeface="Montserrat Light"/>
              <a:sym typeface="Montserrat Light"/>
            </a:endParaRPr>
          </a:p>
        </p:txBody>
      </p:sp>
      <p:sp>
        <p:nvSpPr>
          <p:cNvPr id="227" name="Google Shape;227;p28"/>
          <p:cNvSpPr txBox="1"/>
          <p:nvPr/>
        </p:nvSpPr>
        <p:spPr>
          <a:xfrm>
            <a:off x="5443664" y="1117250"/>
            <a:ext cx="3364500" cy="12873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accent1"/>
              </a:buClr>
              <a:buSzPts val="1800"/>
              <a:buFont typeface="Montserrat Light"/>
              <a:buChar char="●"/>
            </a:pPr>
            <a:r>
              <a:rPr lang="en" sz="1800">
                <a:solidFill>
                  <a:schemeClr val="accent1"/>
                </a:solidFill>
                <a:latin typeface="Montserrat Light"/>
                <a:ea typeface="Montserrat Light"/>
                <a:cs typeface="Montserrat Light"/>
                <a:sym typeface="Montserrat Light"/>
              </a:rPr>
              <a:t>What do you observe in the top right hand corner of your screen as you move your hand?</a:t>
            </a:r>
            <a:endParaRPr sz="1800">
              <a:solidFill>
                <a:schemeClr val="accent1"/>
              </a:solidFill>
              <a:latin typeface="Montserrat Light"/>
              <a:ea typeface="Montserrat Light"/>
              <a:cs typeface="Montserrat Light"/>
              <a:sym typeface="Montserrat Light"/>
            </a:endParaRPr>
          </a:p>
        </p:txBody>
      </p:sp>
      <p:sp>
        <p:nvSpPr>
          <p:cNvPr id="228" name="Google Shape;228;p28"/>
          <p:cNvSpPr txBox="1"/>
          <p:nvPr/>
        </p:nvSpPr>
        <p:spPr>
          <a:xfrm>
            <a:off x="5443675" y="3451349"/>
            <a:ext cx="3364500" cy="417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accent1"/>
              </a:buClr>
              <a:buSzPts val="1800"/>
              <a:buFont typeface="Montserrat Light"/>
              <a:buChar char="●"/>
            </a:pPr>
            <a:r>
              <a:rPr lang="en" sz="1800">
                <a:solidFill>
                  <a:schemeClr val="accent1"/>
                </a:solidFill>
                <a:latin typeface="Montserrat Light"/>
                <a:ea typeface="Montserrat Light"/>
                <a:cs typeface="Montserrat Light"/>
                <a:sym typeface="Montserrat Light"/>
              </a:rPr>
              <a:t>How do you know that?</a:t>
            </a:r>
            <a:endParaRPr sz="1800">
              <a:solidFill>
                <a:schemeClr val="accent1"/>
              </a:solidFill>
              <a:latin typeface="Montserrat Light"/>
              <a:ea typeface="Montserrat Light"/>
              <a:cs typeface="Montserrat Light"/>
              <a:sym typeface="Montserrat Light"/>
            </a:endParaRPr>
          </a:p>
        </p:txBody>
      </p:sp>
      <p:pic>
        <p:nvPicPr>
          <p:cNvPr id="229" name="Google Shape;229;p28"/>
          <p:cNvPicPr preferRelativeResize="0"/>
          <p:nvPr/>
        </p:nvPicPr>
        <p:blipFill>
          <a:blip r:embed="rId4">
            <a:alphaModFix/>
          </a:blip>
          <a:stretch>
            <a:fillRect/>
          </a:stretch>
        </p:blipFill>
        <p:spPr>
          <a:xfrm>
            <a:off x="1025325" y="1374650"/>
            <a:ext cx="4086125" cy="239420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9"/>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5" name="Google Shape;235;p29"/>
          <p:cNvPicPr preferRelativeResize="0"/>
          <p:nvPr/>
        </p:nvPicPr>
        <p:blipFill>
          <a:blip r:embed="rId3">
            <a:alphaModFix/>
          </a:blip>
          <a:stretch>
            <a:fillRect/>
          </a:stretch>
        </p:blipFill>
        <p:spPr>
          <a:xfrm rot="-5400000">
            <a:off x="-267713" y="3824560"/>
            <a:ext cx="1064025" cy="242300"/>
          </a:xfrm>
          <a:prstGeom prst="rect">
            <a:avLst/>
          </a:prstGeom>
          <a:noFill/>
          <a:ln>
            <a:noFill/>
          </a:ln>
        </p:spPr>
      </p:pic>
      <p:sp>
        <p:nvSpPr>
          <p:cNvPr id="236" name="Google Shape;236;p29"/>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37" name="Google Shape;237;p29"/>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38" name="Google Shape;238;p29"/>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
        <p:nvSpPr>
          <p:cNvPr id="239" name="Google Shape;239;p29"/>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DISTANCE</a:t>
            </a:r>
            <a:endParaRPr i="1">
              <a:solidFill>
                <a:srgbClr val="FFFFFF"/>
              </a:solidFill>
              <a:latin typeface="Montserrat Thin"/>
              <a:ea typeface="Montserrat Thin"/>
              <a:cs typeface="Montserrat Thin"/>
              <a:sym typeface="Montserrat Thin"/>
            </a:endParaRPr>
          </a:p>
        </p:txBody>
      </p:sp>
      <p:cxnSp>
        <p:nvCxnSpPr>
          <p:cNvPr id="240" name="Google Shape;240;p29"/>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
        <p:nvSpPr>
          <p:cNvPr id="241" name="Google Shape;241;p29"/>
          <p:cNvSpPr/>
          <p:nvPr/>
        </p:nvSpPr>
        <p:spPr>
          <a:xfrm>
            <a:off x="921575" y="1275150"/>
            <a:ext cx="4307700" cy="2593200"/>
          </a:xfrm>
          <a:prstGeom prst="rect">
            <a:avLst/>
          </a:prstGeom>
          <a:solidFill>
            <a:srgbClr val="FFFFFF"/>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9"/>
          <p:cNvSpPr txBox="1"/>
          <p:nvPr/>
        </p:nvSpPr>
        <p:spPr>
          <a:xfrm>
            <a:off x="5443550" y="2250405"/>
            <a:ext cx="3364500" cy="783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accent1"/>
              </a:buClr>
              <a:buSzPts val="1800"/>
              <a:buFont typeface="Montserrat Light"/>
              <a:buChar char="●"/>
            </a:pPr>
            <a:r>
              <a:rPr lang="en" sz="1800">
                <a:solidFill>
                  <a:schemeClr val="accent1"/>
                </a:solidFill>
                <a:latin typeface="Montserrat Light"/>
                <a:ea typeface="Montserrat Light"/>
                <a:cs typeface="Montserrat Light"/>
                <a:sym typeface="Montserrat Light"/>
              </a:rPr>
              <a:t>What are some units we use to measure </a:t>
            </a:r>
            <a:r>
              <a:rPr lang="en" sz="1800">
                <a:solidFill>
                  <a:schemeClr val="accent1"/>
                </a:solidFill>
                <a:latin typeface="Montserrat Medium"/>
                <a:ea typeface="Montserrat Medium"/>
                <a:cs typeface="Montserrat Medium"/>
                <a:sym typeface="Montserrat Medium"/>
              </a:rPr>
              <a:t>DISTANCE</a:t>
            </a:r>
            <a:r>
              <a:rPr lang="en" sz="1800">
                <a:solidFill>
                  <a:schemeClr val="accent1"/>
                </a:solidFill>
                <a:latin typeface="Montserrat Light"/>
                <a:ea typeface="Montserrat Light"/>
                <a:cs typeface="Montserrat Light"/>
                <a:sym typeface="Montserrat Light"/>
              </a:rPr>
              <a:t>? </a:t>
            </a:r>
            <a:endParaRPr sz="1800">
              <a:solidFill>
                <a:schemeClr val="accent1"/>
              </a:solidFill>
              <a:latin typeface="Montserrat Light"/>
              <a:ea typeface="Montserrat Light"/>
              <a:cs typeface="Montserrat Light"/>
              <a:sym typeface="Montserrat Light"/>
            </a:endParaRPr>
          </a:p>
        </p:txBody>
      </p:sp>
      <p:sp>
        <p:nvSpPr>
          <p:cNvPr id="243" name="Google Shape;243;p29"/>
          <p:cNvSpPr txBox="1"/>
          <p:nvPr/>
        </p:nvSpPr>
        <p:spPr>
          <a:xfrm>
            <a:off x="5443675" y="1278100"/>
            <a:ext cx="3364500" cy="9723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accent1"/>
              </a:buClr>
              <a:buSzPts val="1800"/>
              <a:buFont typeface="Montserrat Light"/>
              <a:buChar char="●"/>
            </a:pPr>
            <a:r>
              <a:rPr lang="en" sz="1800">
                <a:solidFill>
                  <a:schemeClr val="accent1"/>
                </a:solidFill>
                <a:latin typeface="Montserrat Medium"/>
                <a:ea typeface="Montserrat Medium"/>
                <a:cs typeface="Montserrat Medium"/>
                <a:sym typeface="Montserrat Medium"/>
              </a:rPr>
              <a:t>DISTANCE</a:t>
            </a:r>
            <a:r>
              <a:rPr lang="en" sz="1800">
                <a:solidFill>
                  <a:schemeClr val="accent1"/>
                </a:solidFill>
                <a:latin typeface="Montserrat Light"/>
                <a:ea typeface="Montserrat Light"/>
                <a:cs typeface="Montserrat Light"/>
                <a:sym typeface="Montserrat Light"/>
              </a:rPr>
              <a:t> is an amount of space between two things or people.</a:t>
            </a:r>
            <a:endParaRPr sz="1800">
              <a:solidFill>
                <a:schemeClr val="accent1"/>
              </a:solidFill>
              <a:latin typeface="Montserrat Light"/>
              <a:ea typeface="Montserrat Light"/>
              <a:cs typeface="Montserrat Light"/>
              <a:sym typeface="Montserrat Light"/>
            </a:endParaRPr>
          </a:p>
        </p:txBody>
      </p:sp>
      <p:sp>
        <p:nvSpPr>
          <p:cNvPr id="244" name="Google Shape;244;p29"/>
          <p:cNvSpPr txBox="1"/>
          <p:nvPr/>
        </p:nvSpPr>
        <p:spPr>
          <a:xfrm>
            <a:off x="5443675" y="3183349"/>
            <a:ext cx="3364500" cy="417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accent1"/>
              </a:buClr>
              <a:buSzPts val="1800"/>
              <a:buFont typeface="Montserrat Light"/>
              <a:buChar char="●"/>
            </a:pPr>
            <a:r>
              <a:rPr lang="en" sz="1800">
                <a:solidFill>
                  <a:schemeClr val="accent1"/>
                </a:solidFill>
                <a:latin typeface="Montserrat Light"/>
                <a:ea typeface="Montserrat Light"/>
                <a:cs typeface="Montserrat Light"/>
                <a:sym typeface="Montserrat Light"/>
              </a:rPr>
              <a:t>When do we need to measure </a:t>
            </a:r>
            <a:r>
              <a:rPr lang="en" sz="1800">
                <a:solidFill>
                  <a:schemeClr val="accent1"/>
                </a:solidFill>
                <a:latin typeface="Montserrat Medium"/>
                <a:ea typeface="Montserrat Medium"/>
                <a:cs typeface="Montserrat Medium"/>
                <a:sym typeface="Montserrat Medium"/>
              </a:rPr>
              <a:t>DISTANCE</a:t>
            </a:r>
            <a:r>
              <a:rPr lang="en" sz="1800">
                <a:solidFill>
                  <a:schemeClr val="accent1"/>
                </a:solidFill>
                <a:latin typeface="Montserrat Light"/>
                <a:ea typeface="Montserrat Light"/>
                <a:cs typeface="Montserrat Light"/>
                <a:sym typeface="Montserrat Light"/>
              </a:rPr>
              <a:t>?</a:t>
            </a:r>
            <a:endParaRPr sz="1800">
              <a:solidFill>
                <a:schemeClr val="accent1"/>
              </a:solidFill>
              <a:latin typeface="Montserrat Light"/>
              <a:ea typeface="Montserrat Light"/>
              <a:cs typeface="Montserrat Light"/>
              <a:sym typeface="Montserrat Light"/>
            </a:endParaRPr>
          </a:p>
        </p:txBody>
      </p:sp>
      <p:pic>
        <p:nvPicPr>
          <p:cNvPr id="245" name="Google Shape;245;p29"/>
          <p:cNvPicPr preferRelativeResize="0"/>
          <p:nvPr/>
        </p:nvPicPr>
        <p:blipFill>
          <a:blip r:embed="rId4">
            <a:alphaModFix/>
          </a:blip>
          <a:stretch>
            <a:fillRect/>
          </a:stretch>
        </p:blipFill>
        <p:spPr>
          <a:xfrm>
            <a:off x="1025325" y="1374650"/>
            <a:ext cx="4086125" cy="239420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30"/>
          <p:cNvPicPr preferRelativeResize="0"/>
          <p:nvPr/>
        </p:nvPicPr>
        <p:blipFill>
          <a:blip r:embed="rId3">
            <a:alphaModFix/>
          </a:blip>
          <a:stretch>
            <a:fillRect/>
          </a:stretch>
        </p:blipFill>
        <p:spPr>
          <a:xfrm>
            <a:off x="4124622" y="1115525"/>
            <a:ext cx="4813402" cy="3439112"/>
          </a:xfrm>
          <a:prstGeom prst="rect">
            <a:avLst/>
          </a:prstGeom>
          <a:noFill/>
          <a:ln>
            <a:noFill/>
          </a:ln>
        </p:spPr>
      </p:pic>
      <p:sp>
        <p:nvSpPr>
          <p:cNvPr id="251" name="Google Shape;251;p30"/>
          <p:cNvSpPr txBox="1"/>
          <p:nvPr/>
        </p:nvSpPr>
        <p:spPr>
          <a:xfrm>
            <a:off x="837384" y="2338188"/>
            <a:ext cx="3030600" cy="665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accent1"/>
              </a:buClr>
              <a:buSzPts val="1800"/>
              <a:buFont typeface="Montserrat Light"/>
              <a:buChar char="●"/>
            </a:pPr>
            <a:r>
              <a:rPr lang="en" sz="1800">
                <a:solidFill>
                  <a:schemeClr val="accent1"/>
                </a:solidFill>
                <a:latin typeface="Montserrat Light"/>
                <a:ea typeface="Montserrat Light"/>
                <a:cs typeface="Montserrat Light"/>
                <a:sym typeface="Montserrat Light"/>
              </a:rPr>
              <a:t>How do you think the sensor detects this?</a:t>
            </a:r>
            <a:endParaRPr sz="1800">
              <a:solidFill>
                <a:schemeClr val="accent1"/>
              </a:solidFill>
              <a:latin typeface="Montserrat Light"/>
              <a:ea typeface="Montserrat Light"/>
              <a:cs typeface="Montserrat Light"/>
              <a:sym typeface="Montserrat Light"/>
            </a:endParaRPr>
          </a:p>
        </p:txBody>
      </p:sp>
      <p:sp>
        <p:nvSpPr>
          <p:cNvPr id="252" name="Google Shape;252;p30"/>
          <p:cNvSpPr txBox="1"/>
          <p:nvPr/>
        </p:nvSpPr>
        <p:spPr>
          <a:xfrm>
            <a:off x="889522" y="417425"/>
            <a:ext cx="7908300" cy="54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accent1"/>
                </a:solidFill>
                <a:latin typeface="Montserrat Medium"/>
                <a:ea typeface="Montserrat Medium"/>
                <a:cs typeface="Montserrat Medium"/>
                <a:sym typeface="Montserrat Medium"/>
              </a:rPr>
              <a:t>What was the sensor detecting?</a:t>
            </a:r>
            <a:endParaRPr sz="2400">
              <a:solidFill>
                <a:schemeClr val="accent1"/>
              </a:solidFill>
              <a:latin typeface="Montserrat Medium"/>
              <a:ea typeface="Montserrat Medium"/>
              <a:cs typeface="Montserrat Medium"/>
              <a:sym typeface="Montserrat Medium"/>
            </a:endParaRPr>
          </a:p>
        </p:txBody>
      </p:sp>
      <p:sp>
        <p:nvSpPr>
          <p:cNvPr id="253" name="Google Shape;253;p30"/>
          <p:cNvSpPr txBox="1"/>
          <p:nvPr/>
        </p:nvSpPr>
        <p:spPr>
          <a:xfrm>
            <a:off x="889523" y="3290400"/>
            <a:ext cx="3030600" cy="1135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accent1"/>
              </a:buClr>
              <a:buSzPts val="1800"/>
              <a:buFont typeface="Montserrat Light"/>
              <a:buChar char="●"/>
            </a:pPr>
            <a:r>
              <a:rPr lang="en" sz="1800">
                <a:solidFill>
                  <a:schemeClr val="accent1"/>
                </a:solidFill>
                <a:latin typeface="Montserrat Light"/>
                <a:ea typeface="Montserrat Light"/>
                <a:cs typeface="Montserrat Light"/>
                <a:sym typeface="Montserrat Light"/>
              </a:rPr>
              <a:t>What do you think the green and yellow lines represent in the image? </a:t>
            </a:r>
            <a:endParaRPr sz="1800">
              <a:solidFill>
                <a:schemeClr val="accent1"/>
              </a:solidFill>
              <a:latin typeface="Montserrat Light"/>
              <a:ea typeface="Montserrat Light"/>
              <a:cs typeface="Montserrat Light"/>
              <a:sym typeface="Montserrat Light"/>
            </a:endParaRPr>
          </a:p>
        </p:txBody>
      </p:sp>
      <p:sp>
        <p:nvSpPr>
          <p:cNvPr id="254" name="Google Shape;254;p30"/>
          <p:cNvSpPr txBox="1"/>
          <p:nvPr/>
        </p:nvSpPr>
        <p:spPr>
          <a:xfrm>
            <a:off x="837384" y="1079975"/>
            <a:ext cx="3134700" cy="971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accent1"/>
              </a:buClr>
              <a:buSzPts val="1800"/>
              <a:buFont typeface="Montserrat Light"/>
              <a:buChar char="●"/>
            </a:pPr>
            <a:r>
              <a:rPr lang="en" sz="1800">
                <a:solidFill>
                  <a:schemeClr val="accent1"/>
                </a:solidFill>
                <a:latin typeface="Montserrat Light"/>
                <a:ea typeface="Montserrat Light"/>
                <a:cs typeface="Montserrat Light"/>
                <a:sym typeface="Montserrat Light"/>
              </a:rPr>
              <a:t>The Range Finder was detecting the distance your hand is from the sensor </a:t>
            </a:r>
            <a:endParaRPr sz="1800">
              <a:solidFill>
                <a:schemeClr val="accent1"/>
              </a:solidFill>
              <a:latin typeface="Montserrat Light"/>
              <a:ea typeface="Montserrat Light"/>
              <a:cs typeface="Montserrat Light"/>
              <a:sym typeface="Montserrat Light"/>
            </a:endParaRPr>
          </a:p>
        </p:txBody>
      </p:sp>
      <p:sp>
        <p:nvSpPr>
          <p:cNvPr id="255" name="Google Shape;255;p30"/>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6" name="Google Shape;256;p30"/>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257" name="Google Shape;257;p30"/>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58" name="Google Shape;258;p30"/>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59" name="Google Shape;259;p30"/>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
        <p:nvSpPr>
          <p:cNvPr id="260" name="Google Shape;260;p30"/>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DISTANCE</a:t>
            </a:r>
            <a:endParaRPr i="1">
              <a:solidFill>
                <a:srgbClr val="FFFFFF"/>
              </a:solidFill>
              <a:latin typeface="Montserrat Thin"/>
              <a:ea typeface="Montserrat Thin"/>
              <a:cs typeface="Montserrat Thin"/>
              <a:sym typeface="Montserrat Thin"/>
            </a:endParaRPr>
          </a:p>
        </p:txBody>
      </p:sp>
      <p:cxnSp>
        <p:nvCxnSpPr>
          <p:cNvPr id="261" name="Google Shape;261;p30"/>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1"/>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7" name="Google Shape;267;p31"/>
          <p:cNvPicPr preferRelativeResize="0"/>
          <p:nvPr/>
        </p:nvPicPr>
        <p:blipFill>
          <a:blip r:embed="rId3">
            <a:alphaModFix/>
          </a:blip>
          <a:stretch>
            <a:fillRect/>
          </a:stretch>
        </p:blipFill>
        <p:spPr>
          <a:xfrm rot="-5400000">
            <a:off x="-267713" y="3824560"/>
            <a:ext cx="1064025" cy="242300"/>
          </a:xfrm>
          <a:prstGeom prst="rect">
            <a:avLst/>
          </a:prstGeom>
          <a:noFill/>
          <a:ln>
            <a:noFill/>
          </a:ln>
        </p:spPr>
      </p:pic>
      <p:sp>
        <p:nvSpPr>
          <p:cNvPr id="268" name="Google Shape;268;p31"/>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69" name="Google Shape;269;p31"/>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70" name="Google Shape;270;p31"/>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
        <p:nvSpPr>
          <p:cNvPr id="271" name="Google Shape;271;p31"/>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SENSOR</a:t>
            </a:r>
            <a:endParaRPr i="1">
              <a:solidFill>
                <a:srgbClr val="FFFFFF"/>
              </a:solidFill>
              <a:latin typeface="Montserrat Thin"/>
              <a:ea typeface="Montserrat Thin"/>
              <a:cs typeface="Montserrat Thin"/>
              <a:sym typeface="Montserrat Thin"/>
            </a:endParaRPr>
          </a:p>
        </p:txBody>
      </p:sp>
      <p:cxnSp>
        <p:nvCxnSpPr>
          <p:cNvPr id="272" name="Google Shape;272;p31"/>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
        <p:nvSpPr>
          <p:cNvPr id="273" name="Google Shape;273;p31"/>
          <p:cNvSpPr txBox="1"/>
          <p:nvPr/>
        </p:nvSpPr>
        <p:spPr>
          <a:xfrm>
            <a:off x="889522" y="1184363"/>
            <a:ext cx="7908300" cy="54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accent1"/>
                </a:solidFill>
                <a:latin typeface="Montserrat Medium"/>
                <a:ea typeface="Montserrat Medium"/>
                <a:cs typeface="Montserrat Medium"/>
                <a:sym typeface="Montserrat Medium"/>
              </a:rPr>
              <a:t>How does our sensor work?</a:t>
            </a:r>
            <a:endParaRPr sz="2400">
              <a:solidFill>
                <a:schemeClr val="accent1"/>
              </a:solidFill>
              <a:latin typeface="Montserrat Medium"/>
              <a:ea typeface="Montserrat Medium"/>
              <a:cs typeface="Montserrat Medium"/>
              <a:sym typeface="Montserrat Medium"/>
            </a:endParaRPr>
          </a:p>
        </p:txBody>
      </p:sp>
      <p:sp>
        <p:nvSpPr>
          <p:cNvPr id="274" name="Google Shape;274;p31"/>
          <p:cNvSpPr txBox="1"/>
          <p:nvPr/>
        </p:nvSpPr>
        <p:spPr>
          <a:xfrm>
            <a:off x="837384" y="1946250"/>
            <a:ext cx="3134700" cy="971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accent1"/>
              </a:buClr>
              <a:buSzPts val="1800"/>
              <a:buFont typeface="Montserrat Light"/>
              <a:buChar char="●"/>
            </a:pPr>
            <a:r>
              <a:rPr lang="en" sz="1800">
                <a:solidFill>
                  <a:schemeClr val="accent1"/>
                </a:solidFill>
                <a:latin typeface="Montserrat Light"/>
                <a:ea typeface="Montserrat Light"/>
                <a:cs typeface="Montserrat Light"/>
                <a:sym typeface="Montserrat Light"/>
              </a:rPr>
              <a:t>The Range Finder emits an </a:t>
            </a:r>
            <a:r>
              <a:rPr lang="en" sz="1800">
                <a:solidFill>
                  <a:schemeClr val="accent1"/>
                </a:solidFill>
                <a:latin typeface="Montserrat Medium"/>
                <a:ea typeface="Montserrat Medium"/>
                <a:cs typeface="Montserrat Medium"/>
                <a:sym typeface="Montserrat Medium"/>
              </a:rPr>
              <a:t>ultrasonic </a:t>
            </a:r>
            <a:r>
              <a:rPr lang="en" sz="1800">
                <a:solidFill>
                  <a:schemeClr val="accent1"/>
                </a:solidFill>
                <a:latin typeface="Montserrat Light"/>
                <a:ea typeface="Montserrat Light"/>
                <a:cs typeface="Montserrat Light"/>
                <a:sym typeface="Montserrat Light"/>
              </a:rPr>
              <a:t>sound wave.</a:t>
            </a:r>
            <a:endParaRPr sz="1800">
              <a:solidFill>
                <a:schemeClr val="accent1"/>
              </a:solidFill>
              <a:latin typeface="Montserrat Light"/>
              <a:ea typeface="Montserrat Light"/>
              <a:cs typeface="Montserrat Light"/>
              <a:sym typeface="Montserrat Light"/>
            </a:endParaRPr>
          </a:p>
        </p:txBody>
      </p:sp>
      <p:sp>
        <p:nvSpPr>
          <p:cNvPr id="275" name="Google Shape;275;p31"/>
          <p:cNvSpPr txBox="1"/>
          <p:nvPr/>
        </p:nvSpPr>
        <p:spPr>
          <a:xfrm>
            <a:off x="822147" y="2988025"/>
            <a:ext cx="3134700" cy="971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accent1"/>
              </a:buClr>
              <a:buSzPts val="1800"/>
              <a:buFont typeface="Montserrat Light"/>
              <a:buChar char="●"/>
            </a:pPr>
            <a:r>
              <a:rPr lang="en" sz="1800">
                <a:solidFill>
                  <a:schemeClr val="accent1"/>
                </a:solidFill>
                <a:latin typeface="Montserrat Light"/>
                <a:ea typeface="Montserrat Light"/>
                <a:cs typeface="Montserrat Light"/>
                <a:sym typeface="Montserrat Light"/>
              </a:rPr>
              <a:t>What does </a:t>
            </a:r>
            <a:r>
              <a:rPr lang="en" sz="1800">
                <a:solidFill>
                  <a:schemeClr val="accent1"/>
                </a:solidFill>
                <a:latin typeface="Montserrat Medium"/>
                <a:ea typeface="Montserrat Medium"/>
                <a:cs typeface="Montserrat Medium"/>
                <a:sym typeface="Montserrat Medium"/>
              </a:rPr>
              <a:t>ultrasonic </a:t>
            </a:r>
            <a:r>
              <a:rPr lang="en" sz="1800">
                <a:solidFill>
                  <a:schemeClr val="accent1"/>
                </a:solidFill>
                <a:latin typeface="Montserrat Light"/>
                <a:ea typeface="Montserrat Light"/>
                <a:cs typeface="Montserrat Light"/>
                <a:sym typeface="Montserrat Light"/>
              </a:rPr>
              <a:t>mean?</a:t>
            </a:r>
            <a:endParaRPr sz="1800">
              <a:solidFill>
                <a:schemeClr val="accent1"/>
              </a:solidFill>
              <a:latin typeface="Montserrat Light"/>
              <a:ea typeface="Montserrat Light"/>
              <a:cs typeface="Montserrat Light"/>
              <a:sym typeface="Montserrat Light"/>
            </a:endParaRPr>
          </a:p>
        </p:txBody>
      </p:sp>
      <p:pic>
        <p:nvPicPr>
          <p:cNvPr id="276" name="Google Shape;276;p31"/>
          <p:cNvPicPr preferRelativeResize="0"/>
          <p:nvPr/>
        </p:nvPicPr>
        <p:blipFill>
          <a:blip r:embed="rId4">
            <a:alphaModFix/>
          </a:blip>
          <a:stretch>
            <a:fillRect/>
          </a:stretch>
        </p:blipFill>
        <p:spPr>
          <a:xfrm>
            <a:off x="4318397" y="1950500"/>
            <a:ext cx="4479303" cy="200482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2"/>
          <p:cNvSpPr txBox="1"/>
          <p:nvPr/>
        </p:nvSpPr>
        <p:spPr>
          <a:xfrm>
            <a:off x="1036200" y="527013"/>
            <a:ext cx="76074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1"/>
                </a:solidFill>
                <a:latin typeface="Montserrat Medium"/>
                <a:ea typeface="Montserrat Medium"/>
                <a:cs typeface="Montserrat Medium"/>
                <a:sym typeface="Montserrat Medium"/>
              </a:rPr>
              <a:t>Range Finder: An Ultrasonic Sensor</a:t>
            </a:r>
            <a:endParaRPr sz="2400">
              <a:solidFill>
                <a:schemeClr val="accent1"/>
              </a:solidFill>
              <a:latin typeface="Montserrat Medium"/>
              <a:ea typeface="Montserrat Medium"/>
              <a:cs typeface="Montserrat Medium"/>
              <a:sym typeface="Montserrat Medium"/>
            </a:endParaRPr>
          </a:p>
        </p:txBody>
      </p:sp>
      <p:sp>
        <p:nvSpPr>
          <p:cNvPr id="282" name="Google Shape;282;p32"/>
          <p:cNvSpPr txBox="1"/>
          <p:nvPr/>
        </p:nvSpPr>
        <p:spPr>
          <a:xfrm>
            <a:off x="1036200" y="1002513"/>
            <a:ext cx="7607400" cy="97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1"/>
                </a:solidFill>
                <a:latin typeface="Montserrat Light"/>
                <a:ea typeface="Montserrat Light"/>
                <a:cs typeface="Montserrat Light"/>
                <a:sym typeface="Montserrat Light"/>
              </a:rPr>
              <a:t>I</a:t>
            </a:r>
            <a:r>
              <a:rPr lang="en" sz="1800">
                <a:solidFill>
                  <a:schemeClr val="accent1"/>
                </a:solidFill>
                <a:latin typeface="Montserrat Light"/>
                <a:ea typeface="Montserrat Light"/>
                <a:cs typeface="Montserrat Light"/>
                <a:sym typeface="Montserrat Light"/>
              </a:rPr>
              <a:t>dentify the wave with the highest frequency and the wave with the lowest frequency.</a:t>
            </a:r>
            <a:endParaRPr sz="1800">
              <a:solidFill>
                <a:schemeClr val="accent1"/>
              </a:solidFill>
              <a:latin typeface="Montserrat Light"/>
              <a:ea typeface="Montserrat Light"/>
              <a:cs typeface="Montserrat Light"/>
              <a:sym typeface="Montserrat Light"/>
            </a:endParaRPr>
          </a:p>
        </p:txBody>
      </p:sp>
      <p:sp>
        <p:nvSpPr>
          <p:cNvPr id="283" name="Google Shape;283;p32"/>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4" name="Google Shape;284;p32"/>
          <p:cNvPicPr preferRelativeResize="0"/>
          <p:nvPr/>
        </p:nvPicPr>
        <p:blipFill>
          <a:blip r:embed="rId3">
            <a:alphaModFix/>
          </a:blip>
          <a:stretch>
            <a:fillRect/>
          </a:stretch>
        </p:blipFill>
        <p:spPr>
          <a:xfrm rot="-5400000">
            <a:off x="-267713" y="3824560"/>
            <a:ext cx="1064025" cy="242300"/>
          </a:xfrm>
          <a:prstGeom prst="rect">
            <a:avLst/>
          </a:prstGeom>
          <a:noFill/>
          <a:ln>
            <a:noFill/>
          </a:ln>
        </p:spPr>
      </p:pic>
      <p:sp>
        <p:nvSpPr>
          <p:cNvPr id="285" name="Google Shape;285;p32"/>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86" name="Google Shape;286;p32"/>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87" name="Google Shape;287;p32"/>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
        <p:nvSpPr>
          <p:cNvPr id="288" name="Google Shape;288;p32"/>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SENSOR</a:t>
            </a:r>
            <a:endParaRPr i="1">
              <a:solidFill>
                <a:srgbClr val="FFFFFF"/>
              </a:solidFill>
              <a:latin typeface="Montserrat Thin"/>
              <a:ea typeface="Montserrat Thin"/>
              <a:cs typeface="Montserrat Thin"/>
              <a:sym typeface="Montserrat Thin"/>
            </a:endParaRPr>
          </a:p>
        </p:txBody>
      </p:sp>
      <p:cxnSp>
        <p:nvCxnSpPr>
          <p:cNvPr id="289" name="Google Shape;289;p32"/>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pic>
        <p:nvPicPr>
          <p:cNvPr id="290" name="Google Shape;290;p32"/>
          <p:cNvPicPr preferRelativeResize="0"/>
          <p:nvPr/>
        </p:nvPicPr>
        <p:blipFill rotWithShape="1">
          <a:blip r:embed="rId4">
            <a:alphaModFix/>
          </a:blip>
          <a:srcRect b="0" l="0" r="0" t="0"/>
          <a:stretch/>
        </p:blipFill>
        <p:spPr>
          <a:xfrm>
            <a:off x="1069975" y="1982300"/>
            <a:ext cx="7539854" cy="25074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3"/>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6" name="Google Shape;296;p33"/>
          <p:cNvPicPr preferRelativeResize="0"/>
          <p:nvPr/>
        </p:nvPicPr>
        <p:blipFill>
          <a:blip r:embed="rId3">
            <a:alphaModFix/>
          </a:blip>
          <a:stretch>
            <a:fillRect/>
          </a:stretch>
        </p:blipFill>
        <p:spPr>
          <a:xfrm rot="-5400000">
            <a:off x="-267713" y="3824560"/>
            <a:ext cx="1064025" cy="242300"/>
          </a:xfrm>
          <a:prstGeom prst="rect">
            <a:avLst/>
          </a:prstGeom>
          <a:noFill/>
          <a:ln>
            <a:noFill/>
          </a:ln>
        </p:spPr>
      </p:pic>
      <p:sp>
        <p:nvSpPr>
          <p:cNvPr id="297" name="Google Shape;297;p33"/>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98" name="Google Shape;298;p33"/>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99" name="Google Shape;299;p33"/>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
        <p:nvSpPr>
          <p:cNvPr id="300" name="Google Shape;300;p33"/>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SOUND WAVES</a:t>
            </a:r>
            <a:endParaRPr i="1">
              <a:solidFill>
                <a:srgbClr val="FFFFFF"/>
              </a:solidFill>
              <a:latin typeface="Montserrat Thin"/>
              <a:ea typeface="Montserrat Thin"/>
              <a:cs typeface="Montserrat Thin"/>
              <a:sym typeface="Montserrat Thin"/>
            </a:endParaRPr>
          </a:p>
        </p:txBody>
      </p:sp>
      <p:cxnSp>
        <p:nvCxnSpPr>
          <p:cNvPr id="301" name="Google Shape;301;p33"/>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pic>
        <p:nvPicPr>
          <p:cNvPr id="302" name="Google Shape;302;p33"/>
          <p:cNvPicPr preferRelativeResize="0"/>
          <p:nvPr/>
        </p:nvPicPr>
        <p:blipFill>
          <a:blip r:embed="rId4">
            <a:alphaModFix/>
          </a:blip>
          <a:stretch>
            <a:fillRect/>
          </a:stretch>
        </p:blipFill>
        <p:spPr>
          <a:xfrm>
            <a:off x="636825" y="1042338"/>
            <a:ext cx="8270077" cy="2751525"/>
          </a:xfrm>
          <a:prstGeom prst="rect">
            <a:avLst/>
          </a:prstGeom>
          <a:noFill/>
          <a:ln>
            <a:noFill/>
          </a:ln>
        </p:spPr>
      </p:pic>
      <p:sp>
        <p:nvSpPr>
          <p:cNvPr id="303" name="Google Shape;303;p33"/>
          <p:cNvSpPr/>
          <p:nvPr/>
        </p:nvSpPr>
        <p:spPr>
          <a:xfrm>
            <a:off x="1955275" y="2218350"/>
            <a:ext cx="1812300" cy="662400"/>
          </a:xfrm>
          <a:prstGeom prst="roundRect">
            <a:avLst>
              <a:gd fmla="val 16667" name="adj"/>
            </a:avLst>
          </a:prstGeom>
          <a:noFill/>
          <a:ln cap="flat" cmpd="sng" w="19050">
            <a:solidFill>
              <a:srgbClr val="F15E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
          </a:p>
        </p:txBody>
      </p:sp>
      <p:cxnSp>
        <p:nvCxnSpPr>
          <p:cNvPr id="304" name="Google Shape;304;p33"/>
          <p:cNvCxnSpPr/>
          <p:nvPr/>
        </p:nvCxnSpPr>
        <p:spPr>
          <a:xfrm>
            <a:off x="2603769" y="2880738"/>
            <a:ext cx="0" cy="558000"/>
          </a:xfrm>
          <a:prstGeom prst="straightConnector1">
            <a:avLst/>
          </a:prstGeom>
          <a:noFill/>
          <a:ln cap="flat" cmpd="sng" w="28575">
            <a:solidFill>
              <a:srgbClr val="F15E22"/>
            </a:solidFill>
            <a:prstDash val="solid"/>
            <a:round/>
            <a:headEnd len="med" w="med" type="none"/>
            <a:tailEnd len="med" w="med" type="none"/>
          </a:ln>
        </p:spPr>
      </p:cxnSp>
      <p:sp>
        <p:nvSpPr>
          <p:cNvPr id="305" name="Google Shape;305;p33"/>
          <p:cNvSpPr txBox="1"/>
          <p:nvPr/>
        </p:nvSpPr>
        <p:spPr>
          <a:xfrm>
            <a:off x="1229474" y="3438750"/>
            <a:ext cx="2753700" cy="66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15E22"/>
                </a:solidFill>
                <a:latin typeface="Montserrat Medium"/>
                <a:ea typeface="Montserrat Medium"/>
                <a:cs typeface="Montserrat Medium"/>
                <a:sym typeface="Montserrat Medium"/>
              </a:rPr>
              <a:t>The audible frequency range for humans</a:t>
            </a:r>
            <a:endParaRPr>
              <a:solidFill>
                <a:srgbClr val="F15E22"/>
              </a:solidFill>
              <a:latin typeface="Montserrat Medium"/>
              <a:ea typeface="Montserrat Medium"/>
              <a:cs typeface="Montserrat Medium"/>
              <a:sym typeface="Montserrat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