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Montserrat"/>
      <p:regular r:id="rId16"/>
      <p:bold r:id="rId17"/>
      <p:italic r:id="rId18"/>
      <p:boldItalic r:id="rId19"/>
    </p:embeddedFont>
    <p:embeddedFont>
      <p:font typeface="Lato"/>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
      <p:font typeface="Montserrat Thin"/>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D1B315-F4C8-4D25-ACBD-0F0A01796D65}">
  <a:tblStyle styleId="{56D1B315-F4C8-4D25-ACBD-0F0A01796D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ontserratMedium-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Ligh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4.xml"/><Relationship Id="rId33" Type="http://schemas.openxmlformats.org/officeDocument/2006/relationships/font" Target="fonts/MontserratThin-bold.fntdata"/><Relationship Id="rId10" Type="http://schemas.openxmlformats.org/officeDocument/2006/relationships/slide" Target="slides/slide3.xml"/><Relationship Id="rId32" Type="http://schemas.openxmlformats.org/officeDocument/2006/relationships/font" Target="fonts/MontserratThin-regular.fntdata"/><Relationship Id="rId13" Type="http://schemas.openxmlformats.org/officeDocument/2006/relationships/slide" Target="slides/slide6.xml"/><Relationship Id="rId35" Type="http://schemas.openxmlformats.org/officeDocument/2006/relationships/font" Target="fonts/MontserratThin-boldItalic.fntdata"/><Relationship Id="rId12" Type="http://schemas.openxmlformats.org/officeDocument/2006/relationships/slide" Target="slides/slide5.xml"/><Relationship Id="rId34" Type="http://schemas.openxmlformats.org/officeDocument/2006/relationships/font" Target="fonts/MontserratThin-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9QLOjzYf9riVEd6aXuknjF-Wz5xP65atNa935KsC_E/edit?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9k8g_IvK8Won_OnndiN5jf22Mtm9kkX45zryh6WyTPE/edit?usp=sharing" TargetMode="External"/><Relationship Id="rId3" Type="http://schemas.openxmlformats.org/officeDocument/2006/relationships/hyperlink" Target="https://www.amazon.com/slp/sensor-alarm/ed7yk3fwt5yv7f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9QLOjzYf9riVEd6aXuknjF-Wz5xP65atNa935KsC_E/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9k8g_IvK8Won_OnndiN5jf22Mtm9kkX45zryh6WyTPE/edit?usp=sharing" TargetMode="External"/><Relationship Id="rId3" Type="http://schemas.openxmlformats.org/officeDocument/2006/relationships/hyperlink" Target="https://science.howstuffworks.com/transport/engines-equipment/submarine4.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78f4b1f3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8f4b1f3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lesson, students will work on the PiperCode Project: Security Zone.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the debrief of their exploration, students will describe how they used their sensor to create a sensor alarm.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lang="en" u="sng">
                <a:solidFill>
                  <a:schemeClr val="hlink"/>
                </a:solidFill>
                <a:hlinkClick r:id="rId2"/>
              </a:rPr>
              <a:t>Graphic Organizer</a:t>
            </a:r>
            <a:r>
              <a:rPr lang="en"/>
              <a:t> can be used as a tool for recording their observations.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8f4b1f33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8f4b1f33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discovered how rangefinders allow cars to park and drive on their own during </a:t>
            </a:r>
            <a:r>
              <a:rPr lang="en" u="sng">
                <a:solidFill>
                  <a:schemeClr val="hlink"/>
                </a:solidFill>
                <a:hlinkClick r:id="rId2"/>
              </a:rPr>
              <a:t>Lesson 2</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 students consider one more use for the rangefinder: 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a:t>
            </a:r>
            <a:endParaRPr/>
          </a:p>
          <a:p>
            <a:pPr indent="0" lvl="0" marL="0" rtl="0" algn="l">
              <a:spcBef>
                <a:spcPts val="0"/>
              </a:spcBef>
              <a:spcAft>
                <a:spcPts val="0"/>
              </a:spcAft>
              <a:buNone/>
            </a:pPr>
            <a:r>
              <a:rPr lang="en"/>
              <a:t>“How could the rangefinder be used at home?”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several examples of sensor alarms that are for sale on this </a:t>
            </a:r>
            <a:r>
              <a:rPr lang="en" u="sng">
                <a:solidFill>
                  <a:schemeClr val="accent5"/>
                </a:solidFill>
                <a:hlinkClick r:id="rId3">
                  <a:extLst>
                    <a:ext uri="{A12FA001-AC4F-418D-AE19-62706E023703}">
                      <ahyp:hlinkClr val="tx"/>
                    </a:ext>
                  </a:extLst>
                </a:hlinkClick>
              </a:rPr>
              <a:t>website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 students explore the different products and debrief using the following discussion questions:</a:t>
            </a:r>
            <a:endParaRPr/>
          </a:p>
          <a:p>
            <a:pPr indent="-298450" lvl="0" marL="457200" rtl="0" algn="l">
              <a:lnSpc>
                <a:spcPct val="115000"/>
              </a:lnSpc>
              <a:spcBef>
                <a:spcPts val="0"/>
              </a:spcBef>
              <a:spcAft>
                <a:spcPts val="0"/>
              </a:spcAft>
              <a:buSzPts val="1100"/>
              <a:buAutoNum type="arabicPeriod"/>
            </a:pPr>
            <a:r>
              <a:rPr lang="en"/>
              <a:t>How do you think this alarm works?</a:t>
            </a:r>
            <a:endParaRPr/>
          </a:p>
          <a:p>
            <a:pPr indent="-298450" lvl="0" marL="457200" rtl="0" algn="l">
              <a:lnSpc>
                <a:spcPct val="115000"/>
              </a:lnSpc>
              <a:spcBef>
                <a:spcPts val="0"/>
              </a:spcBef>
              <a:spcAft>
                <a:spcPts val="0"/>
              </a:spcAft>
              <a:buSzPts val="1100"/>
              <a:buAutoNum type="arabicPeriod"/>
            </a:pPr>
            <a:r>
              <a:rPr lang="en"/>
              <a:t>What are some advantages for using this type of alarm?</a:t>
            </a:r>
            <a:endParaRPr/>
          </a:p>
          <a:p>
            <a:pPr indent="-298450" lvl="0" marL="457200" rtl="0" algn="l">
              <a:lnSpc>
                <a:spcPct val="115000"/>
              </a:lnSpc>
              <a:spcBef>
                <a:spcPts val="0"/>
              </a:spcBef>
              <a:spcAft>
                <a:spcPts val="0"/>
              </a:spcAft>
              <a:buSzPts val="1100"/>
              <a:buAutoNum type="arabicPeriod"/>
            </a:pPr>
            <a:r>
              <a:rPr lang="en"/>
              <a:t>What are some limitations when using this type of alarm?</a:t>
            </a:r>
            <a:endParaRPr/>
          </a:p>
          <a:p>
            <a:pPr indent="-298450" lvl="0" marL="457200" rtl="0" algn="l">
              <a:lnSpc>
                <a:spcPct val="115000"/>
              </a:lnSpc>
              <a:spcBef>
                <a:spcPts val="0"/>
              </a:spcBef>
              <a:spcAft>
                <a:spcPts val="0"/>
              </a:spcAft>
              <a:buSzPts val="1100"/>
              <a:buAutoNum type="arabicPeriod"/>
            </a:pPr>
            <a:r>
              <a:rPr lang="en"/>
              <a:t>When would this alarm be useful?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91476b24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91476b24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their exploration of the PiperCode Project, students were provided 3 discussion questions to help guide their group work. Students may record their group’s responses on the </a:t>
            </a:r>
            <a:r>
              <a:rPr lang="en" u="sng">
                <a:solidFill>
                  <a:schemeClr val="hlink"/>
                </a:solidFill>
                <a:hlinkClick r:id="rId2"/>
              </a:rPr>
              <a:t>graphic organizer</a:t>
            </a:r>
            <a:r>
              <a:rPr lang="en"/>
              <a:t>.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1" lang="en"/>
              <a:t>Discussion Questions:</a:t>
            </a:r>
            <a:endParaRPr b="1"/>
          </a:p>
          <a:p>
            <a:pPr indent="0" lvl="0" marL="0" rtl="0" algn="l">
              <a:lnSpc>
                <a:spcPct val="115000"/>
              </a:lnSpc>
              <a:spcBef>
                <a:spcPts val="0"/>
              </a:spcBef>
              <a:spcAft>
                <a:spcPts val="0"/>
              </a:spcAft>
              <a:buNone/>
            </a:pPr>
            <a:r>
              <a:rPr lang="en"/>
              <a:t>Step 3: What would be different if we used inches? (Have rulers available to help students visualize the difference between the units and estimate distance.)</a:t>
            </a:r>
            <a:endParaRPr/>
          </a:p>
          <a:p>
            <a:pPr indent="0" lvl="0" marL="0" rtl="0" algn="l">
              <a:lnSpc>
                <a:spcPct val="115000"/>
              </a:lnSpc>
              <a:spcBef>
                <a:spcPts val="0"/>
              </a:spcBef>
              <a:spcAft>
                <a:spcPts val="0"/>
              </a:spcAft>
              <a:buNone/>
            </a:pPr>
            <a:r>
              <a:rPr lang="en"/>
              <a:t>Step 6: How does setting the Range Finder value to 20 affect the output? What would be different if the value were 5?</a:t>
            </a:r>
            <a:endParaRPr/>
          </a:p>
          <a:p>
            <a:pPr indent="0" lvl="0" marL="0" rtl="0" algn="l">
              <a:lnSpc>
                <a:spcPct val="115000"/>
              </a:lnSpc>
              <a:spcBef>
                <a:spcPts val="0"/>
              </a:spcBef>
              <a:spcAft>
                <a:spcPts val="0"/>
              </a:spcAft>
              <a:buNone/>
            </a:pPr>
            <a:r>
              <a:rPr lang="en"/>
              <a:t>Step 11: How would the alarm change if you used the units </a:t>
            </a:r>
            <a:r>
              <a:rPr i="1" lang="en"/>
              <a:t>inches</a:t>
            </a:r>
            <a:r>
              <a:rPr lang="en"/>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78f4b1f33f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8f4b1f33f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can debrief by displaying the tables of data created in the project.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Walk students through labeling their axes. Have students consider how the graph changes when the units are changed.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Which axis is affected when changing the units for measuring distance?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part of the code determines the size of the “security zone”?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does changing the size of the zone affect your graph?</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6c1458a40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6c1458a40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students might have mentioned the relationship between centimeters and inches. In this slide, students can use the relationship between the units to create their own formula for converting between the two.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4th grade and up, pause before providing the steps to allow students to create the formula on their own.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762bc511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62bc511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have units to convert on their Graphic Organizer.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Provide them some time to practice using their group mates.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78f4b1f33f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8f4b1f33f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Echolocation</a:t>
            </a:r>
            <a:r>
              <a:rPr lang="en"/>
              <a:t>: the location of objects by reflected sound, in particular that used by animals such as dolphins and bats.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learned of </a:t>
            </a:r>
            <a:r>
              <a:rPr i="1" lang="en"/>
              <a:t>echolocation</a:t>
            </a:r>
            <a:r>
              <a:rPr lang="en"/>
              <a:t> during </a:t>
            </a:r>
            <a:r>
              <a:rPr lang="en" u="sng">
                <a:solidFill>
                  <a:schemeClr val="hlink"/>
                </a:solidFill>
                <a:hlinkClick r:id="rId2"/>
              </a:rPr>
              <a:t>Lesson 2</a:t>
            </a:r>
            <a:r>
              <a:rPr lang="en"/>
              <a:t>. In this </a:t>
            </a:r>
            <a:r>
              <a:rPr lang="en" u="sng">
                <a:solidFill>
                  <a:schemeClr val="hlink"/>
                </a:solidFill>
                <a:hlinkClick r:id="rId3"/>
              </a:rPr>
              <a:t>article</a:t>
            </a:r>
            <a:r>
              <a:rPr lang="en"/>
              <a:t>, students will learn how echolocation can help navigate submarines.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78f4b1f33f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8f4b1f33f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 these exit slips as a reflective assessment.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no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jp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772775" y="2434650"/>
            <a:ext cx="62181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Montserrat"/>
                <a:ea typeface="Montserrat"/>
                <a:cs typeface="Montserrat"/>
                <a:sym typeface="Montserrat"/>
              </a:rPr>
              <a:t>Ultrasonic Range Finder</a:t>
            </a:r>
            <a:endParaRPr b="1" sz="2400">
              <a:solidFill>
                <a:schemeClr val="accent1"/>
              </a:solidFill>
              <a:latin typeface="Montserrat"/>
              <a:ea typeface="Montserrat"/>
              <a:cs typeface="Montserrat"/>
              <a:sym typeface="Montserrat"/>
            </a:endParaRPr>
          </a:p>
        </p:txBody>
      </p:sp>
      <p:sp>
        <p:nvSpPr>
          <p:cNvPr id="179" name="Google Shape;179;p25"/>
          <p:cNvSpPr txBox="1"/>
          <p:nvPr/>
        </p:nvSpPr>
        <p:spPr>
          <a:xfrm>
            <a:off x="805075" y="2962200"/>
            <a:ext cx="74022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Medium"/>
                <a:ea typeface="Montserrat Medium"/>
                <a:cs typeface="Montserrat Medium"/>
                <a:sym typeface="Montserrat Medium"/>
              </a:rPr>
              <a:t>Lesson 3 -</a:t>
            </a:r>
            <a:r>
              <a:rPr lang="en" sz="1800">
                <a:solidFill>
                  <a:schemeClr val="accent1"/>
                </a:solidFill>
                <a:latin typeface="Montserrat Light"/>
                <a:ea typeface="Montserrat Light"/>
                <a:cs typeface="Montserrat Light"/>
                <a:sym typeface="Montserrat Light"/>
              </a:rPr>
              <a:t> </a:t>
            </a:r>
            <a:r>
              <a:rPr lang="en" sz="1800">
                <a:solidFill>
                  <a:schemeClr val="accent1"/>
                </a:solidFill>
                <a:latin typeface="Montserrat Light"/>
                <a:ea typeface="Montserrat Light"/>
                <a:cs typeface="Montserrat Light"/>
                <a:sym typeface="Montserrat Light"/>
              </a:rPr>
              <a:t>How can we create devices using Range Finder data?</a:t>
            </a:r>
            <a:endParaRPr sz="1800">
              <a:solidFill>
                <a:schemeClr val="accent1"/>
              </a:solidFill>
              <a:latin typeface="Montserrat Light"/>
              <a:ea typeface="Montserrat Light"/>
              <a:cs typeface="Montserrat Light"/>
              <a:sym typeface="Montserrat Light"/>
            </a:endParaRPr>
          </a:p>
        </p:txBody>
      </p:sp>
      <p:pic>
        <p:nvPicPr>
          <p:cNvPr id="180" name="Google Shape;180;p25"/>
          <p:cNvPicPr preferRelativeResize="0"/>
          <p:nvPr/>
        </p:nvPicPr>
        <p:blipFill>
          <a:blip r:embed="rId3">
            <a:alphaModFix/>
          </a:blip>
          <a:stretch>
            <a:fillRect/>
          </a:stretch>
        </p:blipFill>
        <p:spPr>
          <a:xfrm>
            <a:off x="880475" y="1740912"/>
            <a:ext cx="2850726" cy="531300"/>
          </a:xfrm>
          <a:prstGeom prst="rect">
            <a:avLst/>
          </a:prstGeom>
          <a:noFill/>
          <a:ln>
            <a:noFill/>
          </a:ln>
        </p:spPr>
      </p:pic>
      <p:cxnSp>
        <p:nvCxnSpPr>
          <p:cNvPr id="181" name="Google Shape;181;p25"/>
          <p:cNvCxnSpPr/>
          <p:nvPr/>
        </p:nvCxnSpPr>
        <p:spPr>
          <a:xfrm>
            <a:off x="880475" y="2938669"/>
            <a:ext cx="7326900" cy="0"/>
          </a:xfrm>
          <a:prstGeom prst="straightConnector1">
            <a:avLst/>
          </a:prstGeom>
          <a:noFill/>
          <a:ln cap="flat" cmpd="sng" w="9525">
            <a:solidFill>
              <a:srgbClr val="0145AC"/>
            </a:solidFill>
            <a:prstDash val="solid"/>
            <a:round/>
            <a:headEnd len="med" w="med" type="none"/>
            <a:tailEnd len="med" w="med" type="none"/>
          </a:ln>
        </p:spPr>
      </p:cxnSp>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p:nvPr/>
        </p:nvSpPr>
        <p:spPr>
          <a:xfrm>
            <a:off x="757750" y="1021196"/>
            <a:ext cx="4698000" cy="22950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9" name="Google Shape;189;p26"/>
          <p:cNvSpPr/>
          <p:nvPr/>
        </p:nvSpPr>
        <p:spPr>
          <a:xfrm>
            <a:off x="5610564" y="1019042"/>
            <a:ext cx="3298500" cy="22950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90" name="Google Shape;190;p26"/>
          <p:cNvPicPr preferRelativeResize="0"/>
          <p:nvPr/>
        </p:nvPicPr>
        <p:blipFill>
          <a:blip r:embed="rId3">
            <a:alphaModFix/>
          </a:blip>
          <a:stretch>
            <a:fillRect/>
          </a:stretch>
        </p:blipFill>
        <p:spPr>
          <a:xfrm>
            <a:off x="3722345" y="1166059"/>
            <a:ext cx="1593947" cy="2005122"/>
          </a:xfrm>
          <a:prstGeom prst="rect">
            <a:avLst/>
          </a:prstGeom>
          <a:noFill/>
          <a:ln cap="flat" cmpd="sng" w="9525">
            <a:solidFill>
              <a:srgbClr val="FFFFFF"/>
            </a:solidFill>
            <a:prstDash val="solid"/>
            <a:round/>
            <a:headEnd len="sm" w="sm" type="none"/>
            <a:tailEnd len="sm" w="sm" type="none"/>
          </a:ln>
        </p:spPr>
      </p:pic>
      <p:pic>
        <p:nvPicPr>
          <p:cNvPr id="191" name="Google Shape;191;p26"/>
          <p:cNvPicPr preferRelativeResize="0"/>
          <p:nvPr/>
        </p:nvPicPr>
        <p:blipFill>
          <a:blip r:embed="rId4">
            <a:alphaModFix/>
          </a:blip>
          <a:stretch>
            <a:fillRect/>
          </a:stretch>
        </p:blipFill>
        <p:spPr>
          <a:xfrm>
            <a:off x="914307" y="1166073"/>
            <a:ext cx="2680974" cy="2005122"/>
          </a:xfrm>
          <a:prstGeom prst="rect">
            <a:avLst/>
          </a:prstGeom>
          <a:noFill/>
          <a:ln cap="flat" cmpd="sng" w="9525">
            <a:solidFill>
              <a:srgbClr val="FFFFFF"/>
            </a:solidFill>
            <a:prstDash val="solid"/>
            <a:round/>
            <a:headEnd len="sm" w="sm" type="none"/>
            <a:tailEnd len="sm" w="sm" type="none"/>
          </a:ln>
        </p:spPr>
      </p:pic>
      <p:pic>
        <p:nvPicPr>
          <p:cNvPr id="192" name="Google Shape;192;p26"/>
          <p:cNvPicPr preferRelativeResize="0"/>
          <p:nvPr/>
        </p:nvPicPr>
        <p:blipFill>
          <a:blip r:embed="rId5">
            <a:alphaModFix/>
          </a:blip>
          <a:stretch>
            <a:fillRect/>
          </a:stretch>
        </p:blipFill>
        <p:spPr>
          <a:xfrm>
            <a:off x="5749873" y="1166058"/>
            <a:ext cx="3007627" cy="2005114"/>
          </a:xfrm>
          <a:prstGeom prst="rect">
            <a:avLst/>
          </a:prstGeom>
          <a:noFill/>
          <a:ln cap="flat" cmpd="sng" w="9525">
            <a:solidFill>
              <a:srgbClr val="FFFFFF"/>
            </a:solidFill>
            <a:prstDash val="solid"/>
            <a:round/>
            <a:headEnd len="sm" w="sm" type="none"/>
            <a:tailEnd len="sm" w="sm" type="none"/>
          </a:ln>
        </p:spPr>
      </p:pic>
      <p:sp>
        <p:nvSpPr>
          <p:cNvPr id="193" name="Google Shape;193;p26"/>
          <p:cNvSpPr txBox="1"/>
          <p:nvPr/>
        </p:nvSpPr>
        <p:spPr>
          <a:xfrm>
            <a:off x="5610475" y="3462050"/>
            <a:ext cx="32985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What are other uses for the Ultrasonic Range Finder?</a:t>
            </a:r>
            <a:endParaRPr>
              <a:solidFill>
                <a:schemeClr val="accent1"/>
              </a:solidFill>
              <a:latin typeface="Montserrat Medium"/>
              <a:ea typeface="Montserrat Medium"/>
              <a:cs typeface="Montserrat Medium"/>
              <a:sym typeface="Montserrat Medium"/>
            </a:endParaRPr>
          </a:p>
        </p:txBody>
      </p:sp>
      <p:sp>
        <p:nvSpPr>
          <p:cNvPr id="194" name="Google Shape;194;p26"/>
          <p:cNvSpPr txBox="1"/>
          <p:nvPr/>
        </p:nvSpPr>
        <p:spPr>
          <a:xfrm>
            <a:off x="914175" y="3462050"/>
            <a:ext cx="26811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Door Motion Detector</a:t>
            </a:r>
            <a:endParaRPr>
              <a:solidFill>
                <a:schemeClr val="accent1"/>
              </a:solidFill>
              <a:latin typeface="Montserrat Light"/>
              <a:ea typeface="Montserrat Light"/>
              <a:cs typeface="Montserrat Light"/>
              <a:sym typeface="Montserrat Light"/>
            </a:endParaRPr>
          </a:p>
        </p:txBody>
      </p:sp>
      <p:sp>
        <p:nvSpPr>
          <p:cNvPr id="195" name="Google Shape;195;p26"/>
          <p:cNvSpPr txBox="1"/>
          <p:nvPr/>
        </p:nvSpPr>
        <p:spPr>
          <a:xfrm>
            <a:off x="3722350" y="3462050"/>
            <a:ext cx="1593900" cy="6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Light"/>
                <a:ea typeface="Montserrat Light"/>
                <a:cs typeface="Montserrat Light"/>
                <a:sym typeface="Montserrat Light"/>
              </a:rPr>
              <a:t>Hallway </a:t>
            </a:r>
            <a:r>
              <a:rPr lang="en">
                <a:solidFill>
                  <a:schemeClr val="accent1"/>
                </a:solidFill>
                <a:latin typeface="Montserrat Light"/>
                <a:ea typeface="Montserrat Light"/>
                <a:cs typeface="Montserrat Light"/>
                <a:sym typeface="Montserrat Light"/>
              </a:rPr>
              <a:t>Camera</a:t>
            </a:r>
            <a:endParaRPr>
              <a:solidFill>
                <a:schemeClr val="accent1"/>
              </a:solidFill>
              <a:latin typeface="Montserrat Light"/>
              <a:ea typeface="Montserrat Light"/>
              <a:cs typeface="Montserrat Light"/>
              <a:sym typeface="Montserrat Light"/>
            </a:endParaRPr>
          </a:p>
        </p:txBody>
      </p:sp>
      <p:sp>
        <p:nvSpPr>
          <p:cNvPr id="196" name="Google Shape;196;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p26"/>
          <p:cNvPicPr preferRelativeResize="0"/>
          <p:nvPr/>
        </p:nvPicPr>
        <p:blipFill>
          <a:blip r:embed="rId6">
            <a:alphaModFix/>
          </a:blip>
          <a:stretch>
            <a:fillRect/>
          </a:stretch>
        </p:blipFill>
        <p:spPr>
          <a:xfrm rot="-5400000">
            <a:off x="-267713" y="3824560"/>
            <a:ext cx="1064025" cy="242300"/>
          </a:xfrm>
          <a:prstGeom prst="rect">
            <a:avLst/>
          </a:prstGeom>
          <a:noFill/>
          <a:ln>
            <a:noFill/>
          </a:ln>
        </p:spPr>
      </p:pic>
      <p:sp>
        <p:nvSpPr>
          <p:cNvPr id="198" name="Google Shape;198;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199" name="Google Shape;199;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00" name="Google Shape;200;p26"/>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01" name="Google Shape;201;p2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CREATE</a:t>
            </a:r>
            <a:endParaRPr i="1">
              <a:solidFill>
                <a:srgbClr val="FFFFFF"/>
              </a:solidFill>
              <a:latin typeface="Montserrat Thin"/>
              <a:ea typeface="Montserrat Thin"/>
              <a:cs typeface="Montserrat Thin"/>
              <a:sym typeface="Montserrat Thin"/>
            </a:endParaRPr>
          </a:p>
        </p:txBody>
      </p:sp>
      <p:cxnSp>
        <p:nvCxnSpPr>
          <p:cNvPr id="202" name="Google Shape;202;p2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nvSpPr>
        <p:spPr>
          <a:xfrm>
            <a:off x="6043600" y="2198550"/>
            <a:ext cx="2871900" cy="1607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Font typeface="Montserrat Light"/>
              <a:buAutoNum type="arabicPeriod"/>
            </a:pPr>
            <a:r>
              <a:rPr lang="en">
                <a:solidFill>
                  <a:schemeClr val="accent1"/>
                </a:solidFill>
                <a:latin typeface="Montserrat Light"/>
                <a:ea typeface="Montserrat Light"/>
                <a:cs typeface="Montserrat Light"/>
                <a:sym typeface="Montserrat Light"/>
              </a:rPr>
              <a:t>Follow the tutorial.</a:t>
            </a:r>
            <a:endParaRPr>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chemeClr val="accent1"/>
              </a:solidFill>
              <a:latin typeface="Montserrat Light"/>
              <a:ea typeface="Montserrat Light"/>
              <a:cs typeface="Montserrat Light"/>
              <a:sym typeface="Montserrat Light"/>
            </a:endParaRPr>
          </a:p>
          <a:p>
            <a:pPr indent="-317500" lvl="0" marL="457200" rtl="0" algn="l">
              <a:spcBef>
                <a:spcPts val="0"/>
              </a:spcBef>
              <a:spcAft>
                <a:spcPts val="0"/>
              </a:spcAft>
              <a:buClr>
                <a:schemeClr val="accent1"/>
              </a:buClr>
              <a:buSzPts val="1400"/>
              <a:buFont typeface="Montserrat Light"/>
              <a:buAutoNum type="arabicPeriod"/>
            </a:pPr>
            <a:r>
              <a:rPr lang="en">
                <a:solidFill>
                  <a:schemeClr val="accent1"/>
                </a:solidFill>
                <a:latin typeface="Montserrat Light"/>
                <a:ea typeface="Montserrat Light"/>
                <a:cs typeface="Montserrat Light"/>
                <a:sym typeface="Montserrat Light"/>
              </a:rPr>
              <a:t>Pause to respond to discussion questions.</a:t>
            </a:r>
            <a:endParaRPr>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chemeClr val="accent1"/>
              </a:solidFill>
              <a:latin typeface="Montserrat Light"/>
              <a:ea typeface="Montserrat Light"/>
              <a:cs typeface="Montserrat Light"/>
              <a:sym typeface="Montserrat Light"/>
            </a:endParaRPr>
          </a:p>
          <a:p>
            <a:pPr indent="-317500" lvl="0" marL="457200" rtl="0" algn="l">
              <a:spcBef>
                <a:spcPts val="0"/>
              </a:spcBef>
              <a:spcAft>
                <a:spcPts val="0"/>
              </a:spcAft>
              <a:buClr>
                <a:schemeClr val="accent1"/>
              </a:buClr>
              <a:buSzPts val="1400"/>
              <a:buFont typeface="Montserrat Light"/>
              <a:buAutoNum type="arabicPeriod"/>
            </a:pPr>
            <a:r>
              <a:rPr lang="en">
                <a:solidFill>
                  <a:schemeClr val="accent1"/>
                </a:solidFill>
                <a:latin typeface="Montserrat Light"/>
                <a:ea typeface="Montserrat Light"/>
                <a:cs typeface="Montserrat Light"/>
                <a:sym typeface="Montserrat Light"/>
              </a:rPr>
              <a:t>Record responses in your GRAPHIC ORGANIZER.</a:t>
            </a:r>
            <a:endParaRPr>
              <a:solidFill>
                <a:schemeClr val="accent1"/>
              </a:solidFill>
              <a:latin typeface="Montserrat Light"/>
              <a:ea typeface="Montserrat Light"/>
              <a:cs typeface="Montserrat Light"/>
              <a:sym typeface="Montserrat Light"/>
            </a:endParaRPr>
          </a:p>
        </p:txBody>
      </p:sp>
      <p:sp>
        <p:nvSpPr>
          <p:cNvPr id="208" name="Google Shape;208;p27"/>
          <p:cNvSpPr txBox="1"/>
          <p:nvPr/>
        </p:nvSpPr>
        <p:spPr>
          <a:xfrm>
            <a:off x="6097011" y="1072650"/>
            <a:ext cx="2392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ontserrat Light"/>
                <a:ea typeface="Montserrat Light"/>
                <a:cs typeface="Montserrat Light"/>
                <a:sym typeface="Montserrat Light"/>
              </a:rPr>
              <a:t>PiperCode Project: </a:t>
            </a:r>
            <a:endParaRPr sz="2400">
              <a:solidFill>
                <a:schemeClr val="accent1"/>
              </a:solidFill>
              <a:latin typeface="Montserrat Light"/>
              <a:ea typeface="Montserrat Light"/>
              <a:cs typeface="Montserrat Light"/>
              <a:sym typeface="Montserrat Light"/>
            </a:endParaRPr>
          </a:p>
        </p:txBody>
      </p:sp>
      <p:sp>
        <p:nvSpPr>
          <p:cNvPr id="209" name="Google Shape;209;p27"/>
          <p:cNvSpPr txBox="1"/>
          <p:nvPr/>
        </p:nvSpPr>
        <p:spPr>
          <a:xfrm>
            <a:off x="6097012" y="1425316"/>
            <a:ext cx="2437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Montserrat"/>
                <a:ea typeface="Montserrat"/>
                <a:cs typeface="Montserrat"/>
                <a:sym typeface="Montserrat"/>
              </a:rPr>
              <a:t>Security Zone</a:t>
            </a:r>
            <a:endParaRPr b="1" sz="2400">
              <a:solidFill>
                <a:schemeClr val="accent1"/>
              </a:solidFill>
              <a:latin typeface="Montserrat"/>
              <a:ea typeface="Montserrat"/>
              <a:cs typeface="Montserrat"/>
              <a:sym typeface="Montserrat"/>
            </a:endParaRPr>
          </a:p>
        </p:txBody>
      </p:sp>
      <p:sp>
        <p:nvSpPr>
          <p:cNvPr id="210" name="Google Shape;210;p27"/>
          <p:cNvSpPr/>
          <p:nvPr/>
        </p:nvSpPr>
        <p:spPr>
          <a:xfrm>
            <a:off x="948713" y="1072650"/>
            <a:ext cx="4942200" cy="2998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211" name="Google Shape;211;p27"/>
          <p:cNvPicPr preferRelativeResize="0"/>
          <p:nvPr/>
        </p:nvPicPr>
        <p:blipFill>
          <a:blip r:embed="rId3">
            <a:alphaModFix/>
          </a:blip>
          <a:stretch>
            <a:fillRect/>
          </a:stretch>
        </p:blipFill>
        <p:spPr>
          <a:xfrm>
            <a:off x="1133188" y="1239353"/>
            <a:ext cx="4604224" cy="2684124"/>
          </a:xfrm>
          <a:prstGeom prst="rect">
            <a:avLst/>
          </a:prstGeom>
          <a:noFill/>
          <a:ln>
            <a:noFill/>
          </a:ln>
        </p:spPr>
      </p:pic>
      <p:sp>
        <p:nvSpPr>
          <p:cNvPr id="212" name="Google Shape;212;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27"/>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14" name="Google Shape;214;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5" name="Google Shape;215;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16" name="Google Shape;216;p27"/>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17" name="Google Shape;217;p2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CREATE</a:t>
            </a:r>
            <a:endParaRPr i="1">
              <a:solidFill>
                <a:srgbClr val="FFFFFF"/>
              </a:solidFill>
              <a:latin typeface="Montserrat Thin"/>
              <a:ea typeface="Montserrat Thin"/>
              <a:cs typeface="Montserrat Thin"/>
              <a:sym typeface="Montserrat Thin"/>
            </a:endParaRPr>
          </a:p>
        </p:txBody>
      </p:sp>
      <p:cxnSp>
        <p:nvCxnSpPr>
          <p:cNvPr id="218" name="Google Shape;218;p2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nvSpPr>
        <p:spPr>
          <a:xfrm>
            <a:off x="1478000" y="1013963"/>
            <a:ext cx="2467500" cy="42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What is represented by the x-axis?</a:t>
            </a:r>
            <a:endParaRPr sz="1800">
              <a:solidFill>
                <a:schemeClr val="accent1"/>
              </a:solidFill>
              <a:latin typeface="Montserrat Light"/>
              <a:ea typeface="Montserrat Light"/>
              <a:cs typeface="Montserrat Light"/>
              <a:sym typeface="Montserrat Light"/>
            </a:endParaRPr>
          </a:p>
        </p:txBody>
      </p:sp>
      <p:sp>
        <p:nvSpPr>
          <p:cNvPr id="224" name="Google Shape;224;p28"/>
          <p:cNvSpPr txBox="1"/>
          <p:nvPr/>
        </p:nvSpPr>
        <p:spPr>
          <a:xfrm>
            <a:off x="1478000" y="2641713"/>
            <a:ext cx="2467500" cy="6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Montserrat Light"/>
                <a:ea typeface="Montserrat Light"/>
                <a:cs typeface="Montserrat Light"/>
                <a:sym typeface="Montserrat Light"/>
              </a:rPr>
              <a:t>What is represented by the y-axis?</a:t>
            </a:r>
            <a:endParaRPr sz="1800">
              <a:solidFill>
                <a:schemeClr val="accent1"/>
              </a:solidFill>
              <a:latin typeface="Montserrat Light"/>
              <a:ea typeface="Montserrat Light"/>
              <a:cs typeface="Montserrat Light"/>
              <a:sym typeface="Montserrat Light"/>
            </a:endParaRPr>
          </a:p>
        </p:txBody>
      </p:sp>
      <p:pic>
        <p:nvPicPr>
          <p:cNvPr id="225" name="Google Shape;225;p28"/>
          <p:cNvPicPr preferRelativeResize="0"/>
          <p:nvPr/>
        </p:nvPicPr>
        <p:blipFill rotWithShape="1">
          <a:blip r:embed="rId3">
            <a:alphaModFix/>
          </a:blip>
          <a:srcRect b="0" l="0" r="0" t="0"/>
          <a:stretch/>
        </p:blipFill>
        <p:spPr>
          <a:xfrm>
            <a:off x="4572000" y="702513"/>
            <a:ext cx="3833001" cy="3738475"/>
          </a:xfrm>
          <a:prstGeom prst="rect">
            <a:avLst/>
          </a:prstGeom>
          <a:noFill/>
          <a:ln>
            <a:noFill/>
          </a:ln>
        </p:spPr>
      </p:pic>
      <p:sp>
        <p:nvSpPr>
          <p:cNvPr id="226" name="Google Shape;226;p28"/>
          <p:cNvSpPr/>
          <p:nvPr/>
        </p:nvSpPr>
        <p:spPr>
          <a:xfrm>
            <a:off x="1313288" y="1833375"/>
            <a:ext cx="27969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Time in seconds</a:t>
            </a:r>
            <a:endParaRPr>
              <a:solidFill>
                <a:schemeClr val="accent1"/>
              </a:solidFill>
              <a:latin typeface="Montserrat Medium"/>
              <a:ea typeface="Montserrat Medium"/>
              <a:cs typeface="Montserrat Medium"/>
              <a:sym typeface="Montserrat Medium"/>
            </a:endParaRPr>
          </a:p>
        </p:txBody>
      </p:sp>
      <p:sp>
        <p:nvSpPr>
          <p:cNvPr id="227" name="Google Shape;227;p28"/>
          <p:cNvSpPr/>
          <p:nvPr/>
        </p:nvSpPr>
        <p:spPr>
          <a:xfrm>
            <a:off x="1313288" y="3466888"/>
            <a:ext cx="27969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Range in centimeters</a:t>
            </a:r>
            <a:endParaRPr>
              <a:solidFill>
                <a:schemeClr val="accent1"/>
              </a:solidFill>
              <a:latin typeface="Montserrat Medium"/>
              <a:ea typeface="Montserrat Medium"/>
              <a:cs typeface="Montserrat Medium"/>
              <a:sym typeface="Montserrat Medium"/>
            </a:endParaRPr>
          </a:p>
        </p:txBody>
      </p:sp>
      <p:sp>
        <p:nvSpPr>
          <p:cNvPr id="228" name="Google Shape;228;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8"/>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30" name="Google Shape;230;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31" name="Google Shape;231;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32" name="Google Shape;232;p28"/>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33" name="Google Shape;233;p28"/>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DISPLAY DATA</a:t>
            </a:r>
            <a:endParaRPr i="1">
              <a:solidFill>
                <a:srgbClr val="FFFFFF"/>
              </a:solidFill>
              <a:latin typeface="Montserrat Thin"/>
              <a:ea typeface="Montserrat Thin"/>
              <a:cs typeface="Montserrat Thin"/>
              <a:sym typeface="Montserrat Thin"/>
            </a:endParaRPr>
          </a:p>
        </p:txBody>
      </p:sp>
      <p:cxnSp>
        <p:nvCxnSpPr>
          <p:cNvPr id="234" name="Google Shape;234;p28"/>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txBox="1"/>
          <p:nvPr/>
        </p:nvSpPr>
        <p:spPr>
          <a:xfrm>
            <a:off x="5402700" y="1493050"/>
            <a:ext cx="3522000" cy="244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Font typeface="Montserrat Medium"/>
              <a:buChar char="●"/>
            </a:pPr>
            <a:r>
              <a:rPr lang="en" sz="1800">
                <a:solidFill>
                  <a:schemeClr val="accent1"/>
                </a:solidFill>
                <a:latin typeface="Montserrat Medium"/>
                <a:ea typeface="Montserrat Medium"/>
                <a:cs typeface="Montserrat Medium"/>
                <a:sym typeface="Montserrat Medium"/>
              </a:rPr>
              <a:t>Which unit is larger 1 cm or 1 in?</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Char char="●"/>
            </a:pPr>
            <a:r>
              <a:rPr lang="en" sz="1800">
                <a:solidFill>
                  <a:schemeClr val="accent1"/>
                </a:solidFill>
                <a:latin typeface="Montserrat Medium"/>
                <a:ea typeface="Montserrat Medium"/>
                <a:cs typeface="Montserrat Medium"/>
                <a:sym typeface="Montserrat Medium"/>
              </a:rPr>
              <a:t>How can we be sure?</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Medium"/>
              <a:buChar char="●"/>
            </a:pPr>
            <a:r>
              <a:rPr lang="en" sz="1800">
                <a:solidFill>
                  <a:schemeClr val="accent1"/>
                </a:solidFill>
                <a:latin typeface="Montserrat Medium"/>
                <a:ea typeface="Montserrat Medium"/>
                <a:cs typeface="Montserrat Medium"/>
                <a:sym typeface="Montserrat Medium"/>
              </a:rPr>
              <a:t>How can we convert from one unit to another?</a:t>
            </a:r>
            <a:endParaRPr sz="1800">
              <a:solidFill>
                <a:schemeClr val="accent1"/>
              </a:solidFill>
              <a:latin typeface="Montserrat Medium"/>
              <a:ea typeface="Montserrat Medium"/>
              <a:cs typeface="Montserrat Medium"/>
              <a:sym typeface="Montserrat Medium"/>
            </a:endParaRPr>
          </a:p>
        </p:txBody>
      </p:sp>
      <p:sp>
        <p:nvSpPr>
          <p:cNvPr id="240" name="Google Shape;240;p29"/>
          <p:cNvSpPr txBox="1"/>
          <p:nvPr/>
        </p:nvSpPr>
        <p:spPr>
          <a:xfrm>
            <a:off x="1513725" y="2958100"/>
            <a:ext cx="32130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To convert from </a:t>
            </a:r>
            <a:r>
              <a:rPr b="1" lang="en">
                <a:solidFill>
                  <a:schemeClr val="accent1"/>
                </a:solidFill>
                <a:latin typeface="Montserrat"/>
                <a:ea typeface="Montserrat"/>
                <a:cs typeface="Montserrat"/>
                <a:sym typeface="Montserrat"/>
              </a:rPr>
              <a:t>cm to in</a:t>
            </a:r>
            <a:r>
              <a:rPr lang="en">
                <a:solidFill>
                  <a:schemeClr val="accent1"/>
                </a:solidFill>
                <a:latin typeface="Montserrat Light"/>
                <a:ea typeface="Montserrat Light"/>
                <a:cs typeface="Montserrat Light"/>
                <a:sym typeface="Montserrat Light"/>
              </a:rPr>
              <a:t>, </a:t>
            </a:r>
            <a:r>
              <a:rPr lang="en" u="sng">
                <a:solidFill>
                  <a:schemeClr val="accent1"/>
                </a:solidFill>
                <a:latin typeface="Montserrat Light"/>
                <a:ea typeface="Montserrat Light"/>
                <a:cs typeface="Montserrat Light"/>
                <a:sym typeface="Montserrat Light"/>
              </a:rPr>
              <a:t>multiply </a:t>
            </a:r>
            <a:r>
              <a:rPr lang="en">
                <a:solidFill>
                  <a:schemeClr val="accent1"/>
                </a:solidFill>
                <a:latin typeface="Montserrat Light"/>
                <a:ea typeface="Montserrat Light"/>
                <a:cs typeface="Montserrat Light"/>
                <a:sym typeface="Montserrat Light"/>
              </a:rPr>
              <a:t>the length value by 2.54</a:t>
            </a:r>
            <a:endParaRPr>
              <a:solidFill>
                <a:schemeClr val="accent1"/>
              </a:solidFill>
              <a:latin typeface="Montserrat Light"/>
              <a:ea typeface="Montserrat Light"/>
              <a:cs typeface="Montserrat Light"/>
              <a:sym typeface="Montserrat Light"/>
            </a:endParaRPr>
          </a:p>
        </p:txBody>
      </p:sp>
      <p:sp>
        <p:nvSpPr>
          <p:cNvPr id="241" name="Google Shape;241;p29"/>
          <p:cNvSpPr txBox="1"/>
          <p:nvPr/>
        </p:nvSpPr>
        <p:spPr>
          <a:xfrm>
            <a:off x="1513713" y="2325000"/>
            <a:ext cx="32130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To convert from </a:t>
            </a:r>
            <a:r>
              <a:rPr b="1" lang="en">
                <a:solidFill>
                  <a:schemeClr val="accent1"/>
                </a:solidFill>
                <a:latin typeface="Montserrat"/>
                <a:ea typeface="Montserrat"/>
                <a:cs typeface="Montserrat"/>
                <a:sym typeface="Montserrat"/>
              </a:rPr>
              <a:t>in to cm</a:t>
            </a:r>
            <a:r>
              <a:rPr lang="en">
                <a:solidFill>
                  <a:schemeClr val="accent1"/>
                </a:solidFill>
                <a:latin typeface="Montserrat Light"/>
                <a:ea typeface="Montserrat Light"/>
                <a:cs typeface="Montserrat Light"/>
                <a:sym typeface="Montserrat Light"/>
              </a:rPr>
              <a:t>, </a:t>
            </a:r>
            <a:endParaRPr>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rPr lang="en" u="sng">
                <a:solidFill>
                  <a:schemeClr val="accent1"/>
                </a:solidFill>
                <a:latin typeface="Montserrat Light"/>
                <a:ea typeface="Montserrat Light"/>
                <a:cs typeface="Montserrat Light"/>
                <a:sym typeface="Montserrat Light"/>
              </a:rPr>
              <a:t>divide </a:t>
            </a:r>
            <a:r>
              <a:rPr lang="en">
                <a:solidFill>
                  <a:schemeClr val="accent1"/>
                </a:solidFill>
                <a:latin typeface="Montserrat Light"/>
                <a:ea typeface="Montserrat Light"/>
                <a:cs typeface="Montserrat Light"/>
                <a:sym typeface="Montserrat Light"/>
              </a:rPr>
              <a:t>the length value by 2.54</a:t>
            </a:r>
            <a:endParaRPr>
              <a:solidFill>
                <a:schemeClr val="accent1"/>
              </a:solidFill>
              <a:latin typeface="Montserrat Light"/>
              <a:ea typeface="Montserrat Light"/>
              <a:cs typeface="Montserrat Light"/>
              <a:sym typeface="Montserrat Light"/>
            </a:endParaRPr>
          </a:p>
        </p:txBody>
      </p:sp>
      <p:sp>
        <p:nvSpPr>
          <p:cNvPr id="242" name="Google Shape;242;p29"/>
          <p:cNvSpPr/>
          <p:nvPr/>
        </p:nvSpPr>
        <p:spPr>
          <a:xfrm>
            <a:off x="2165162" y="3807000"/>
            <a:ext cx="19101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1 inch = 2.54 cm</a:t>
            </a:r>
            <a:endParaRPr>
              <a:solidFill>
                <a:schemeClr val="accent1"/>
              </a:solidFill>
              <a:latin typeface="Montserrat Medium"/>
              <a:ea typeface="Montserrat Medium"/>
              <a:cs typeface="Montserrat Medium"/>
              <a:sym typeface="Montserrat Medium"/>
            </a:endParaRPr>
          </a:p>
        </p:txBody>
      </p:sp>
      <p:pic>
        <p:nvPicPr>
          <p:cNvPr id="243" name="Google Shape;243;p29"/>
          <p:cNvPicPr preferRelativeResize="0"/>
          <p:nvPr/>
        </p:nvPicPr>
        <p:blipFill rotWithShape="1">
          <a:blip r:embed="rId3">
            <a:alphaModFix/>
          </a:blip>
          <a:srcRect b="0" l="0" r="0" t="0"/>
          <a:stretch/>
        </p:blipFill>
        <p:spPr>
          <a:xfrm>
            <a:off x="1010407" y="952669"/>
            <a:ext cx="4219574" cy="1108250"/>
          </a:xfrm>
          <a:prstGeom prst="rect">
            <a:avLst/>
          </a:prstGeom>
          <a:noFill/>
          <a:ln>
            <a:noFill/>
          </a:ln>
        </p:spPr>
      </p:pic>
      <p:cxnSp>
        <p:nvCxnSpPr>
          <p:cNvPr id="244" name="Google Shape;244;p29"/>
          <p:cNvCxnSpPr/>
          <p:nvPr/>
        </p:nvCxnSpPr>
        <p:spPr>
          <a:xfrm>
            <a:off x="1924950" y="919800"/>
            <a:ext cx="5700" cy="1167900"/>
          </a:xfrm>
          <a:prstGeom prst="straightConnector1">
            <a:avLst/>
          </a:prstGeom>
          <a:noFill/>
          <a:ln cap="flat" cmpd="sng" w="38100">
            <a:solidFill>
              <a:schemeClr val="accent6"/>
            </a:solidFill>
            <a:prstDash val="solid"/>
            <a:round/>
            <a:headEnd len="med" w="med" type="none"/>
            <a:tailEnd len="med" w="med" type="none"/>
          </a:ln>
        </p:spPr>
      </p:cxnSp>
      <p:sp>
        <p:nvSpPr>
          <p:cNvPr id="245" name="Google Shape;245;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29"/>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47" name="Google Shape;247;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48" name="Google Shape;248;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49" name="Google Shape;249;p29"/>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50" name="Google Shape;250;p29"/>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MEASURE</a:t>
            </a:r>
            <a:endParaRPr i="1">
              <a:solidFill>
                <a:srgbClr val="FFFFFF"/>
              </a:solidFill>
              <a:latin typeface="Montserrat Thin"/>
              <a:ea typeface="Montserrat Thin"/>
              <a:cs typeface="Montserrat Thin"/>
              <a:sym typeface="Montserrat Thin"/>
            </a:endParaRPr>
          </a:p>
        </p:txBody>
      </p:sp>
      <p:cxnSp>
        <p:nvCxnSpPr>
          <p:cNvPr id="251" name="Google Shape;251;p29"/>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aphicFrame>
        <p:nvGraphicFramePr>
          <p:cNvPr id="256" name="Google Shape;256;p30"/>
          <p:cNvGraphicFramePr/>
          <p:nvPr/>
        </p:nvGraphicFramePr>
        <p:xfrm>
          <a:off x="5854925" y="844800"/>
          <a:ext cx="3000000" cy="3000000"/>
        </p:xfrm>
        <a:graphic>
          <a:graphicData uri="http://schemas.openxmlformats.org/drawingml/2006/table">
            <a:tbl>
              <a:tblPr>
                <a:noFill/>
                <a:tableStyleId>{56D1B315-F4C8-4D25-ACBD-0F0A01796D65}</a:tableStyleId>
              </a:tblPr>
              <a:tblGrid>
                <a:gridCol w="2642000"/>
              </a:tblGrid>
              <a:tr h="563825">
                <a:tc>
                  <a:txBody>
                    <a:bodyPr/>
                    <a:lstStyle/>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20 cm  = _____ in</a:t>
                      </a:r>
                      <a:endParaRPr sz="1800">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txBody>
                  <a:tcPr marT="91425" marB="91425" marR="91425" marL="91425">
                    <a:lnL cap="flat" cmpd="sng" w="9525">
                      <a:solidFill>
                        <a:schemeClr val="accent1"/>
                      </a:solidFill>
                      <a:prstDash val="dot"/>
                      <a:round/>
                      <a:headEnd len="sm" w="sm" type="none"/>
                      <a:tailEnd len="sm" w="sm" type="none"/>
                    </a:lnL>
                    <a:lnR cap="flat" cmpd="sng" w="9525">
                      <a:solidFill>
                        <a:schemeClr val="accent1"/>
                      </a:solidFill>
                      <a:prstDash val="dot"/>
                      <a:round/>
                      <a:headEnd len="sm" w="sm" type="none"/>
                      <a:tailEnd len="sm" w="sm" type="none"/>
                    </a:lnR>
                    <a:lnT cap="flat" cmpd="sng" w="9525">
                      <a:solidFill>
                        <a:schemeClr val="accent1"/>
                      </a:solidFill>
                      <a:prstDash val="dot"/>
                      <a:round/>
                      <a:headEnd len="sm" w="sm" type="none"/>
                      <a:tailEnd len="sm" w="sm" type="none"/>
                    </a:lnT>
                    <a:lnB cap="flat" cmpd="sng" w="9525">
                      <a:solidFill>
                        <a:schemeClr val="accent1"/>
                      </a:solidFill>
                      <a:prstDash val="dot"/>
                      <a:round/>
                      <a:headEnd len="sm" w="sm" type="none"/>
                      <a:tailEnd len="sm" w="sm" type="none"/>
                    </a:lnB>
                  </a:tcPr>
                </a:tc>
              </a:tr>
              <a:tr h="563825">
                <a:tc>
                  <a:txBody>
                    <a:bodyPr/>
                    <a:lstStyle/>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5 in = ____ cm</a:t>
                      </a:r>
                      <a:endParaRPr sz="1800">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txBody>
                  <a:tcPr marT="91425" marB="91425" marR="91425" marL="91425">
                    <a:lnL cap="flat" cmpd="sng" w="9525">
                      <a:solidFill>
                        <a:schemeClr val="accent1"/>
                      </a:solidFill>
                      <a:prstDash val="dot"/>
                      <a:round/>
                      <a:headEnd len="sm" w="sm" type="none"/>
                      <a:tailEnd len="sm" w="sm" type="none"/>
                    </a:lnL>
                    <a:lnR cap="flat" cmpd="sng" w="9525">
                      <a:solidFill>
                        <a:schemeClr val="accent1"/>
                      </a:solidFill>
                      <a:prstDash val="dot"/>
                      <a:round/>
                      <a:headEnd len="sm" w="sm" type="none"/>
                      <a:tailEnd len="sm" w="sm" type="none"/>
                    </a:lnR>
                    <a:lnT cap="flat" cmpd="sng" w="9525">
                      <a:solidFill>
                        <a:schemeClr val="accent1"/>
                      </a:solidFill>
                      <a:prstDash val="dot"/>
                      <a:round/>
                      <a:headEnd len="sm" w="sm" type="none"/>
                      <a:tailEnd len="sm" w="sm" type="none"/>
                    </a:lnT>
                    <a:lnB cap="flat" cmpd="sng" w="9525">
                      <a:solidFill>
                        <a:schemeClr val="accent1"/>
                      </a:solidFill>
                      <a:prstDash val="dot"/>
                      <a:round/>
                      <a:headEnd len="sm" w="sm" type="none"/>
                      <a:tailEnd len="sm" w="sm" type="none"/>
                    </a:lnB>
                  </a:tcPr>
                </a:tc>
              </a:tr>
              <a:tr h="563825">
                <a:tc>
                  <a:txBody>
                    <a:bodyPr/>
                    <a:lstStyle/>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50 cm = ____ in</a:t>
                      </a:r>
                      <a:endParaRPr sz="1800">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txBody>
                  <a:tcPr marT="91425" marB="91425" marR="91425" marL="91425">
                    <a:lnL cap="flat" cmpd="sng" w="9525">
                      <a:solidFill>
                        <a:schemeClr val="accent1"/>
                      </a:solidFill>
                      <a:prstDash val="dot"/>
                      <a:round/>
                      <a:headEnd len="sm" w="sm" type="none"/>
                      <a:tailEnd len="sm" w="sm" type="none"/>
                    </a:lnL>
                    <a:lnR cap="flat" cmpd="sng" w="9525">
                      <a:solidFill>
                        <a:schemeClr val="accent1"/>
                      </a:solidFill>
                      <a:prstDash val="dot"/>
                      <a:round/>
                      <a:headEnd len="sm" w="sm" type="none"/>
                      <a:tailEnd len="sm" w="sm" type="none"/>
                    </a:lnR>
                    <a:lnT cap="flat" cmpd="sng" w="9525">
                      <a:solidFill>
                        <a:schemeClr val="accent1"/>
                      </a:solidFill>
                      <a:prstDash val="dot"/>
                      <a:round/>
                      <a:headEnd len="sm" w="sm" type="none"/>
                      <a:tailEnd len="sm" w="sm" type="none"/>
                    </a:lnT>
                    <a:lnB cap="flat" cmpd="sng" w="9525">
                      <a:solidFill>
                        <a:schemeClr val="accent1"/>
                      </a:solidFill>
                      <a:prstDash val="dot"/>
                      <a:round/>
                      <a:headEnd len="sm" w="sm" type="none"/>
                      <a:tailEnd len="sm" w="sm" type="none"/>
                    </a:lnB>
                  </a:tcPr>
                </a:tc>
              </a:tr>
              <a:tr h="563825">
                <a:tc>
                  <a:txBody>
                    <a:bodyPr/>
                    <a:lstStyle/>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800">
                          <a:solidFill>
                            <a:schemeClr val="accent1"/>
                          </a:solidFill>
                          <a:latin typeface="Montserrat Medium"/>
                          <a:ea typeface="Montserrat Medium"/>
                          <a:cs typeface="Montserrat Medium"/>
                          <a:sym typeface="Montserrat Medium"/>
                        </a:rPr>
                        <a:t>12 in = ____ cm</a:t>
                      </a:r>
                      <a:endParaRPr sz="1800">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a:solidFill>
                          <a:schemeClr val="accent1"/>
                        </a:solidFill>
                        <a:latin typeface="Montserrat Medium"/>
                        <a:ea typeface="Montserrat Medium"/>
                        <a:cs typeface="Montserrat Medium"/>
                        <a:sym typeface="Montserrat Medium"/>
                      </a:endParaRPr>
                    </a:p>
                  </a:txBody>
                  <a:tcPr marT="91425" marB="91425" marR="91425" marL="91425">
                    <a:lnL cap="flat" cmpd="sng" w="9525">
                      <a:solidFill>
                        <a:schemeClr val="accent1"/>
                      </a:solidFill>
                      <a:prstDash val="dot"/>
                      <a:round/>
                      <a:headEnd len="sm" w="sm" type="none"/>
                      <a:tailEnd len="sm" w="sm" type="none"/>
                    </a:lnL>
                    <a:lnR cap="flat" cmpd="sng" w="9525">
                      <a:solidFill>
                        <a:schemeClr val="accent1"/>
                      </a:solidFill>
                      <a:prstDash val="dot"/>
                      <a:round/>
                      <a:headEnd len="sm" w="sm" type="none"/>
                      <a:tailEnd len="sm" w="sm" type="none"/>
                    </a:lnR>
                    <a:lnT cap="flat" cmpd="sng" w="9525">
                      <a:solidFill>
                        <a:schemeClr val="accent1"/>
                      </a:solidFill>
                      <a:prstDash val="dot"/>
                      <a:round/>
                      <a:headEnd len="sm" w="sm" type="none"/>
                      <a:tailEnd len="sm" w="sm" type="none"/>
                    </a:lnT>
                    <a:lnB cap="flat" cmpd="sng" w="9525">
                      <a:solidFill>
                        <a:schemeClr val="accent1"/>
                      </a:solidFill>
                      <a:prstDash val="dot"/>
                      <a:round/>
                      <a:headEnd len="sm" w="sm" type="none"/>
                      <a:tailEnd len="sm" w="sm" type="none"/>
                    </a:lnB>
                  </a:tcPr>
                </a:tc>
              </a:tr>
            </a:tbl>
          </a:graphicData>
        </a:graphic>
      </p:graphicFrame>
      <p:sp>
        <p:nvSpPr>
          <p:cNvPr id="257" name="Google Shape;257;p3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30"/>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59" name="Google Shape;259;p3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60" name="Google Shape;260;p3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61" name="Google Shape;261;p30"/>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62" name="Google Shape;262;p30"/>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CONVERT</a:t>
            </a:r>
            <a:endParaRPr i="1">
              <a:solidFill>
                <a:srgbClr val="FFFFFF"/>
              </a:solidFill>
              <a:latin typeface="Montserrat Thin"/>
              <a:ea typeface="Montserrat Thin"/>
              <a:cs typeface="Montserrat Thin"/>
              <a:sym typeface="Montserrat Thin"/>
            </a:endParaRPr>
          </a:p>
        </p:txBody>
      </p:sp>
      <p:cxnSp>
        <p:nvCxnSpPr>
          <p:cNvPr id="263" name="Google Shape;263;p30"/>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64" name="Google Shape;264;p30"/>
          <p:cNvSpPr txBox="1"/>
          <p:nvPr/>
        </p:nvSpPr>
        <p:spPr>
          <a:xfrm>
            <a:off x="1513725" y="2958100"/>
            <a:ext cx="3213000" cy="5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To convert from </a:t>
            </a:r>
            <a:r>
              <a:rPr b="1" lang="en">
                <a:solidFill>
                  <a:schemeClr val="accent1"/>
                </a:solidFill>
                <a:latin typeface="Montserrat"/>
                <a:ea typeface="Montserrat"/>
                <a:cs typeface="Montserrat"/>
                <a:sym typeface="Montserrat"/>
              </a:rPr>
              <a:t>cm to in</a:t>
            </a:r>
            <a:r>
              <a:rPr lang="en">
                <a:solidFill>
                  <a:schemeClr val="accent1"/>
                </a:solidFill>
                <a:latin typeface="Montserrat Light"/>
                <a:ea typeface="Montserrat Light"/>
                <a:cs typeface="Montserrat Light"/>
                <a:sym typeface="Montserrat Light"/>
              </a:rPr>
              <a:t>, </a:t>
            </a:r>
            <a:r>
              <a:rPr lang="en" u="sng">
                <a:solidFill>
                  <a:schemeClr val="accent1"/>
                </a:solidFill>
                <a:latin typeface="Montserrat Light"/>
                <a:ea typeface="Montserrat Light"/>
                <a:cs typeface="Montserrat Light"/>
                <a:sym typeface="Montserrat Light"/>
              </a:rPr>
              <a:t>multiply </a:t>
            </a:r>
            <a:r>
              <a:rPr lang="en">
                <a:solidFill>
                  <a:schemeClr val="accent1"/>
                </a:solidFill>
                <a:latin typeface="Montserrat Light"/>
                <a:ea typeface="Montserrat Light"/>
                <a:cs typeface="Montserrat Light"/>
                <a:sym typeface="Montserrat Light"/>
              </a:rPr>
              <a:t>the length value by 2.54</a:t>
            </a:r>
            <a:endParaRPr>
              <a:solidFill>
                <a:schemeClr val="accent1"/>
              </a:solidFill>
              <a:latin typeface="Montserrat Light"/>
              <a:ea typeface="Montserrat Light"/>
              <a:cs typeface="Montserrat Light"/>
              <a:sym typeface="Montserrat Light"/>
            </a:endParaRPr>
          </a:p>
        </p:txBody>
      </p:sp>
      <p:sp>
        <p:nvSpPr>
          <p:cNvPr id="265" name="Google Shape;265;p30"/>
          <p:cNvSpPr txBox="1"/>
          <p:nvPr/>
        </p:nvSpPr>
        <p:spPr>
          <a:xfrm>
            <a:off x="1513713" y="2325000"/>
            <a:ext cx="32130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Montserrat Light"/>
                <a:ea typeface="Montserrat Light"/>
                <a:cs typeface="Montserrat Light"/>
                <a:sym typeface="Montserrat Light"/>
              </a:rPr>
              <a:t>To convert from </a:t>
            </a:r>
            <a:r>
              <a:rPr b="1" lang="en">
                <a:solidFill>
                  <a:schemeClr val="accent1"/>
                </a:solidFill>
                <a:latin typeface="Montserrat"/>
                <a:ea typeface="Montserrat"/>
                <a:cs typeface="Montserrat"/>
                <a:sym typeface="Montserrat"/>
              </a:rPr>
              <a:t>in to cm</a:t>
            </a:r>
            <a:r>
              <a:rPr lang="en">
                <a:solidFill>
                  <a:schemeClr val="accent1"/>
                </a:solidFill>
                <a:latin typeface="Montserrat Light"/>
                <a:ea typeface="Montserrat Light"/>
                <a:cs typeface="Montserrat Light"/>
                <a:sym typeface="Montserrat Light"/>
              </a:rPr>
              <a:t>, </a:t>
            </a:r>
            <a:endParaRPr>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rPr lang="en" u="sng">
                <a:solidFill>
                  <a:schemeClr val="accent1"/>
                </a:solidFill>
                <a:latin typeface="Montserrat Light"/>
                <a:ea typeface="Montserrat Light"/>
                <a:cs typeface="Montserrat Light"/>
                <a:sym typeface="Montserrat Light"/>
              </a:rPr>
              <a:t>divide </a:t>
            </a:r>
            <a:r>
              <a:rPr lang="en">
                <a:solidFill>
                  <a:schemeClr val="accent1"/>
                </a:solidFill>
                <a:latin typeface="Montserrat Light"/>
                <a:ea typeface="Montserrat Light"/>
                <a:cs typeface="Montserrat Light"/>
                <a:sym typeface="Montserrat Light"/>
              </a:rPr>
              <a:t>the length value by 2.54</a:t>
            </a:r>
            <a:endParaRPr>
              <a:solidFill>
                <a:schemeClr val="accent1"/>
              </a:solidFill>
              <a:latin typeface="Montserrat Light"/>
              <a:ea typeface="Montserrat Light"/>
              <a:cs typeface="Montserrat Light"/>
              <a:sym typeface="Montserrat Light"/>
            </a:endParaRPr>
          </a:p>
        </p:txBody>
      </p:sp>
      <p:sp>
        <p:nvSpPr>
          <p:cNvPr id="266" name="Google Shape;266;p30"/>
          <p:cNvSpPr/>
          <p:nvPr/>
        </p:nvSpPr>
        <p:spPr>
          <a:xfrm>
            <a:off x="2165162" y="3807000"/>
            <a:ext cx="19101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1 inch = 2.54 cm</a:t>
            </a:r>
            <a:endParaRPr>
              <a:solidFill>
                <a:schemeClr val="accent1"/>
              </a:solidFill>
              <a:latin typeface="Montserrat Medium"/>
              <a:ea typeface="Montserrat Medium"/>
              <a:cs typeface="Montserrat Medium"/>
              <a:sym typeface="Montserrat Medium"/>
            </a:endParaRPr>
          </a:p>
        </p:txBody>
      </p:sp>
      <p:pic>
        <p:nvPicPr>
          <p:cNvPr id="267" name="Google Shape;267;p30"/>
          <p:cNvPicPr preferRelativeResize="0"/>
          <p:nvPr/>
        </p:nvPicPr>
        <p:blipFill rotWithShape="1">
          <a:blip r:embed="rId4">
            <a:alphaModFix/>
          </a:blip>
          <a:srcRect b="0" l="0" r="0" t="0"/>
          <a:stretch/>
        </p:blipFill>
        <p:spPr>
          <a:xfrm>
            <a:off x="1010407" y="952669"/>
            <a:ext cx="4219574" cy="1108250"/>
          </a:xfrm>
          <a:prstGeom prst="rect">
            <a:avLst/>
          </a:prstGeom>
          <a:noFill/>
          <a:ln>
            <a:noFill/>
          </a:ln>
        </p:spPr>
      </p:pic>
      <p:cxnSp>
        <p:nvCxnSpPr>
          <p:cNvPr id="268" name="Google Shape;268;p30"/>
          <p:cNvCxnSpPr/>
          <p:nvPr/>
        </p:nvCxnSpPr>
        <p:spPr>
          <a:xfrm>
            <a:off x="1924950" y="919800"/>
            <a:ext cx="5700" cy="1167900"/>
          </a:xfrm>
          <a:prstGeom prst="straightConnector1">
            <a:avLst/>
          </a:prstGeom>
          <a:noFill/>
          <a:ln cap="flat" cmpd="sng" w="38100">
            <a:solidFill>
              <a:schemeClr val="accent6"/>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1"/>
          <p:cNvSpPr/>
          <p:nvPr/>
        </p:nvSpPr>
        <p:spPr>
          <a:xfrm>
            <a:off x="844900" y="1020150"/>
            <a:ext cx="4417800" cy="3103200"/>
          </a:xfrm>
          <a:prstGeom prst="rect">
            <a:avLst/>
          </a:prstGeom>
          <a:solidFill>
            <a:srgbClr val="FFFFFF"/>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74" name="Google Shape;274;p31"/>
          <p:cNvSpPr txBox="1"/>
          <p:nvPr/>
        </p:nvSpPr>
        <p:spPr>
          <a:xfrm>
            <a:off x="5529275" y="1490875"/>
            <a:ext cx="3161100" cy="12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1"/>
                </a:solidFill>
                <a:latin typeface="Montserrat Medium"/>
                <a:ea typeface="Montserrat Medium"/>
                <a:cs typeface="Montserrat Medium"/>
                <a:sym typeface="Montserrat Medium"/>
              </a:rPr>
              <a:t>How can we use echolocation?</a:t>
            </a:r>
            <a:endParaRPr sz="2400">
              <a:solidFill>
                <a:schemeClr val="accent1"/>
              </a:solidFill>
              <a:latin typeface="Montserrat Medium"/>
              <a:ea typeface="Montserrat Medium"/>
              <a:cs typeface="Montserrat Medium"/>
              <a:sym typeface="Montserrat Medium"/>
            </a:endParaRPr>
          </a:p>
        </p:txBody>
      </p:sp>
      <p:pic>
        <p:nvPicPr>
          <p:cNvPr id="275" name="Google Shape;275;p31"/>
          <p:cNvPicPr preferRelativeResize="0"/>
          <p:nvPr/>
        </p:nvPicPr>
        <p:blipFill rotWithShape="1">
          <a:blip r:embed="rId3">
            <a:alphaModFix/>
          </a:blip>
          <a:srcRect b="0" l="0" r="0" t="0"/>
          <a:stretch/>
        </p:blipFill>
        <p:spPr>
          <a:xfrm>
            <a:off x="3106050" y="1141875"/>
            <a:ext cx="2040386" cy="2859749"/>
          </a:xfrm>
          <a:prstGeom prst="rect">
            <a:avLst/>
          </a:prstGeom>
          <a:noFill/>
          <a:ln>
            <a:noFill/>
          </a:ln>
        </p:spPr>
      </p:pic>
      <p:pic>
        <p:nvPicPr>
          <p:cNvPr id="276" name="Google Shape;276;p31"/>
          <p:cNvPicPr preferRelativeResize="0"/>
          <p:nvPr/>
        </p:nvPicPr>
        <p:blipFill>
          <a:blip r:embed="rId4">
            <a:alphaModFix/>
          </a:blip>
          <a:stretch>
            <a:fillRect/>
          </a:stretch>
        </p:blipFill>
        <p:spPr>
          <a:xfrm>
            <a:off x="959725" y="1141875"/>
            <a:ext cx="2040386" cy="2859749"/>
          </a:xfrm>
          <a:prstGeom prst="rect">
            <a:avLst/>
          </a:prstGeom>
          <a:noFill/>
          <a:ln>
            <a:noFill/>
          </a:ln>
        </p:spPr>
      </p:pic>
      <p:sp>
        <p:nvSpPr>
          <p:cNvPr id="277" name="Google Shape;277;p31"/>
          <p:cNvSpPr/>
          <p:nvPr/>
        </p:nvSpPr>
        <p:spPr>
          <a:xfrm>
            <a:off x="5529275" y="3152100"/>
            <a:ext cx="16395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Medium"/>
                <a:ea typeface="Montserrat Medium"/>
                <a:cs typeface="Montserrat Medium"/>
                <a:sym typeface="Montserrat Medium"/>
              </a:rPr>
              <a:t>    	= sonar</a:t>
            </a:r>
            <a:endParaRPr>
              <a:solidFill>
                <a:schemeClr val="accent1"/>
              </a:solidFill>
              <a:latin typeface="Montserrat Medium"/>
              <a:ea typeface="Montserrat Medium"/>
              <a:cs typeface="Montserrat Medium"/>
              <a:sym typeface="Montserrat Medium"/>
            </a:endParaRPr>
          </a:p>
        </p:txBody>
      </p:sp>
      <p:cxnSp>
        <p:nvCxnSpPr>
          <p:cNvPr id="278" name="Google Shape;278;p31"/>
          <p:cNvCxnSpPr/>
          <p:nvPr/>
        </p:nvCxnSpPr>
        <p:spPr>
          <a:xfrm>
            <a:off x="5647150" y="3360450"/>
            <a:ext cx="707100" cy="0"/>
          </a:xfrm>
          <a:prstGeom prst="straightConnector1">
            <a:avLst/>
          </a:prstGeom>
          <a:noFill/>
          <a:ln cap="flat" cmpd="sng" w="76200">
            <a:solidFill>
              <a:srgbClr val="00A2FF"/>
            </a:solidFill>
            <a:prstDash val="solid"/>
            <a:round/>
            <a:headEnd len="med" w="med" type="none"/>
            <a:tailEnd len="med" w="med" type="none"/>
          </a:ln>
        </p:spPr>
      </p:cxnSp>
      <p:sp>
        <p:nvSpPr>
          <p:cNvPr id="279" name="Google Shape;279;p31"/>
          <p:cNvSpPr/>
          <p:nvPr/>
        </p:nvSpPr>
        <p:spPr>
          <a:xfrm>
            <a:off x="5529275" y="3706650"/>
            <a:ext cx="3161100" cy="4167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Montserrat Medium"/>
                <a:ea typeface="Montserrat Medium"/>
                <a:cs typeface="Montserrat Medium"/>
                <a:sym typeface="Montserrat Medium"/>
              </a:rPr>
              <a:t>    	= returning sound waves</a:t>
            </a:r>
            <a:endParaRPr>
              <a:solidFill>
                <a:schemeClr val="accent1"/>
              </a:solidFill>
              <a:latin typeface="Montserrat Medium"/>
              <a:ea typeface="Montserrat Medium"/>
              <a:cs typeface="Montserrat Medium"/>
              <a:sym typeface="Montserrat Medium"/>
            </a:endParaRPr>
          </a:p>
        </p:txBody>
      </p:sp>
      <p:cxnSp>
        <p:nvCxnSpPr>
          <p:cNvPr id="280" name="Google Shape;280;p31"/>
          <p:cNvCxnSpPr/>
          <p:nvPr/>
        </p:nvCxnSpPr>
        <p:spPr>
          <a:xfrm>
            <a:off x="5647150" y="3915000"/>
            <a:ext cx="707100" cy="0"/>
          </a:xfrm>
          <a:prstGeom prst="straightConnector1">
            <a:avLst/>
          </a:prstGeom>
          <a:noFill/>
          <a:ln cap="flat" cmpd="sng" w="76200">
            <a:solidFill>
              <a:srgbClr val="FFFF00"/>
            </a:solidFill>
            <a:prstDash val="dot"/>
            <a:round/>
            <a:headEnd len="med" w="med" type="none"/>
            <a:tailEnd len="med" w="med" type="none"/>
          </a:ln>
        </p:spPr>
      </p:cxnSp>
      <p:sp>
        <p:nvSpPr>
          <p:cNvPr id="281" name="Google Shape;281;p3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1"/>
          <p:cNvPicPr preferRelativeResize="0"/>
          <p:nvPr/>
        </p:nvPicPr>
        <p:blipFill>
          <a:blip r:embed="rId5">
            <a:alphaModFix/>
          </a:blip>
          <a:stretch>
            <a:fillRect/>
          </a:stretch>
        </p:blipFill>
        <p:spPr>
          <a:xfrm rot="-5400000">
            <a:off x="-267713" y="3824560"/>
            <a:ext cx="1064025" cy="242300"/>
          </a:xfrm>
          <a:prstGeom prst="rect">
            <a:avLst/>
          </a:prstGeom>
          <a:noFill/>
          <a:ln>
            <a:noFill/>
          </a:ln>
        </p:spPr>
      </p:pic>
      <p:sp>
        <p:nvSpPr>
          <p:cNvPr id="283" name="Google Shape;283;p3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84" name="Google Shape;284;p3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85" name="Google Shape;285;p31"/>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86" name="Google Shape;286;p31"/>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EXTENSION</a:t>
            </a:r>
            <a:r>
              <a:rPr i="1" lang="en">
                <a:solidFill>
                  <a:srgbClr val="FFFFFF"/>
                </a:solidFill>
                <a:latin typeface="Montserrat Thin"/>
                <a:ea typeface="Montserrat Thin"/>
                <a:cs typeface="Montserrat Thin"/>
                <a:sym typeface="Montserrat Thin"/>
              </a:rPr>
              <a:t>!</a:t>
            </a:r>
            <a:endParaRPr i="1">
              <a:solidFill>
                <a:srgbClr val="FFFFFF"/>
              </a:solidFill>
              <a:latin typeface="Montserrat Thin"/>
              <a:ea typeface="Montserrat Thin"/>
              <a:cs typeface="Montserrat Thin"/>
              <a:sym typeface="Montserrat Thin"/>
            </a:endParaRPr>
          </a:p>
        </p:txBody>
      </p:sp>
      <p:cxnSp>
        <p:nvCxnSpPr>
          <p:cNvPr id="287" name="Google Shape;287;p31"/>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2"/>
          <p:cNvSpPr txBox="1"/>
          <p:nvPr/>
        </p:nvSpPr>
        <p:spPr>
          <a:xfrm>
            <a:off x="762000" y="4356100"/>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txBox="1"/>
          <p:nvPr/>
        </p:nvSpPr>
        <p:spPr>
          <a:xfrm>
            <a:off x="1543050" y="788400"/>
            <a:ext cx="6057900" cy="356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accent1"/>
                </a:solidFill>
                <a:latin typeface="Montserrat Medium"/>
                <a:ea typeface="Montserrat Medium"/>
                <a:cs typeface="Montserrat Medium"/>
                <a:sym typeface="Montserrat Medium"/>
              </a:rPr>
              <a:t>Respond to these writing prompts:</a:t>
            </a:r>
            <a:endParaRPr sz="24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chemeClr val="accent1"/>
              </a:solidFill>
              <a:latin typeface="Montserrat Medium"/>
              <a:ea typeface="Montserrat Medium"/>
              <a:cs typeface="Montserrat Medium"/>
              <a:sym typeface="Montserrat Medium"/>
            </a:endParaRPr>
          </a:p>
          <a:p>
            <a:pPr indent="-342900" lvl="0" marL="457200" rtl="0" algn="l">
              <a:spcBef>
                <a:spcPts val="0"/>
              </a:spcBef>
              <a:spcAft>
                <a:spcPts val="0"/>
              </a:spcAft>
              <a:buClr>
                <a:schemeClr val="accent1"/>
              </a:buClr>
              <a:buSzPts val="1800"/>
              <a:buFont typeface="Montserrat Light"/>
              <a:buAutoNum type="arabicPeriod"/>
            </a:pPr>
            <a:r>
              <a:rPr lang="en" sz="1800">
                <a:solidFill>
                  <a:schemeClr val="accent1"/>
                </a:solidFill>
                <a:latin typeface="Montserrat Light"/>
                <a:ea typeface="Montserrat Light"/>
                <a:cs typeface="Montserrat Light"/>
                <a:sym typeface="Montserrat Light"/>
              </a:rPr>
              <a:t>How would you use your sensor alarm at home?</a:t>
            </a:r>
            <a:endParaRPr sz="1800">
              <a:solidFill>
                <a:schemeClr val="accent1"/>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800">
              <a:solidFill>
                <a:schemeClr val="accent1"/>
              </a:solidFill>
              <a:latin typeface="Montserrat Light"/>
              <a:ea typeface="Montserrat Light"/>
              <a:cs typeface="Montserrat Light"/>
              <a:sym typeface="Montserrat Light"/>
            </a:endParaRPr>
          </a:p>
          <a:p>
            <a:pPr indent="-342900" lvl="0" marL="457200" rtl="0" algn="l">
              <a:spcBef>
                <a:spcPts val="0"/>
              </a:spcBef>
              <a:spcAft>
                <a:spcPts val="0"/>
              </a:spcAft>
              <a:buClr>
                <a:schemeClr val="accent1"/>
              </a:buClr>
              <a:buSzPts val="1800"/>
              <a:buFont typeface="Montserrat Light"/>
              <a:buAutoNum type="arabicPeriod"/>
            </a:pPr>
            <a:r>
              <a:rPr lang="en" sz="1800">
                <a:solidFill>
                  <a:schemeClr val="accent1"/>
                </a:solidFill>
                <a:latin typeface="Montserrat Light"/>
                <a:ea typeface="Montserrat Light"/>
                <a:cs typeface="Montserrat Light"/>
                <a:sym typeface="Montserrat Light"/>
              </a:rPr>
              <a:t>What distance would you set your alarm to detect? Explain why you chose that distance. </a:t>
            </a:r>
            <a:endParaRPr sz="1800">
              <a:solidFill>
                <a:schemeClr val="accent1"/>
              </a:solidFill>
              <a:latin typeface="Montserrat Light"/>
              <a:ea typeface="Montserrat Light"/>
              <a:cs typeface="Montserrat Light"/>
              <a:sym typeface="Montserrat Light"/>
            </a:endParaRPr>
          </a:p>
        </p:txBody>
      </p:sp>
      <p:sp>
        <p:nvSpPr>
          <p:cNvPr id="294" name="Google Shape;294;p32"/>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5" name="Google Shape;295;p32"/>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96" name="Google Shape;296;p32"/>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97" name="Google Shape;297;p32"/>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98" name="Google Shape;298;p32"/>
          <p:cNvSpPr txBox="1"/>
          <p:nvPr/>
        </p:nvSpPr>
        <p:spPr>
          <a:xfrm rot="-5400000">
            <a:off x="-525600" y="2363250"/>
            <a:ext cx="1579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RANGE FINDER</a:t>
            </a:r>
            <a:endParaRPr i="1">
              <a:solidFill>
                <a:srgbClr val="FFFFFF"/>
              </a:solidFill>
              <a:latin typeface="Montserrat Light"/>
              <a:ea typeface="Montserrat Light"/>
              <a:cs typeface="Montserrat Light"/>
              <a:sym typeface="Montserrat Light"/>
            </a:endParaRPr>
          </a:p>
        </p:txBody>
      </p:sp>
      <p:sp>
        <p:nvSpPr>
          <p:cNvPr id="299" name="Google Shape;299;p32"/>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REFLECT!</a:t>
            </a:r>
            <a:endParaRPr i="1">
              <a:solidFill>
                <a:srgbClr val="FFFFFF"/>
              </a:solidFill>
              <a:latin typeface="Montserrat Thin"/>
              <a:ea typeface="Montserrat Thin"/>
              <a:cs typeface="Montserrat Thin"/>
              <a:sym typeface="Montserrat Thin"/>
            </a:endParaRPr>
          </a:p>
        </p:txBody>
      </p:sp>
      <p:cxnSp>
        <p:nvCxnSpPr>
          <p:cNvPr id="300" name="Google Shape;300;p32"/>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