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Montserrat"/>
      <p:regular r:id="rId17"/>
      <p:bold r:id="rId18"/>
      <p:italic r:id="rId19"/>
      <p:boldItalic r:id="rId20"/>
    </p:embeddedFont>
    <p:embeddedFont>
      <p:font typeface="Lato"/>
      <p:regular r:id="rId21"/>
      <p:bold r:id="rId22"/>
      <p:italic r:id="rId23"/>
      <p:boldItalic r:id="rId24"/>
    </p:embeddedFont>
    <p:embeddedFont>
      <p:font typeface="Montserrat Medium"/>
      <p:regular r:id="rId25"/>
      <p:bold r:id="rId26"/>
      <p:italic r:id="rId27"/>
      <p:boldItalic r:id="rId28"/>
    </p:embeddedFont>
    <p:embeddedFont>
      <p:font typeface="Montserrat Light"/>
      <p:regular r:id="rId29"/>
      <p:bold r:id="rId30"/>
      <p:italic r:id="rId31"/>
      <p:boldItalic r:id="rId32"/>
    </p:embeddedFont>
    <p:embeddedFont>
      <p:font typeface="Montserrat ExtraLight"/>
      <p:regular r:id="rId33"/>
      <p:bold r:id="rId34"/>
      <p:italic r:id="rId35"/>
      <p:boldItalic r:id="rId36"/>
    </p:embeddedFont>
    <p:embeddedFont>
      <p:font typeface="Montserrat Thin"/>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Thin-boldItalic.fntdata"/><Relationship Id="rId20" Type="http://schemas.openxmlformats.org/officeDocument/2006/relationships/font" Target="fonts/Montserrat-boldItalic.fntdata"/><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Ligh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Light-italic.fntdata"/><Relationship Id="rId30" Type="http://schemas.openxmlformats.org/officeDocument/2006/relationships/font" Target="fonts/MontserratLight-bold.fntdata"/><Relationship Id="rId11" Type="http://schemas.openxmlformats.org/officeDocument/2006/relationships/slide" Target="slides/slide5.xml"/><Relationship Id="rId33" Type="http://schemas.openxmlformats.org/officeDocument/2006/relationships/font" Target="fonts/MontserratExtraLight-regular.fntdata"/><Relationship Id="rId10" Type="http://schemas.openxmlformats.org/officeDocument/2006/relationships/slide" Target="slides/slide4.xml"/><Relationship Id="rId32" Type="http://schemas.openxmlformats.org/officeDocument/2006/relationships/font" Target="fonts/MontserratLight-boldItalic.fntdata"/><Relationship Id="rId13" Type="http://schemas.openxmlformats.org/officeDocument/2006/relationships/slide" Target="slides/slide7.xml"/><Relationship Id="rId35" Type="http://schemas.openxmlformats.org/officeDocument/2006/relationships/font" Target="fonts/MontserratExtraLight-italic.fntdata"/><Relationship Id="rId12" Type="http://schemas.openxmlformats.org/officeDocument/2006/relationships/slide" Target="slides/slide6.xml"/><Relationship Id="rId34" Type="http://schemas.openxmlformats.org/officeDocument/2006/relationships/font" Target="fonts/MontserratExtraLight-bold.fntdata"/><Relationship Id="rId15" Type="http://schemas.openxmlformats.org/officeDocument/2006/relationships/slide" Target="slides/slide9.xml"/><Relationship Id="rId37" Type="http://schemas.openxmlformats.org/officeDocument/2006/relationships/font" Target="fonts/MontserratThin-regular.fntdata"/><Relationship Id="rId14" Type="http://schemas.openxmlformats.org/officeDocument/2006/relationships/slide" Target="slides/slide8.xml"/><Relationship Id="rId36" Type="http://schemas.openxmlformats.org/officeDocument/2006/relationships/font" Target="fonts/MontserratExtraLight-boldItalic.fntdata"/><Relationship Id="rId17" Type="http://schemas.openxmlformats.org/officeDocument/2006/relationships/font" Target="fonts/Montserrat-regular.fntdata"/><Relationship Id="rId39" Type="http://schemas.openxmlformats.org/officeDocument/2006/relationships/font" Target="fonts/MontserratThin-italic.fntdata"/><Relationship Id="rId16" Type="http://schemas.openxmlformats.org/officeDocument/2006/relationships/slide" Target="slides/slide10.xml"/><Relationship Id="rId38" Type="http://schemas.openxmlformats.org/officeDocument/2006/relationships/font" Target="fonts/MontserratThin-bold.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9QLOjzYf9riVEd6aXuknjF-Wz5xP65atNa935KsC_E/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Vl_NOt-2XAP3chZRouDZJKGG2X-DtxVhn8muK9iQy1A/edi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78f4b1f3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8f4b1f3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lesson, students will work on the PiperCode Project: Security Zone.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During the debrief of their exploration, students will describe how they used their sensor to create a table.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t>
            </a:r>
            <a:r>
              <a:rPr lang="en" u="sng">
                <a:solidFill>
                  <a:schemeClr val="hlink"/>
                </a:solidFill>
                <a:hlinkClick r:id="rId2"/>
              </a:rPr>
              <a:t>Graphic Organizer</a:t>
            </a:r>
            <a:r>
              <a:rPr lang="en"/>
              <a:t> can be used as a tool for recording their observations.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78f4b1f33f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78f4b1f33f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Collect these exit slips as a reflective assessment.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78f4b1f33f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8f4b1f33f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Students will practice reading graphs.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lang="en"/>
              <a:t>Guiding questions:</a:t>
            </a:r>
            <a:endParaRPr b="1"/>
          </a:p>
          <a:p>
            <a:pPr indent="-298450" lvl="0" marL="457200" rtl="0" algn="l">
              <a:lnSpc>
                <a:spcPct val="115000"/>
              </a:lnSpc>
              <a:spcBef>
                <a:spcPts val="0"/>
              </a:spcBef>
              <a:spcAft>
                <a:spcPts val="0"/>
              </a:spcAft>
              <a:buSzPts val="1100"/>
              <a:buAutoNum type="arabicPeriod"/>
            </a:pPr>
            <a:r>
              <a:rPr lang="en"/>
              <a:t>What do the labels tell us about the data on display?</a:t>
            </a:r>
            <a:endParaRPr/>
          </a:p>
          <a:p>
            <a:pPr indent="-298450" lvl="0" marL="457200" rtl="0" algn="l">
              <a:lnSpc>
                <a:spcPct val="115000"/>
              </a:lnSpc>
              <a:spcBef>
                <a:spcPts val="0"/>
              </a:spcBef>
              <a:spcAft>
                <a:spcPts val="0"/>
              </a:spcAft>
              <a:buSzPts val="1100"/>
              <a:buAutoNum type="arabicPeriod"/>
            </a:pPr>
            <a:r>
              <a:rPr lang="en"/>
              <a:t>What do you think is happening in this data?</a:t>
            </a:r>
            <a:endParaRPr/>
          </a:p>
          <a:p>
            <a:pPr indent="-298450" lvl="0" marL="457200" rtl="0" algn="l">
              <a:lnSpc>
                <a:spcPct val="115000"/>
              </a:lnSpc>
              <a:spcBef>
                <a:spcPts val="0"/>
              </a:spcBef>
              <a:spcAft>
                <a:spcPts val="0"/>
              </a:spcAft>
              <a:buSzPts val="1100"/>
              <a:buAutoNum type="arabicPeriod"/>
            </a:pPr>
            <a:r>
              <a:rPr lang="en"/>
              <a:t>Can you create a story for this graph?</a:t>
            </a:r>
            <a:endParaRPr/>
          </a:p>
          <a:p>
            <a:pPr indent="-298450" lvl="0" marL="457200" rtl="0" algn="l">
              <a:lnSpc>
                <a:spcPct val="115000"/>
              </a:lnSpc>
              <a:spcBef>
                <a:spcPts val="0"/>
              </a:spcBef>
              <a:spcAft>
                <a:spcPts val="0"/>
              </a:spcAft>
              <a:buSzPts val="1100"/>
              <a:buAutoNum type="arabicPeriod"/>
            </a:pPr>
            <a:r>
              <a:rPr lang="en"/>
              <a:t>Share your story with your partner/group.</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762bc5113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762bc5113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Students will practice reading graphs.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lang="en"/>
              <a:t>Guiding questions:</a:t>
            </a:r>
            <a:endParaRPr b="1"/>
          </a:p>
          <a:p>
            <a:pPr indent="-298450" lvl="0" marL="457200" rtl="0" algn="l">
              <a:lnSpc>
                <a:spcPct val="115000"/>
              </a:lnSpc>
              <a:spcBef>
                <a:spcPts val="0"/>
              </a:spcBef>
              <a:spcAft>
                <a:spcPts val="0"/>
              </a:spcAft>
              <a:buSzPts val="1100"/>
              <a:buAutoNum type="arabicPeriod"/>
            </a:pPr>
            <a:r>
              <a:rPr lang="en"/>
              <a:t>What do the labels tell us about the data on display?</a:t>
            </a:r>
            <a:endParaRPr/>
          </a:p>
          <a:p>
            <a:pPr indent="-298450" lvl="0" marL="457200" rtl="0" algn="l">
              <a:lnSpc>
                <a:spcPct val="115000"/>
              </a:lnSpc>
              <a:spcBef>
                <a:spcPts val="0"/>
              </a:spcBef>
              <a:spcAft>
                <a:spcPts val="0"/>
              </a:spcAft>
              <a:buSzPts val="1100"/>
              <a:buAutoNum type="arabicPeriod"/>
            </a:pPr>
            <a:r>
              <a:rPr lang="en"/>
              <a:t>What do you think is happening in this data?</a:t>
            </a:r>
            <a:endParaRPr/>
          </a:p>
          <a:p>
            <a:pPr indent="-298450" lvl="0" marL="457200" rtl="0" algn="l">
              <a:lnSpc>
                <a:spcPct val="115000"/>
              </a:lnSpc>
              <a:spcBef>
                <a:spcPts val="0"/>
              </a:spcBef>
              <a:spcAft>
                <a:spcPts val="0"/>
              </a:spcAft>
              <a:buSzPts val="1100"/>
              <a:buAutoNum type="arabicPeriod"/>
            </a:pPr>
            <a:r>
              <a:rPr lang="en"/>
              <a:t>Can you create a story for this graph?</a:t>
            </a:r>
            <a:endParaRPr/>
          </a:p>
          <a:p>
            <a:pPr indent="-298450" lvl="0" marL="457200" rtl="0" algn="l">
              <a:lnSpc>
                <a:spcPct val="115000"/>
              </a:lnSpc>
              <a:spcBef>
                <a:spcPts val="0"/>
              </a:spcBef>
              <a:spcAft>
                <a:spcPts val="0"/>
              </a:spcAft>
              <a:buSzPts val="1100"/>
              <a:buAutoNum type="arabicPeriod"/>
            </a:pPr>
            <a:r>
              <a:rPr lang="en"/>
              <a:t>Share your story with your partner/group.</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762bc5113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762bc5113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Students will practice reading graphs.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lang="en"/>
              <a:t>Guiding questions:</a:t>
            </a:r>
            <a:endParaRPr b="1"/>
          </a:p>
          <a:p>
            <a:pPr indent="-298450" lvl="0" marL="457200" rtl="0" algn="l">
              <a:lnSpc>
                <a:spcPct val="115000"/>
              </a:lnSpc>
              <a:spcBef>
                <a:spcPts val="0"/>
              </a:spcBef>
              <a:spcAft>
                <a:spcPts val="0"/>
              </a:spcAft>
              <a:buSzPts val="1100"/>
              <a:buAutoNum type="arabicPeriod"/>
            </a:pPr>
            <a:r>
              <a:rPr lang="en"/>
              <a:t>What do the labels tell us about the data on display?</a:t>
            </a:r>
            <a:endParaRPr/>
          </a:p>
          <a:p>
            <a:pPr indent="-298450" lvl="0" marL="457200" rtl="0" algn="l">
              <a:lnSpc>
                <a:spcPct val="115000"/>
              </a:lnSpc>
              <a:spcBef>
                <a:spcPts val="0"/>
              </a:spcBef>
              <a:spcAft>
                <a:spcPts val="0"/>
              </a:spcAft>
              <a:buSzPts val="1100"/>
              <a:buAutoNum type="arabicPeriod"/>
            </a:pPr>
            <a:r>
              <a:rPr lang="en"/>
              <a:t>What do you think is happening in this data?</a:t>
            </a:r>
            <a:endParaRPr/>
          </a:p>
          <a:p>
            <a:pPr indent="-298450" lvl="0" marL="457200" rtl="0" algn="l">
              <a:lnSpc>
                <a:spcPct val="115000"/>
              </a:lnSpc>
              <a:spcBef>
                <a:spcPts val="0"/>
              </a:spcBef>
              <a:spcAft>
                <a:spcPts val="0"/>
              </a:spcAft>
              <a:buSzPts val="1100"/>
              <a:buAutoNum type="arabicPeriod"/>
            </a:pPr>
            <a:r>
              <a:rPr lang="en"/>
              <a:t>Can you create a story for this graph?</a:t>
            </a:r>
            <a:endParaRPr/>
          </a:p>
          <a:p>
            <a:pPr indent="-298450" lvl="0" marL="457200" rtl="0" algn="l">
              <a:lnSpc>
                <a:spcPct val="115000"/>
              </a:lnSpc>
              <a:spcBef>
                <a:spcPts val="0"/>
              </a:spcBef>
              <a:spcAft>
                <a:spcPts val="0"/>
              </a:spcAft>
              <a:buSzPts val="1100"/>
              <a:buAutoNum type="arabicPeriod"/>
            </a:pPr>
            <a:r>
              <a:rPr lang="en"/>
              <a:t>Share your story with your partner/group.</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762bc5113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762bc5113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Students will practice reading graphs.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b="1" lang="en"/>
              <a:t>Guiding questions:</a:t>
            </a:r>
            <a:endParaRPr b="1"/>
          </a:p>
          <a:p>
            <a:pPr indent="-298450" lvl="0" marL="457200" rtl="0" algn="l">
              <a:lnSpc>
                <a:spcPct val="115000"/>
              </a:lnSpc>
              <a:spcBef>
                <a:spcPts val="0"/>
              </a:spcBef>
              <a:spcAft>
                <a:spcPts val="0"/>
              </a:spcAft>
              <a:buSzPts val="1100"/>
              <a:buAutoNum type="arabicPeriod"/>
            </a:pPr>
            <a:r>
              <a:rPr lang="en"/>
              <a:t>What do the labels tell us about the data on display?</a:t>
            </a:r>
            <a:endParaRPr/>
          </a:p>
          <a:p>
            <a:pPr indent="-298450" lvl="0" marL="457200" rtl="0" algn="l">
              <a:lnSpc>
                <a:spcPct val="115000"/>
              </a:lnSpc>
              <a:spcBef>
                <a:spcPts val="0"/>
              </a:spcBef>
              <a:spcAft>
                <a:spcPts val="0"/>
              </a:spcAft>
              <a:buSzPts val="1100"/>
              <a:buAutoNum type="arabicPeriod"/>
            </a:pPr>
            <a:r>
              <a:rPr lang="en"/>
              <a:t>What do you think is happening in this data?</a:t>
            </a:r>
            <a:endParaRPr/>
          </a:p>
          <a:p>
            <a:pPr indent="-298450" lvl="0" marL="457200" rtl="0" algn="l">
              <a:lnSpc>
                <a:spcPct val="115000"/>
              </a:lnSpc>
              <a:spcBef>
                <a:spcPts val="0"/>
              </a:spcBef>
              <a:spcAft>
                <a:spcPts val="0"/>
              </a:spcAft>
              <a:buSzPts val="1100"/>
              <a:buAutoNum type="arabicPeriod"/>
            </a:pPr>
            <a:r>
              <a:rPr lang="en"/>
              <a:t>Can you create a story for this graph?</a:t>
            </a:r>
            <a:endParaRPr/>
          </a:p>
          <a:p>
            <a:pPr indent="-298450" lvl="0" marL="457200" rtl="0" algn="l">
              <a:lnSpc>
                <a:spcPct val="115000"/>
              </a:lnSpc>
              <a:spcBef>
                <a:spcPts val="0"/>
              </a:spcBef>
              <a:spcAft>
                <a:spcPts val="0"/>
              </a:spcAft>
              <a:buSzPts val="1100"/>
              <a:buAutoNum type="arabicPeriod"/>
            </a:pPr>
            <a:r>
              <a:rPr lang="en"/>
              <a:t>Share your story with your partner/group.</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791476b244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791476b244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can be used to walk students through the day’s activity. It is similar to the PiperCode Project from </a:t>
            </a:r>
            <a:r>
              <a:rPr lang="en" u="sng">
                <a:solidFill>
                  <a:schemeClr val="hlink"/>
                </a:solidFill>
                <a:hlinkClick r:id="rId2"/>
              </a:rPr>
              <a:t>Lesson 3</a:t>
            </a:r>
            <a:r>
              <a:rPr lang="en"/>
              <a:t>, but this activity is an open-ended exploration.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78f4b1f33f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78f4b1f33f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Graphs can help us identify when objects are moving at a fast speed. The rate can be described as the slope of the graph. In the following slides, we will discuss the different types of slopes found on these kinds of graphs.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762bc5113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762bc5113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slope of a line tells us the speed at which the object is moving.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Ask students to identify the steep, shallow and flat lines on their graphs. Have groups describe their movement during that time.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762bc5113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762bc5113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walks students through solving for slope by identifying the distance traveled over a period of time.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14"/>
          <p:cNvGrpSpPr/>
          <p:nvPr/>
        </p:nvGrpSpPr>
        <p:grpSpPr>
          <a:xfrm>
            <a:off x="0" y="490"/>
            <a:ext cx="5153705" cy="5134399"/>
            <a:chOff x="0" y="75"/>
            <a:chExt cx="5153705" cy="5152950"/>
          </a:xfrm>
        </p:grpSpPr>
        <p:sp>
          <p:nvSpPr>
            <p:cNvPr id="57" name="Google Shape;57;p14"/>
            <p:cNvSpPr/>
            <p:nvPr/>
          </p:nvSpPr>
          <p:spPr>
            <a:xfrm rot="-5400000">
              <a:off x="455" y="-225"/>
              <a:ext cx="5152800" cy="51537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rot="-5400000">
              <a:off x="150" y="1145825"/>
              <a:ext cx="3996600" cy="3996900"/>
            </a:xfrm>
            <a:prstGeom prst="diagStripe">
              <a:avLst>
                <a:gd fmla="val 58774"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rot="-5400000">
              <a:off x="1646" y="-75"/>
              <a:ext cx="2299800" cy="23001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flipH="1">
              <a:off x="652821" y="590035"/>
              <a:ext cx="2300100" cy="2299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4"/>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62" name="Google Shape;62;p14"/>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grpSp>
        <p:nvGrpSpPr>
          <p:cNvPr id="65" name="Google Shape;65;p15"/>
          <p:cNvGrpSpPr/>
          <p:nvPr/>
        </p:nvGrpSpPr>
        <p:grpSpPr>
          <a:xfrm>
            <a:off x="4406400" y="0"/>
            <a:ext cx="4737600" cy="5143065"/>
            <a:chOff x="4406400" y="0"/>
            <a:chExt cx="4737600" cy="5143065"/>
          </a:xfrm>
        </p:grpSpPr>
        <p:sp>
          <p:nvSpPr>
            <p:cNvPr id="66" name="Google Shape;66;p15"/>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5"/>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 name="Shape 86"/>
        <p:cNvGrpSpPr/>
        <p:nvPr/>
      </p:nvGrpSpPr>
      <p:grpSpPr>
        <a:xfrm>
          <a:off x="0" y="0"/>
          <a:ext cx="0" cy="0"/>
          <a:chOff x="0" y="0"/>
          <a:chExt cx="0" cy="0"/>
        </a:xfrm>
      </p:grpSpPr>
      <p:grpSp>
        <p:nvGrpSpPr>
          <p:cNvPr id="87" name="Google Shape;87;p16"/>
          <p:cNvGrpSpPr/>
          <p:nvPr/>
        </p:nvGrpSpPr>
        <p:grpSpPr>
          <a:xfrm>
            <a:off x="0" y="381001"/>
            <a:ext cx="1037850" cy="1016287"/>
            <a:chOff x="0" y="381001"/>
            <a:chExt cx="1037850" cy="1016287"/>
          </a:xfrm>
        </p:grpSpPr>
        <p:sp>
          <p:nvSpPr>
            <p:cNvPr id="88" name="Google Shape;88;p16"/>
            <p:cNvSpPr/>
            <p:nvPr/>
          </p:nvSpPr>
          <p:spPr>
            <a:xfrm rot="-5400000">
              <a:off x="0" y="381001"/>
              <a:ext cx="808800" cy="808800"/>
            </a:xfrm>
            <a:prstGeom prst="diagStripe">
              <a:avLst>
                <a:gd fmla="val 50000"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flipH="1">
              <a:off x="229050" y="588489"/>
              <a:ext cx="808800" cy="808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Clr>
                <a:srgbClr val="000000"/>
              </a:buClr>
              <a:buSzPts val="2400"/>
              <a:buNone/>
              <a:defRPr sz="2400">
                <a:solidFill>
                  <a:srgbClr val="000000"/>
                </a:solidFill>
              </a:defRPr>
            </a:lvl2pPr>
            <a:lvl3pPr lvl="2" rtl="0">
              <a:spcBef>
                <a:spcPts val="0"/>
              </a:spcBef>
              <a:spcAft>
                <a:spcPts val="0"/>
              </a:spcAft>
              <a:buClr>
                <a:srgbClr val="000000"/>
              </a:buClr>
              <a:buSzPts val="2400"/>
              <a:buNone/>
              <a:defRPr sz="2400">
                <a:solidFill>
                  <a:srgbClr val="000000"/>
                </a:solidFill>
              </a:defRPr>
            </a:lvl3pPr>
            <a:lvl4pPr lvl="3" rtl="0">
              <a:spcBef>
                <a:spcPts val="0"/>
              </a:spcBef>
              <a:spcAft>
                <a:spcPts val="0"/>
              </a:spcAft>
              <a:buClr>
                <a:srgbClr val="000000"/>
              </a:buClr>
              <a:buSzPts val="2400"/>
              <a:buNone/>
              <a:defRPr sz="2400">
                <a:solidFill>
                  <a:srgbClr val="000000"/>
                </a:solidFill>
              </a:defRPr>
            </a:lvl4pPr>
            <a:lvl5pPr lvl="4" rtl="0">
              <a:spcBef>
                <a:spcPts val="0"/>
              </a:spcBef>
              <a:spcAft>
                <a:spcPts val="0"/>
              </a:spcAft>
              <a:buClr>
                <a:srgbClr val="000000"/>
              </a:buClr>
              <a:buSzPts val="2400"/>
              <a:buNone/>
              <a:defRPr sz="2400">
                <a:solidFill>
                  <a:srgbClr val="000000"/>
                </a:solidFill>
              </a:defRPr>
            </a:lvl5pPr>
            <a:lvl6pPr lvl="5" rtl="0">
              <a:spcBef>
                <a:spcPts val="0"/>
              </a:spcBef>
              <a:spcAft>
                <a:spcPts val="0"/>
              </a:spcAft>
              <a:buClr>
                <a:srgbClr val="000000"/>
              </a:buClr>
              <a:buSzPts val="2400"/>
              <a:buNone/>
              <a:defRPr sz="2400">
                <a:solidFill>
                  <a:srgbClr val="000000"/>
                </a:solidFill>
              </a:defRPr>
            </a:lvl6pPr>
            <a:lvl7pPr lvl="6" rtl="0">
              <a:spcBef>
                <a:spcPts val="0"/>
              </a:spcBef>
              <a:spcAft>
                <a:spcPts val="0"/>
              </a:spcAft>
              <a:buClr>
                <a:srgbClr val="000000"/>
              </a:buClr>
              <a:buSzPts val="2400"/>
              <a:buNone/>
              <a:defRPr sz="2400">
                <a:solidFill>
                  <a:srgbClr val="000000"/>
                </a:solidFill>
              </a:defRPr>
            </a:lvl7pPr>
            <a:lvl8pPr lvl="7" rtl="0">
              <a:spcBef>
                <a:spcPts val="0"/>
              </a:spcBef>
              <a:spcAft>
                <a:spcPts val="0"/>
              </a:spcAft>
              <a:buClr>
                <a:srgbClr val="000000"/>
              </a:buClr>
              <a:buSzPts val="2400"/>
              <a:buNone/>
              <a:defRPr sz="2400">
                <a:solidFill>
                  <a:srgbClr val="000000"/>
                </a:solidFill>
              </a:defRPr>
            </a:lvl8pPr>
            <a:lvl9pPr lvl="8" rtl="0">
              <a:spcBef>
                <a:spcPts val="0"/>
              </a:spcBef>
              <a:spcAft>
                <a:spcPts val="0"/>
              </a:spcAft>
              <a:buClr>
                <a:srgbClr val="000000"/>
              </a:buClr>
              <a:buSzPts val="2400"/>
              <a:buNone/>
              <a:defRPr sz="2400">
                <a:solidFill>
                  <a:srgbClr val="000000"/>
                </a:solidFill>
              </a:defRPr>
            </a:lvl9pPr>
          </a:lstStyle>
          <a:p/>
        </p:txBody>
      </p:sp>
      <p:sp>
        <p:nvSpPr>
          <p:cNvPr id="91" name="Google Shape;9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6"/>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 name="Shape 93"/>
        <p:cNvGrpSpPr/>
        <p:nvPr/>
      </p:nvGrpSpPr>
      <p:grpSpPr>
        <a:xfrm>
          <a:off x="0" y="0"/>
          <a:ext cx="0" cy="0"/>
          <a:chOff x="0" y="0"/>
          <a:chExt cx="0" cy="0"/>
        </a:xfrm>
      </p:grpSpPr>
      <p:grpSp>
        <p:nvGrpSpPr>
          <p:cNvPr id="94" name="Google Shape;94;p17"/>
          <p:cNvGrpSpPr/>
          <p:nvPr/>
        </p:nvGrpSpPr>
        <p:grpSpPr>
          <a:xfrm>
            <a:off x="0" y="381001"/>
            <a:ext cx="1037850" cy="1016287"/>
            <a:chOff x="0" y="381001"/>
            <a:chExt cx="1037850" cy="1016287"/>
          </a:xfrm>
        </p:grpSpPr>
        <p:sp>
          <p:nvSpPr>
            <p:cNvPr id="95" name="Google Shape;95;p17"/>
            <p:cNvSpPr/>
            <p:nvPr/>
          </p:nvSpPr>
          <p:spPr>
            <a:xfrm rot="-5400000">
              <a:off x="0" y="381001"/>
              <a:ext cx="808800" cy="8088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flipH="1">
              <a:off x="229050" y="588489"/>
              <a:ext cx="808800" cy="8088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8" name="Google Shape;98;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9" name="Google Shape;99;p17"/>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grpSp>
        <p:nvGrpSpPr>
          <p:cNvPr id="101" name="Google Shape;101;p18"/>
          <p:cNvGrpSpPr/>
          <p:nvPr/>
        </p:nvGrpSpPr>
        <p:grpSpPr>
          <a:xfrm>
            <a:off x="0" y="381001"/>
            <a:ext cx="1037850" cy="1016287"/>
            <a:chOff x="0" y="381001"/>
            <a:chExt cx="1037850" cy="1016287"/>
          </a:xfrm>
        </p:grpSpPr>
        <p:sp>
          <p:nvSpPr>
            <p:cNvPr id="102" name="Google Shape;102;p1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5" name="Google Shape;10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 name="Shape 106"/>
        <p:cNvGrpSpPr/>
        <p:nvPr/>
      </p:nvGrpSpPr>
      <p:grpSpPr>
        <a:xfrm>
          <a:off x="0" y="0"/>
          <a:ext cx="0" cy="0"/>
          <a:chOff x="0" y="0"/>
          <a:chExt cx="0" cy="0"/>
        </a:xfrm>
      </p:grpSpPr>
      <p:grpSp>
        <p:nvGrpSpPr>
          <p:cNvPr id="107" name="Google Shape;107;p19"/>
          <p:cNvGrpSpPr/>
          <p:nvPr/>
        </p:nvGrpSpPr>
        <p:grpSpPr>
          <a:xfrm>
            <a:off x="0" y="381001"/>
            <a:ext cx="1037850" cy="1016287"/>
            <a:chOff x="0" y="381001"/>
            <a:chExt cx="1037850" cy="1016287"/>
          </a:xfrm>
        </p:grpSpPr>
        <p:sp>
          <p:nvSpPr>
            <p:cNvPr id="108" name="Google Shape;108;p1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19"/>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1" name="Google Shape;111;p19"/>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2" name="Google Shape;11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3" name="Shape 113"/>
        <p:cNvGrpSpPr/>
        <p:nvPr/>
      </p:nvGrpSpPr>
      <p:grpSpPr>
        <a:xfrm>
          <a:off x="0" y="0"/>
          <a:ext cx="0" cy="0"/>
          <a:chOff x="0" y="0"/>
          <a:chExt cx="0" cy="0"/>
        </a:xfrm>
      </p:grpSpPr>
      <p:grpSp>
        <p:nvGrpSpPr>
          <p:cNvPr id="114" name="Google Shape;114;p20"/>
          <p:cNvGrpSpPr/>
          <p:nvPr/>
        </p:nvGrpSpPr>
        <p:grpSpPr>
          <a:xfrm>
            <a:off x="4406400" y="0"/>
            <a:ext cx="4737600" cy="5143500"/>
            <a:chOff x="4406400" y="0"/>
            <a:chExt cx="4737600" cy="5143500"/>
          </a:xfrm>
        </p:grpSpPr>
        <p:sp>
          <p:nvSpPr>
            <p:cNvPr id="115" name="Google Shape;115;p20"/>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20"/>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 name="Google Shape;13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5" name="Shape 135"/>
        <p:cNvGrpSpPr/>
        <p:nvPr/>
      </p:nvGrpSpPr>
      <p:grpSpPr>
        <a:xfrm>
          <a:off x="0" y="0"/>
          <a:ext cx="0" cy="0"/>
          <a:chOff x="0" y="0"/>
          <a:chExt cx="0" cy="0"/>
        </a:xfrm>
      </p:grpSpPr>
      <p:grpSp>
        <p:nvGrpSpPr>
          <p:cNvPr id="136" name="Google Shape;136;p21"/>
          <p:cNvGrpSpPr/>
          <p:nvPr/>
        </p:nvGrpSpPr>
        <p:grpSpPr>
          <a:xfrm>
            <a:off x="0" y="381001"/>
            <a:ext cx="1037850" cy="1016287"/>
            <a:chOff x="0" y="381001"/>
            <a:chExt cx="1037850" cy="1016287"/>
          </a:xfrm>
        </p:grpSpPr>
        <p:sp>
          <p:nvSpPr>
            <p:cNvPr id="137" name="Google Shape;137;p21"/>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21"/>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0" name="Google Shape;140;p21"/>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141" name="Google Shape;141;p21"/>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42" name="Google Shape;14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3" name="Shape 143"/>
        <p:cNvGrpSpPr/>
        <p:nvPr/>
      </p:nvGrpSpPr>
      <p:grpSpPr>
        <a:xfrm>
          <a:off x="0" y="0"/>
          <a:ext cx="0" cy="0"/>
          <a:chOff x="0" y="0"/>
          <a:chExt cx="0" cy="0"/>
        </a:xfrm>
      </p:grpSpPr>
      <p:grpSp>
        <p:nvGrpSpPr>
          <p:cNvPr id="144" name="Google Shape;144;p22"/>
          <p:cNvGrpSpPr/>
          <p:nvPr/>
        </p:nvGrpSpPr>
        <p:grpSpPr>
          <a:xfrm>
            <a:off x="0" y="4128572"/>
            <a:ext cx="698925" cy="684657"/>
            <a:chOff x="0" y="3785672"/>
            <a:chExt cx="698925" cy="684657"/>
          </a:xfrm>
        </p:grpSpPr>
        <p:sp>
          <p:nvSpPr>
            <p:cNvPr id="145" name="Google Shape;145;p22"/>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22"/>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48" name="Google Shape;14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9" name="Shape 149"/>
        <p:cNvGrpSpPr/>
        <p:nvPr/>
      </p:nvGrpSpPr>
      <p:grpSpPr>
        <a:xfrm>
          <a:off x="0" y="0"/>
          <a:ext cx="0" cy="0"/>
          <a:chOff x="0" y="0"/>
          <a:chExt cx="0" cy="0"/>
        </a:xfrm>
      </p:grpSpPr>
      <p:grpSp>
        <p:nvGrpSpPr>
          <p:cNvPr id="150" name="Google Shape;150;p23"/>
          <p:cNvGrpSpPr/>
          <p:nvPr/>
        </p:nvGrpSpPr>
        <p:grpSpPr>
          <a:xfrm>
            <a:off x="4406400" y="0"/>
            <a:ext cx="4737600" cy="5143065"/>
            <a:chOff x="4406400" y="0"/>
            <a:chExt cx="4737600" cy="5143065"/>
          </a:xfrm>
        </p:grpSpPr>
        <p:sp>
          <p:nvSpPr>
            <p:cNvPr id="151" name="Google Shape;151;p2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23"/>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70" name="Google Shape;170;p23"/>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71" name="Google Shape;17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2" name="Shape 172"/>
        <p:cNvGrpSpPr/>
        <p:nvPr/>
      </p:nvGrpSpPr>
      <p:grpSpPr>
        <a:xfrm>
          <a:off x="0" y="0"/>
          <a:ext cx="0" cy="0"/>
          <a:chOff x="0" y="0"/>
          <a:chExt cx="0" cy="0"/>
        </a:xfrm>
      </p:grpSpPr>
      <p:sp>
        <p:nvSpPr>
          <p:cNvPr id="173" name="Google Shape;17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no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Lato"/>
                <a:ea typeface="Lato"/>
                <a:cs typeface="Lato"/>
                <a:sym typeface="Lato"/>
              </a:defRPr>
            </a:lvl1pPr>
            <a:lvl2pPr lvl="1" rtl="0" algn="r">
              <a:buNone/>
              <a:defRPr sz="1000">
                <a:solidFill>
                  <a:schemeClr val="lt1"/>
                </a:solidFill>
                <a:latin typeface="Lato"/>
                <a:ea typeface="Lato"/>
                <a:cs typeface="Lato"/>
                <a:sym typeface="Lato"/>
              </a:defRPr>
            </a:lvl2pPr>
            <a:lvl3pPr lvl="2" rtl="0" algn="r">
              <a:buNone/>
              <a:defRPr sz="1000">
                <a:solidFill>
                  <a:schemeClr val="lt1"/>
                </a:solidFill>
                <a:latin typeface="Lato"/>
                <a:ea typeface="Lato"/>
                <a:cs typeface="Lato"/>
                <a:sym typeface="Lato"/>
              </a:defRPr>
            </a:lvl3pPr>
            <a:lvl4pPr lvl="3" rtl="0" algn="r">
              <a:buNone/>
              <a:defRPr sz="1000">
                <a:solidFill>
                  <a:schemeClr val="lt1"/>
                </a:solidFill>
                <a:latin typeface="Lato"/>
                <a:ea typeface="Lato"/>
                <a:cs typeface="Lato"/>
                <a:sym typeface="Lato"/>
              </a:defRPr>
            </a:lvl4pPr>
            <a:lvl5pPr lvl="4" rtl="0" algn="r">
              <a:buNone/>
              <a:defRPr sz="1000">
                <a:solidFill>
                  <a:schemeClr val="lt1"/>
                </a:solidFill>
                <a:latin typeface="Lato"/>
                <a:ea typeface="Lato"/>
                <a:cs typeface="Lato"/>
                <a:sym typeface="Lato"/>
              </a:defRPr>
            </a:lvl5pPr>
            <a:lvl6pPr lvl="5" rtl="0" algn="r">
              <a:buNone/>
              <a:defRPr sz="1000">
                <a:solidFill>
                  <a:schemeClr val="lt1"/>
                </a:solidFill>
                <a:latin typeface="Lato"/>
                <a:ea typeface="Lato"/>
                <a:cs typeface="Lato"/>
                <a:sym typeface="Lato"/>
              </a:defRPr>
            </a:lvl6pPr>
            <a:lvl7pPr lvl="6" rtl="0" algn="r">
              <a:buNone/>
              <a:defRPr sz="1000">
                <a:solidFill>
                  <a:schemeClr val="lt1"/>
                </a:solidFill>
                <a:latin typeface="Lato"/>
                <a:ea typeface="Lato"/>
                <a:cs typeface="Lato"/>
                <a:sym typeface="Lato"/>
              </a:defRPr>
            </a:lvl7pPr>
            <a:lvl8pPr lvl="7" rtl="0" algn="r">
              <a:buNone/>
              <a:defRPr sz="1000">
                <a:solidFill>
                  <a:schemeClr val="lt1"/>
                </a:solidFill>
                <a:latin typeface="Lato"/>
                <a:ea typeface="Lato"/>
                <a:cs typeface="Lato"/>
                <a:sym typeface="Lato"/>
              </a:defRPr>
            </a:lvl8pPr>
            <a:lvl9pPr lvl="8" rtl="0"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txBox="1"/>
          <p:nvPr/>
        </p:nvSpPr>
        <p:spPr>
          <a:xfrm>
            <a:off x="772775" y="2434650"/>
            <a:ext cx="4349400" cy="5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accent1"/>
                </a:solidFill>
                <a:latin typeface="Montserrat"/>
                <a:ea typeface="Montserrat"/>
                <a:cs typeface="Montserrat"/>
                <a:sym typeface="Montserrat"/>
              </a:rPr>
              <a:t>Ultrasonic Range Finder</a:t>
            </a:r>
            <a:endParaRPr b="1" sz="2400">
              <a:solidFill>
                <a:schemeClr val="accent1"/>
              </a:solidFill>
              <a:latin typeface="Montserrat"/>
              <a:ea typeface="Montserrat"/>
              <a:cs typeface="Montserrat"/>
              <a:sym typeface="Montserrat"/>
            </a:endParaRPr>
          </a:p>
        </p:txBody>
      </p:sp>
      <p:sp>
        <p:nvSpPr>
          <p:cNvPr id="179" name="Google Shape;179;p25"/>
          <p:cNvSpPr txBox="1"/>
          <p:nvPr/>
        </p:nvSpPr>
        <p:spPr>
          <a:xfrm>
            <a:off x="805075" y="2962200"/>
            <a:ext cx="6503100" cy="8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Montserrat Medium"/>
                <a:ea typeface="Montserrat Medium"/>
                <a:cs typeface="Montserrat Medium"/>
                <a:sym typeface="Montserrat Medium"/>
              </a:rPr>
              <a:t>Lesson 4 -</a:t>
            </a:r>
            <a:r>
              <a:rPr lang="en" sz="1800">
                <a:solidFill>
                  <a:schemeClr val="accent1"/>
                </a:solidFill>
                <a:latin typeface="Montserrat Light"/>
                <a:ea typeface="Montserrat Light"/>
                <a:cs typeface="Montserrat Light"/>
                <a:sym typeface="Montserrat Light"/>
              </a:rPr>
              <a:t> </a:t>
            </a:r>
            <a:r>
              <a:rPr lang="en" sz="1800">
                <a:solidFill>
                  <a:schemeClr val="accent1"/>
                </a:solidFill>
                <a:latin typeface="Montserrat Light"/>
                <a:ea typeface="Montserrat Light"/>
                <a:cs typeface="Montserrat Light"/>
                <a:sym typeface="Montserrat Light"/>
              </a:rPr>
              <a:t>How can we use data to describe movement?</a:t>
            </a:r>
            <a:endParaRPr sz="1800">
              <a:solidFill>
                <a:schemeClr val="accent1"/>
              </a:solidFill>
              <a:latin typeface="Montserrat Light"/>
              <a:ea typeface="Montserrat Light"/>
              <a:cs typeface="Montserrat Light"/>
              <a:sym typeface="Montserrat Light"/>
            </a:endParaRPr>
          </a:p>
        </p:txBody>
      </p:sp>
      <p:pic>
        <p:nvPicPr>
          <p:cNvPr id="180" name="Google Shape;180;p25"/>
          <p:cNvPicPr preferRelativeResize="0"/>
          <p:nvPr/>
        </p:nvPicPr>
        <p:blipFill>
          <a:blip r:embed="rId3">
            <a:alphaModFix/>
          </a:blip>
          <a:stretch>
            <a:fillRect/>
          </a:stretch>
        </p:blipFill>
        <p:spPr>
          <a:xfrm>
            <a:off x="880475" y="1740912"/>
            <a:ext cx="2850726" cy="531300"/>
          </a:xfrm>
          <a:prstGeom prst="rect">
            <a:avLst/>
          </a:prstGeom>
          <a:noFill/>
          <a:ln>
            <a:noFill/>
          </a:ln>
        </p:spPr>
      </p:pic>
      <p:cxnSp>
        <p:nvCxnSpPr>
          <p:cNvPr id="181" name="Google Shape;181;p25"/>
          <p:cNvCxnSpPr/>
          <p:nvPr/>
        </p:nvCxnSpPr>
        <p:spPr>
          <a:xfrm>
            <a:off x="880475" y="2938669"/>
            <a:ext cx="7326900" cy="0"/>
          </a:xfrm>
          <a:prstGeom prst="straightConnector1">
            <a:avLst/>
          </a:prstGeom>
          <a:noFill/>
          <a:ln cap="flat" cmpd="sng" w="9525">
            <a:solidFill>
              <a:schemeClr val="accent1"/>
            </a:solidFill>
            <a:prstDash val="solid"/>
            <a:round/>
            <a:headEnd len="med" w="med" type="none"/>
            <a:tailEnd len="med" w="med" type="none"/>
          </a:ln>
        </p:spPr>
      </p:cxnSp>
      <p:pic>
        <p:nvPicPr>
          <p:cNvPr id="182" name="Google Shape;182;p25"/>
          <p:cNvPicPr preferRelativeResize="0"/>
          <p:nvPr/>
        </p:nvPicPr>
        <p:blipFill>
          <a:blip r:embed="rId4">
            <a:alphaModFix/>
          </a:blip>
          <a:stretch>
            <a:fillRect/>
          </a:stretch>
        </p:blipFill>
        <p:spPr>
          <a:xfrm rot="10800000">
            <a:off x="-320275" y="-1463800"/>
            <a:ext cx="9143997" cy="2503300"/>
          </a:xfrm>
          <a:prstGeom prst="rect">
            <a:avLst/>
          </a:prstGeom>
          <a:noFill/>
          <a:ln>
            <a:noFill/>
          </a:ln>
        </p:spPr>
      </p:pic>
      <p:pic>
        <p:nvPicPr>
          <p:cNvPr id="183" name="Google Shape;183;p25"/>
          <p:cNvPicPr preferRelativeResize="0"/>
          <p:nvPr/>
        </p:nvPicPr>
        <p:blipFill>
          <a:blip r:embed="rId5">
            <a:alphaModFix/>
          </a:blip>
          <a:stretch>
            <a:fillRect/>
          </a:stretch>
        </p:blipFill>
        <p:spPr>
          <a:xfrm>
            <a:off x="75000" y="3788989"/>
            <a:ext cx="9143997" cy="26875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4"/>
          <p:cNvSpPr txBox="1"/>
          <p:nvPr/>
        </p:nvSpPr>
        <p:spPr>
          <a:xfrm>
            <a:off x="1605750" y="1167450"/>
            <a:ext cx="5932500" cy="280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accent1"/>
                </a:solidFill>
                <a:latin typeface="Montserrat Medium"/>
                <a:ea typeface="Montserrat Medium"/>
                <a:cs typeface="Montserrat Medium"/>
                <a:sym typeface="Montserrat Medium"/>
              </a:rPr>
              <a:t>Respond to these writing prompts:</a:t>
            </a:r>
            <a:endParaRPr sz="24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400">
              <a:solidFill>
                <a:schemeClr val="accent1"/>
              </a:solidFill>
              <a:latin typeface="Montserrat Light"/>
              <a:ea typeface="Montserrat Light"/>
              <a:cs typeface="Montserrat Light"/>
              <a:sym typeface="Montserrat Light"/>
            </a:endParaRPr>
          </a:p>
          <a:p>
            <a:pPr indent="-381000" lvl="0" marL="457200" rtl="0" algn="l">
              <a:spcBef>
                <a:spcPts val="0"/>
              </a:spcBef>
              <a:spcAft>
                <a:spcPts val="0"/>
              </a:spcAft>
              <a:buClr>
                <a:schemeClr val="accent1"/>
              </a:buClr>
              <a:buSzPts val="2400"/>
              <a:buFont typeface="Montserrat Light"/>
              <a:buAutoNum type="arabicPeriod"/>
            </a:pPr>
            <a:r>
              <a:rPr lang="en" sz="2400">
                <a:solidFill>
                  <a:schemeClr val="accent1"/>
                </a:solidFill>
                <a:latin typeface="Montserrat Light"/>
                <a:ea typeface="Montserrat Light"/>
                <a:cs typeface="Montserrat Light"/>
                <a:sym typeface="Montserrat Light"/>
              </a:rPr>
              <a:t>How do waves help you experience the world around you?</a:t>
            </a:r>
            <a:endParaRPr sz="2400">
              <a:solidFill>
                <a:schemeClr val="accent1"/>
              </a:solidFill>
              <a:latin typeface="Montserrat Light"/>
              <a:ea typeface="Montserrat Light"/>
              <a:cs typeface="Montserrat Light"/>
              <a:sym typeface="Montserrat Light"/>
            </a:endParaRPr>
          </a:p>
          <a:p>
            <a:pPr indent="0" lvl="0" marL="0" rtl="0" algn="l">
              <a:spcBef>
                <a:spcPts val="0"/>
              </a:spcBef>
              <a:spcAft>
                <a:spcPts val="0"/>
              </a:spcAft>
              <a:buNone/>
            </a:pPr>
            <a:r>
              <a:t/>
            </a:r>
            <a:endParaRPr sz="2400">
              <a:solidFill>
                <a:schemeClr val="accent1"/>
              </a:solidFill>
              <a:latin typeface="Montserrat Light"/>
              <a:ea typeface="Montserrat Light"/>
              <a:cs typeface="Montserrat Light"/>
              <a:sym typeface="Montserrat Light"/>
            </a:endParaRPr>
          </a:p>
          <a:p>
            <a:pPr indent="-381000" lvl="0" marL="457200" rtl="0" algn="l">
              <a:spcBef>
                <a:spcPts val="0"/>
              </a:spcBef>
              <a:spcAft>
                <a:spcPts val="0"/>
              </a:spcAft>
              <a:buClr>
                <a:schemeClr val="accent1"/>
              </a:buClr>
              <a:buSzPts val="2400"/>
              <a:buFont typeface="Montserrat Light"/>
              <a:buAutoNum type="arabicPeriod"/>
            </a:pPr>
            <a:r>
              <a:rPr lang="en" sz="2400">
                <a:solidFill>
                  <a:schemeClr val="accent1"/>
                </a:solidFill>
                <a:latin typeface="Montserrat Light"/>
                <a:ea typeface="Montserrat Light"/>
                <a:cs typeface="Montserrat Light"/>
                <a:sym typeface="Montserrat Light"/>
              </a:rPr>
              <a:t>How do graphs help us describe situations in our lives?</a:t>
            </a:r>
            <a:endParaRPr sz="2400">
              <a:solidFill>
                <a:schemeClr val="accent1"/>
              </a:solidFill>
              <a:latin typeface="Montserrat Light"/>
              <a:ea typeface="Montserrat Light"/>
              <a:cs typeface="Montserrat Light"/>
              <a:sym typeface="Montserrat Light"/>
            </a:endParaRPr>
          </a:p>
        </p:txBody>
      </p:sp>
      <p:sp>
        <p:nvSpPr>
          <p:cNvPr id="321" name="Google Shape;321;p34"/>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2" name="Google Shape;322;p34"/>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323" name="Google Shape;323;p34"/>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24" name="Google Shape;324;p34"/>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25" name="Google Shape;325;p34"/>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326" name="Google Shape;326;p34"/>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REFLECT!</a:t>
            </a:r>
            <a:endParaRPr i="1">
              <a:solidFill>
                <a:srgbClr val="FFFFFF"/>
              </a:solidFill>
              <a:latin typeface="Montserrat Thin"/>
              <a:ea typeface="Montserrat Thin"/>
              <a:cs typeface="Montserrat Thin"/>
              <a:sym typeface="Montserrat Thin"/>
            </a:endParaRPr>
          </a:p>
        </p:txBody>
      </p:sp>
      <p:cxnSp>
        <p:nvCxnSpPr>
          <p:cNvPr id="327" name="Google Shape;327;p34"/>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6"/>
          <p:cNvPicPr preferRelativeResize="0"/>
          <p:nvPr/>
        </p:nvPicPr>
        <p:blipFill rotWithShape="1">
          <a:blip r:embed="rId3">
            <a:alphaModFix/>
          </a:blip>
          <a:srcRect b="0" l="0" r="0" t="0"/>
          <a:stretch/>
        </p:blipFill>
        <p:spPr>
          <a:xfrm>
            <a:off x="1052875" y="1495425"/>
            <a:ext cx="3476625" cy="2152650"/>
          </a:xfrm>
          <a:prstGeom prst="rect">
            <a:avLst/>
          </a:prstGeom>
          <a:noFill/>
          <a:ln>
            <a:noFill/>
          </a:ln>
        </p:spPr>
      </p:pic>
      <p:sp>
        <p:nvSpPr>
          <p:cNvPr id="189" name="Google Shape;189;p26"/>
          <p:cNvSpPr txBox="1"/>
          <p:nvPr/>
        </p:nvSpPr>
        <p:spPr>
          <a:xfrm>
            <a:off x="4711300" y="882300"/>
            <a:ext cx="3795300" cy="33789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accent1"/>
              </a:buClr>
              <a:buSzPts val="1600"/>
              <a:buFont typeface="Montserrat Medium"/>
              <a:buAutoNum type="arabicPeriod"/>
            </a:pPr>
            <a:r>
              <a:rPr lang="en" sz="1600">
                <a:solidFill>
                  <a:schemeClr val="accent1"/>
                </a:solidFill>
                <a:latin typeface="Montserrat Medium"/>
                <a:ea typeface="Montserrat Medium"/>
                <a:cs typeface="Montserrat Medium"/>
                <a:sym typeface="Montserrat Medium"/>
              </a:rPr>
              <a:t>How far did Christopher’s car travel between points A and B?</a:t>
            </a:r>
            <a:endParaRPr sz="1600">
              <a:solidFill>
                <a:schemeClr val="accent1"/>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600">
              <a:solidFill>
                <a:schemeClr val="accent1"/>
              </a:solidFill>
              <a:latin typeface="Montserrat Medium"/>
              <a:ea typeface="Montserrat Medium"/>
              <a:cs typeface="Montserrat Medium"/>
              <a:sym typeface="Montserrat Medium"/>
            </a:endParaRPr>
          </a:p>
          <a:p>
            <a:pPr indent="-330200" lvl="0" marL="457200" rtl="0" algn="l">
              <a:spcBef>
                <a:spcPts val="0"/>
              </a:spcBef>
              <a:spcAft>
                <a:spcPts val="0"/>
              </a:spcAft>
              <a:buClr>
                <a:schemeClr val="accent1"/>
              </a:buClr>
              <a:buSzPts val="1600"/>
              <a:buFont typeface="Montserrat Medium"/>
              <a:buAutoNum type="arabicPeriod"/>
            </a:pPr>
            <a:r>
              <a:rPr lang="en" sz="1600">
                <a:solidFill>
                  <a:schemeClr val="accent1"/>
                </a:solidFill>
                <a:latin typeface="Montserrat Medium"/>
                <a:ea typeface="Montserrat Medium"/>
                <a:cs typeface="Montserrat Medium"/>
                <a:sym typeface="Montserrat Medium"/>
              </a:rPr>
              <a:t>How much time did it take for Christopher to travel from point A to point B?</a:t>
            </a:r>
            <a:endParaRPr sz="1600">
              <a:solidFill>
                <a:schemeClr val="accent1"/>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600">
              <a:solidFill>
                <a:schemeClr val="accent1"/>
              </a:solidFill>
              <a:latin typeface="Montserrat Medium"/>
              <a:ea typeface="Montserrat Medium"/>
              <a:cs typeface="Montserrat Medium"/>
              <a:sym typeface="Montserrat Medium"/>
            </a:endParaRPr>
          </a:p>
          <a:p>
            <a:pPr indent="-330200" lvl="0" marL="457200" rtl="0" algn="l">
              <a:spcBef>
                <a:spcPts val="0"/>
              </a:spcBef>
              <a:spcAft>
                <a:spcPts val="0"/>
              </a:spcAft>
              <a:buClr>
                <a:schemeClr val="accent1"/>
              </a:buClr>
              <a:buSzPts val="1600"/>
              <a:buFont typeface="Montserrat Medium"/>
              <a:buAutoNum type="arabicPeriod"/>
            </a:pPr>
            <a:r>
              <a:rPr lang="en" sz="1600">
                <a:solidFill>
                  <a:schemeClr val="accent1"/>
                </a:solidFill>
                <a:latin typeface="Montserrat Medium"/>
                <a:ea typeface="Montserrat Medium"/>
                <a:cs typeface="Montserrat Medium"/>
                <a:sym typeface="Montserrat Medium"/>
              </a:rPr>
              <a:t>Describe the motion of Christopher’s car between points B and C.</a:t>
            </a:r>
            <a:endParaRPr sz="16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600">
              <a:solidFill>
                <a:schemeClr val="accent1"/>
              </a:solidFill>
              <a:latin typeface="Montserrat Medium"/>
              <a:ea typeface="Montserrat Medium"/>
              <a:cs typeface="Montserrat Medium"/>
              <a:sym typeface="Montserrat Medium"/>
            </a:endParaRPr>
          </a:p>
          <a:p>
            <a:pPr indent="-330200" lvl="0" marL="457200" rtl="0" algn="l">
              <a:spcBef>
                <a:spcPts val="0"/>
              </a:spcBef>
              <a:spcAft>
                <a:spcPts val="0"/>
              </a:spcAft>
              <a:buClr>
                <a:schemeClr val="accent1"/>
              </a:buClr>
              <a:buSzPts val="1600"/>
              <a:buFont typeface="Montserrat Medium"/>
              <a:buAutoNum type="arabicPeriod"/>
            </a:pPr>
            <a:r>
              <a:rPr lang="en" sz="1600">
                <a:solidFill>
                  <a:schemeClr val="accent1"/>
                </a:solidFill>
                <a:latin typeface="Montserrat Medium"/>
                <a:ea typeface="Montserrat Medium"/>
                <a:cs typeface="Montserrat Medium"/>
                <a:sym typeface="Montserrat Medium"/>
              </a:rPr>
              <a:t>What is the speed of the car between points A and B?</a:t>
            </a:r>
            <a:endParaRPr sz="1600">
              <a:solidFill>
                <a:schemeClr val="accent1"/>
              </a:solidFill>
              <a:latin typeface="Montserrat Medium"/>
              <a:ea typeface="Montserrat Medium"/>
              <a:cs typeface="Montserrat Medium"/>
              <a:sym typeface="Montserrat Medium"/>
            </a:endParaRPr>
          </a:p>
        </p:txBody>
      </p:sp>
      <p:sp>
        <p:nvSpPr>
          <p:cNvPr id="190" name="Google Shape;190;p26"/>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1" name="Google Shape;191;p26"/>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192" name="Google Shape;192;p26"/>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193" name="Google Shape;193;p26"/>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194" name="Google Shape;194;p26"/>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195" name="Google Shape;195;p26"/>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STORYTELLING</a:t>
            </a:r>
            <a:endParaRPr i="1">
              <a:solidFill>
                <a:srgbClr val="FFFFFF"/>
              </a:solidFill>
              <a:latin typeface="Montserrat Thin"/>
              <a:ea typeface="Montserrat Thin"/>
              <a:cs typeface="Montserrat Thin"/>
              <a:sym typeface="Montserrat Thin"/>
            </a:endParaRPr>
          </a:p>
        </p:txBody>
      </p:sp>
      <p:cxnSp>
        <p:nvCxnSpPr>
          <p:cNvPr id="196" name="Google Shape;196;p26"/>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nvSpPr>
        <p:spPr>
          <a:xfrm>
            <a:off x="4675850" y="1354913"/>
            <a:ext cx="3795300" cy="1833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Medium"/>
              <a:buAutoNum type="arabicPeriod"/>
            </a:pPr>
            <a:r>
              <a:rPr lang="en" sz="1800">
                <a:solidFill>
                  <a:schemeClr val="accent1"/>
                </a:solidFill>
                <a:latin typeface="Montserrat Medium"/>
                <a:ea typeface="Montserrat Medium"/>
                <a:cs typeface="Montserrat Medium"/>
                <a:sym typeface="Montserrat Medium"/>
              </a:rPr>
              <a:t>What do the labels tell us?</a:t>
            </a:r>
            <a:endParaRPr sz="18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800">
              <a:solidFill>
                <a:schemeClr val="accent1"/>
              </a:solidFill>
              <a:latin typeface="Montserrat Medium"/>
              <a:ea typeface="Montserrat Medium"/>
              <a:cs typeface="Montserrat Medium"/>
              <a:sym typeface="Montserrat Medium"/>
            </a:endParaRPr>
          </a:p>
          <a:p>
            <a:pPr indent="-342900" lvl="0" marL="457200" rtl="0" algn="l">
              <a:spcBef>
                <a:spcPts val="0"/>
              </a:spcBef>
              <a:spcAft>
                <a:spcPts val="0"/>
              </a:spcAft>
              <a:buClr>
                <a:schemeClr val="accent1"/>
              </a:buClr>
              <a:buSzPts val="1800"/>
              <a:buFont typeface="Montserrat Medium"/>
              <a:buAutoNum type="arabicPeriod"/>
            </a:pPr>
            <a:r>
              <a:rPr lang="en" sz="1800">
                <a:solidFill>
                  <a:schemeClr val="accent1"/>
                </a:solidFill>
                <a:latin typeface="Montserrat Medium"/>
                <a:ea typeface="Montserrat Medium"/>
                <a:cs typeface="Montserrat Medium"/>
                <a:sym typeface="Montserrat Medium"/>
              </a:rPr>
              <a:t>What do you think is happening in the graph?</a:t>
            </a:r>
            <a:endParaRPr sz="18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800">
              <a:solidFill>
                <a:schemeClr val="accent1"/>
              </a:solidFill>
              <a:latin typeface="Montserrat Medium"/>
              <a:ea typeface="Montserrat Medium"/>
              <a:cs typeface="Montserrat Medium"/>
              <a:sym typeface="Montserrat Medium"/>
            </a:endParaRPr>
          </a:p>
          <a:p>
            <a:pPr indent="-342900" lvl="0" marL="457200" rtl="0" algn="l">
              <a:spcBef>
                <a:spcPts val="0"/>
              </a:spcBef>
              <a:spcAft>
                <a:spcPts val="0"/>
              </a:spcAft>
              <a:buClr>
                <a:schemeClr val="accent1"/>
              </a:buClr>
              <a:buSzPts val="1800"/>
              <a:buFont typeface="Montserrat Medium"/>
              <a:buAutoNum type="arabicPeriod"/>
            </a:pPr>
            <a:r>
              <a:rPr lang="en" sz="1800">
                <a:solidFill>
                  <a:schemeClr val="accent1"/>
                </a:solidFill>
                <a:latin typeface="Montserrat Medium"/>
                <a:ea typeface="Montserrat Medium"/>
                <a:cs typeface="Montserrat Medium"/>
                <a:sym typeface="Montserrat Medium"/>
              </a:rPr>
              <a:t>How can you tell?</a:t>
            </a:r>
            <a:endParaRPr sz="1800">
              <a:solidFill>
                <a:schemeClr val="accent1"/>
              </a:solidFill>
              <a:latin typeface="Montserrat Medium"/>
              <a:ea typeface="Montserrat Medium"/>
              <a:cs typeface="Montserrat Medium"/>
              <a:sym typeface="Montserrat Medium"/>
            </a:endParaRPr>
          </a:p>
        </p:txBody>
      </p:sp>
      <p:pic>
        <p:nvPicPr>
          <p:cNvPr id="202" name="Google Shape;202;p27"/>
          <p:cNvPicPr preferRelativeResize="0"/>
          <p:nvPr/>
        </p:nvPicPr>
        <p:blipFill rotWithShape="1">
          <a:blip r:embed="rId3">
            <a:alphaModFix/>
          </a:blip>
          <a:srcRect b="0" l="0" r="0" t="0"/>
          <a:stretch/>
        </p:blipFill>
        <p:spPr>
          <a:xfrm>
            <a:off x="1082354" y="814387"/>
            <a:ext cx="3593499" cy="3514725"/>
          </a:xfrm>
          <a:prstGeom prst="rect">
            <a:avLst/>
          </a:prstGeom>
          <a:noFill/>
          <a:ln>
            <a:noFill/>
          </a:ln>
        </p:spPr>
      </p:pic>
      <p:sp>
        <p:nvSpPr>
          <p:cNvPr id="203" name="Google Shape;203;p27"/>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4" name="Google Shape;204;p27"/>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205" name="Google Shape;205;p27"/>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06" name="Google Shape;206;p27"/>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07" name="Google Shape;207;p27"/>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08" name="Google Shape;208;p27"/>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STORYTELLING</a:t>
            </a:r>
            <a:endParaRPr i="1">
              <a:solidFill>
                <a:srgbClr val="FFFFFF"/>
              </a:solidFill>
              <a:latin typeface="Montserrat Thin"/>
              <a:ea typeface="Montserrat Thin"/>
              <a:cs typeface="Montserrat Thin"/>
              <a:sym typeface="Montserrat Thin"/>
            </a:endParaRPr>
          </a:p>
        </p:txBody>
      </p:sp>
      <p:cxnSp>
        <p:nvCxnSpPr>
          <p:cNvPr id="209" name="Google Shape;209;p27"/>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28"/>
          <p:cNvPicPr preferRelativeResize="0"/>
          <p:nvPr/>
        </p:nvPicPr>
        <p:blipFill rotWithShape="1">
          <a:blip r:embed="rId3">
            <a:alphaModFix/>
          </a:blip>
          <a:srcRect b="0" l="0" r="0" t="0"/>
          <a:stretch/>
        </p:blipFill>
        <p:spPr>
          <a:xfrm>
            <a:off x="1047500" y="318050"/>
            <a:ext cx="3152161" cy="3907350"/>
          </a:xfrm>
          <a:prstGeom prst="rect">
            <a:avLst/>
          </a:prstGeom>
          <a:noFill/>
          <a:ln>
            <a:noFill/>
          </a:ln>
        </p:spPr>
      </p:pic>
      <p:sp>
        <p:nvSpPr>
          <p:cNvPr id="215" name="Google Shape;215;p28"/>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6" name="Google Shape;216;p28"/>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217" name="Google Shape;217;p28"/>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18" name="Google Shape;218;p28"/>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19" name="Google Shape;219;p28"/>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20" name="Google Shape;220;p28"/>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STORYTELLING</a:t>
            </a:r>
            <a:endParaRPr i="1">
              <a:solidFill>
                <a:srgbClr val="FFFFFF"/>
              </a:solidFill>
              <a:latin typeface="Montserrat Thin"/>
              <a:ea typeface="Montserrat Thin"/>
              <a:cs typeface="Montserrat Thin"/>
              <a:sym typeface="Montserrat Thin"/>
            </a:endParaRPr>
          </a:p>
        </p:txBody>
      </p:sp>
      <p:cxnSp>
        <p:nvCxnSpPr>
          <p:cNvPr id="221" name="Google Shape;221;p28"/>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222" name="Google Shape;222;p28"/>
          <p:cNvSpPr txBox="1"/>
          <p:nvPr/>
        </p:nvSpPr>
        <p:spPr>
          <a:xfrm>
            <a:off x="4675850" y="1354913"/>
            <a:ext cx="3795300" cy="1833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Medium"/>
              <a:buAutoNum type="arabicPeriod"/>
            </a:pPr>
            <a:r>
              <a:rPr lang="en" sz="1800">
                <a:solidFill>
                  <a:schemeClr val="accent1"/>
                </a:solidFill>
                <a:latin typeface="Montserrat Medium"/>
                <a:ea typeface="Montserrat Medium"/>
                <a:cs typeface="Montserrat Medium"/>
                <a:sym typeface="Montserrat Medium"/>
              </a:rPr>
              <a:t>What do the labels tell us?</a:t>
            </a:r>
            <a:endParaRPr sz="18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800">
              <a:solidFill>
                <a:schemeClr val="accent1"/>
              </a:solidFill>
              <a:latin typeface="Montserrat Medium"/>
              <a:ea typeface="Montserrat Medium"/>
              <a:cs typeface="Montserrat Medium"/>
              <a:sym typeface="Montserrat Medium"/>
            </a:endParaRPr>
          </a:p>
          <a:p>
            <a:pPr indent="-342900" lvl="0" marL="457200" rtl="0" algn="l">
              <a:spcBef>
                <a:spcPts val="0"/>
              </a:spcBef>
              <a:spcAft>
                <a:spcPts val="0"/>
              </a:spcAft>
              <a:buClr>
                <a:schemeClr val="accent1"/>
              </a:buClr>
              <a:buSzPts val="1800"/>
              <a:buFont typeface="Montserrat Medium"/>
              <a:buAutoNum type="arabicPeriod"/>
            </a:pPr>
            <a:r>
              <a:rPr lang="en" sz="1800">
                <a:solidFill>
                  <a:schemeClr val="accent1"/>
                </a:solidFill>
                <a:latin typeface="Montserrat Medium"/>
                <a:ea typeface="Montserrat Medium"/>
                <a:cs typeface="Montserrat Medium"/>
                <a:sym typeface="Montserrat Medium"/>
              </a:rPr>
              <a:t>What do you think is happening in the graph?</a:t>
            </a:r>
            <a:endParaRPr sz="18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800">
              <a:solidFill>
                <a:schemeClr val="accent1"/>
              </a:solidFill>
              <a:latin typeface="Montserrat Medium"/>
              <a:ea typeface="Montserrat Medium"/>
              <a:cs typeface="Montserrat Medium"/>
              <a:sym typeface="Montserrat Medium"/>
            </a:endParaRPr>
          </a:p>
          <a:p>
            <a:pPr indent="-342900" lvl="0" marL="457200" rtl="0" algn="l">
              <a:spcBef>
                <a:spcPts val="0"/>
              </a:spcBef>
              <a:spcAft>
                <a:spcPts val="0"/>
              </a:spcAft>
              <a:buClr>
                <a:schemeClr val="accent1"/>
              </a:buClr>
              <a:buSzPts val="1800"/>
              <a:buFont typeface="Montserrat Medium"/>
              <a:buAutoNum type="arabicPeriod"/>
            </a:pPr>
            <a:r>
              <a:rPr lang="en" sz="1800">
                <a:solidFill>
                  <a:schemeClr val="accent1"/>
                </a:solidFill>
                <a:latin typeface="Montserrat Medium"/>
                <a:ea typeface="Montserrat Medium"/>
                <a:cs typeface="Montserrat Medium"/>
                <a:sym typeface="Montserrat Medium"/>
              </a:rPr>
              <a:t>How can you tell?</a:t>
            </a:r>
            <a:endParaRPr sz="1800">
              <a:solidFill>
                <a:schemeClr val="accent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29"/>
          <p:cNvPicPr preferRelativeResize="0"/>
          <p:nvPr/>
        </p:nvPicPr>
        <p:blipFill rotWithShape="1">
          <a:blip r:embed="rId3">
            <a:alphaModFix/>
          </a:blip>
          <a:srcRect b="0" l="0" r="0" t="3409"/>
          <a:stretch/>
        </p:blipFill>
        <p:spPr>
          <a:xfrm>
            <a:off x="997100" y="560600"/>
            <a:ext cx="3754950" cy="3547500"/>
          </a:xfrm>
          <a:prstGeom prst="rect">
            <a:avLst/>
          </a:prstGeom>
          <a:noFill/>
          <a:ln>
            <a:noFill/>
          </a:ln>
        </p:spPr>
      </p:pic>
      <p:sp>
        <p:nvSpPr>
          <p:cNvPr id="228" name="Google Shape;228;p29"/>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9" name="Google Shape;229;p29"/>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230" name="Google Shape;230;p29"/>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31" name="Google Shape;231;p29"/>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32" name="Google Shape;232;p29"/>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33" name="Google Shape;233;p29"/>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STORYTELLING</a:t>
            </a:r>
            <a:endParaRPr i="1">
              <a:solidFill>
                <a:srgbClr val="FFFFFF"/>
              </a:solidFill>
              <a:latin typeface="Montserrat Thin"/>
              <a:ea typeface="Montserrat Thin"/>
              <a:cs typeface="Montserrat Thin"/>
              <a:sym typeface="Montserrat Thin"/>
            </a:endParaRPr>
          </a:p>
        </p:txBody>
      </p:sp>
      <p:cxnSp>
        <p:nvCxnSpPr>
          <p:cNvPr id="234" name="Google Shape;234;p29"/>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235" name="Google Shape;235;p29"/>
          <p:cNvSpPr txBox="1"/>
          <p:nvPr/>
        </p:nvSpPr>
        <p:spPr>
          <a:xfrm>
            <a:off x="4675850" y="1354913"/>
            <a:ext cx="3795300" cy="1833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Medium"/>
              <a:buAutoNum type="arabicPeriod"/>
            </a:pPr>
            <a:r>
              <a:rPr lang="en" sz="1800">
                <a:solidFill>
                  <a:schemeClr val="accent1"/>
                </a:solidFill>
                <a:latin typeface="Montserrat Medium"/>
                <a:ea typeface="Montserrat Medium"/>
                <a:cs typeface="Montserrat Medium"/>
                <a:sym typeface="Montserrat Medium"/>
              </a:rPr>
              <a:t>What do the labels tell us?</a:t>
            </a:r>
            <a:endParaRPr sz="18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800">
              <a:solidFill>
                <a:schemeClr val="accent1"/>
              </a:solidFill>
              <a:latin typeface="Montserrat Medium"/>
              <a:ea typeface="Montserrat Medium"/>
              <a:cs typeface="Montserrat Medium"/>
              <a:sym typeface="Montserrat Medium"/>
            </a:endParaRPr>
          </a:p>
          <a:p>
            <a:pPr indent="-342900" lvl="0" marL="457200" rtl="0" algn="l">
              <a:spcBef>
                <a:spcPts val="0"/>
              </a:spcBef>
              <a:spcAft>
                <a:spcPts val="0"/>
              </a:spcAft>
              <a:buClr>
                <a:schemeClr val="accent1"/>
              </a:buClr>
              <a:buSzPts val="1800"/>
              <a:buFont typeface="Montserrat Medium"/>
              <a:buAutoNum type="arabicPeriod"/>
            </a:pPr>
            <a:r>
              <a:rPr lang="en" sz="1800">
                <a:solidFill>
                  <a:schemeClr val="accent1"/>
                </a:solidFill>
                <a:latin typeface="Montserrat Medium"/>
                <a:ea typeface="Montserrat Medium"/>
                <a:cs typeface="Montserrat Medium"/>
                <a:sym typeface="Montserrat Medium"/>
              </a:rPr>
              <a:t>What do you think is happening in the graph?</a:t>
            </a:r>
            <a:endParaRPr sz="18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800">
              <a:solidFill>
                <a:schemeClr val="accent1"/>
              </a:solidFill>
              <a:latin typeface="Montserrat Medium"/>
              <a:ea typeface="Montserrat Medium"/>
              <a:cs typeface="Montserrat Medium"/>
              <a:sym typeface="Montserrat Medium"/>
            </a:endParaRPr>
          </a:p>
          <a:p>
            <a:pPr indent="-342900" lvl="0" marL="457200" rtl="0" algn="l">
              <a:spcBef>
                <a:spcPts val="0"/>
              </a:spcBef>
              <a:spcAft>
                <a:spcPts val="0"/>
              </a:spcAft>
              <a:buClr>
                <a:schemeClr val="accent1"/>
              </a:buClr>
              <a:buSzPts val="1800"/>
              <a:buFont typeface="Montserrat Medium"/>
              <a:buAutoNum type="arabicPeriod"/>
            </a:pPr>
            <a:r>
              <a:rPr lang="en" sz="1800">
                <a:solidFill>
                  <a:schemeClr val="accent1"/>
                </a:solidFill>
                <a:latin typeface="Montserrat Medium"/>
                <a:ea typeface="Montserrat Medium"/>
                <a:cs typeface="Montserrat Medium"/>
                <a:sym typeface="Montserrat Medium"/>
              </a:rPr>
              <a:t>How can you tell?</a:t>
            </a:r>
            <a:endParaRPr sz="1800">
              <a:solidFill>
                <a:schemeClr val="accent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0"/>
          <p:cNvSpPr txBox="1"/>
          <p:nvPr/>
        </p:nvSpPr>
        <p:spPr>
          <a:xfrm>
            <a:off x="920925" y="1415950"/>
            <a:ext cx="2979300" cy="2314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Medium"/>
              <a:buAutoNum type="arabicPeriod"/>
            </a:pPr>
            <a:r>
              <a:rPr lang="en" sz="1800">
                <a:solidFill>
                  <a:schemeClr val="accent1"/>
                </a:solidFill>
                <a:latin typeface="Montserrat Medium"/>
                <a:ea typeface="Montserrat Medium"/>
                <a:cs typeface="Montserrat Medium"/>
                <a:sym typeface="Montserrat Medium"/>
              </a:rPr>
              <a:t>Open “New” Piper Project</a:t>
            </a:r>
            <a:endParaRPr sz="1800">
              <a:solidFill>
                <a:schemeClr val="accent1"/>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800">
              <a:solidFill>
                <a:schemeClr val="accent1"/>
              </a:solidFill>
              <a:latin typeface="Montserrat Medium"/>
              <a:ea typeface="Montserrat Medium"/>
              <a:cs typeface="Montserrat Medium"/>
              <a:sym typeface="Montserrat Medium"/>
            </a:endParaRPr>
          </a:p>
          <a:p>
            <a:pPr indent="-342900" lvl="0" marL="457200" rtl="0" algn="l">
              <a:spcBef>
                <a:spcPts val="0"/>
              </a:spcBef>
              <a:spcAft>
                <a:spcPts val="0"/>
              </a:spcAft>
              <a:buClr>
                <a:schemeClr val="accent1"/>
              </a:buClr>
              <a:buSzPts val="1800"/>
              <a:buFont typeface="Montserrat Medium"/>
              <a:buAutoNum type="arabicPeriod"/>
            </a:pPr>
            <a:r>
              <a:rPr lang="en" sz="1800">
                <a:solidFill>
                  <a:schemeClr val="accent1"/>
                </a:solidFill>
                <a:latin typeface="Montserrat Medium"/>
                <a:ea typeface="Montserrat Medium"/>
                <a:cs typeface="Montserrat Medium"/>
                <a:sym typeface="Montserrat Medium"/>
              </a:rPr>
              <a:t>View data.</a:t>
            </a:r>
            <a:endParaRPr sz="1800">
              <a:solidFill>
                <a:schemeClr val="accent1"/>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800">
              <a:solidFill>
                <a:schemeClr val="accent1"/>
              </a:solidFill>
              <a:latin typeface="Montserrat Medium"/>
              <a:ea typeface="Montserrat Medium"/>
              <a:cs typeface="Montserrat Medium"/>
              <a:sym typeface="Montserrat Medium"/>
            </a:endParaRPr>
          </a:p>
          <a:p>
            <a:pPr indent="-342900" lvl="0" marL="457200" rtl="0" algn="l">
              <a:spcBef>
                <a:spcPts val="0"/>
              </a:spcBef>
              <a:spcAft>
                <a:spcPts val="0"/>
              </a:spcAft>
              <a:buClr>
                <a:schemeClr val="accent1"/>
              </a:buClr>
              <a:buSzPts val="1800"/>
              <a:buFont typeface="Montserrat Medium"/>
              <a:buAutoNum type="arabicPeriod"/>
            </a:pPr>
            <a:r>
              <a:rPr lang="en" sz="1800">
                <a:solidFill>
                  <a:schemeClr val="accent1"/>
                </a:solidFill>
                <a:latin typeface="Montserrat Medium"/>
                <a:ea typeface="Montserrat Medium"/>
                <a:cs typeface="Montserrat Medium"/>
                <a:sym typeface="Montserrat Medium"/>
              </a:rPr>
              <a:t>Follow the directions in your Graphic Organizer.</a:t>
            </a:r>
            <a:endParaRPr sz="1800">
              <a:solidFill>
                <a:schemeClr val="accent1"/>
              </a:solidFill>
              <a:latin typeface="Montserrat Medium"/>
              <a:ea typeface="Montserrat Medium"/>
              <a:cs typeface="Montserrat Medium"/>
              <a:sym typeface="Montserrat Medium"/>
            </a:endParaRPr>
          </a:p>
        </p:txBody>
      </p:sp>
      <p:sp>
        <p:nvSpPr>
          <p:cNvPr id="241" name="Google Shape;241;p30"/>
          <p:cNvSpPr/>
          <p:nvPr/>
        </p:nvSpPr>
        <p:spPr>
          <a:xfrm>
            <a:off x="4202900" y="1015650"/>
            <a:ext cx="4488600" cy="31122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2" name="Google Shape;242;p30"/>
          <p:cNvPicPr preferRelativeResize="0"/>
          <p:nvPr/>
        </p:nvPicPr>
        <p:blipFill rotWithShape="1">
          <a:blip r:embed="rId3">
            <a:alphaModFix/>
          </a:blip>
          <a:srcRect b="0" l="15012" r="26936" t="33208"/>
          <a:stretch/>
        </p:blipFill>
        <p:spPr>
          <a:xfrm>
            <a:off x="4331425" y="1146874"/>
            <a:ext cx="4231596" cy="2852646"/>
          </a:xfrm>
          <a:prstGeom prst="rect">
            <a:avLst/>
          </a:prstGeom>
          <a:noFill/>
          <a:ln>
            <a:noFill/>
          </a:ln>
        </p:spPr>
      </p:pic>
      <p:sp>
        <p:nvSpPr>
          <p:cNvPr id="243" name="Google Shape;243;p30"/>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4" name="Google Shape;244;p30"/>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245" name="Google Shape;245;p30"/>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46" name="Google Shape;246;p30"/>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47" name="Google Shape;247;p30"/>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48" name="Google Shape;248;p30"/>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STORYTELLING</a:t>
            </a:r>
            <a:endParaRPr i="1">
              <a:solidFill>
                <a:srgbClr val="FFFFFF"/>
              </a:solidFill>
              <a:latin typeface="Montserrat Thin"/>
              <a:ea typeface="Montserrat Thin"/>
              <a:cs typeface="Montserrat Thin"/>
              <a:sym typeface="Montserrat Thin"/>
            </a:endParaRPr>
          </a:p>
        </p:txBody>
      </p:sp>
      <p:cxnSp>
        <p:nvCxnSpPr>
          <p:cNvPr id="249" name="Google Shape;249;p30"/>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31"/>
          <p:cNvPicPr preferRelativeResize="0"/>
          <p:nvPr/>
        </p:nvPicPr>
        <p:blipFill rotWithShape="1">
          <a:blip r:embed="rId3">
            <a:alphaModFix/>
          </a:blip>
          <a:srcRect b="238" l="0" r="0" t="238"/>
          <a:stretch/>
        </p:blipFill>
        <p:spPr>
          <a:xfrm>
            <a:off x="2366613" y="751688"/>
            <a:ext cx="2228775" cy="2228775"/>
          </a:xfrm>
          <a:prstGeom prst="rect">
            <a:avLst/>
          </a:prstGeom>
          <a:noFill/>
          <a:ln>
            <a:noFill/>
          </a:ln>
        </p:spPr>
      </p:pic>
      <p:pic>
        <p:nvPicPr>
          <p:cNvPr id="255" name="Google Shape;255;p31"/>
          <p:cNvPicPr preferRelativeResize="0"/>
          <p:nvPr/>
        </p:nvPicPr>
        <p:blipFill rotWithShape="1">
          <a:blip r:embed="rId4">
            <a:alphaModFix/>
          </a:blip>
          <a:srcRect b="238" l="0" r="0" t="238"/>
          <a:stretch/>
        </p:blipFill>
        <p:spPr>
          <a:xfrm>
            <a:off x="5602738" y="751688"/>
            <a:ext cx="2228775" cy="2228775"/>
          </a:xfrm>
          <a:prstGeom prst="rect">
            <a:avLst/>
          </a:prstGeom>
          <a:noFill/>
          <a:ln>
            <a:noFill/>
          </a:ln>
        </p:spPr>
      </p:pic>
      <p:sp>
        <p:nvSpPr>
          <p:cNvPr id="256" name="Google Shape;256;p31"/>
          <p:cNvSpPr txBox="1"/>
          <p:nvPr/>
        </p:nvSpPr>
        <p:spPr>
          <a:xfrm>
            <a:off x="1441425" y="3729413"/>
            <a:ext cx="61698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Medium"/>
                <a:ea typeface="Montserrat Medium"/>
                <a:cs typeface="Montserrat Medium"/>
                <a:sym typeface="Montserrat Medium"/>
              </a:rPr>
              <a:t>How can we calculate speed?</a:t>
            </a:r>
            <a:endParaRPr sz="1800">
              <a:solidFill>
                <a:schemeClr val="accent1"/>
              </a:solidFill>
              <a:latin typeface="Montserrat Medium"/>
              <a:ea typeface="Montserrat Medium"/>
              <a:cs typeface="Montserrat Medium"/>
              <a:sym typeface="Montserrat Medium"/>
            </a:endParaRPr>
          </a:p>
        </p:txBody>
      </p:sp>
      <p:sp>
        <p:nvSpPr>
          <p:cNvPr id="257" name="Google Shape;257;p31"/>
          <p:cNvSpPr txBox="1"/>
          <p:nvPr/>
        </p:nvSpPr>
        <p:spPr>
          <a:xfrm>
            <a:off x="1312488" y="1657569"/>
            <a:ext cx="1130400" cy="417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accent1"/>
                </a:solidFill>
                <a:latin typeface="Montserrat ExtraLight"/>
                <a:ea typeface="Montserrat ExtraLight"/>
                <a:cs typeface="Montserrat ExtraLight"/>
                <a:sym typeface="Montserrat ExtraLight"/>
              </a:rPr>
              <a:t>DISTANCE</a:t>
            </a:r>
            <a:endParaRPr>
              <a:solidFill>
                <a:schemeClr val="accent1"/>
              </a:solidFill>
              <a:latin typeface="Montserrat ExtraLight"/>
              <a:ea typeface="Montserrat ExtraLight"/>
              <a:cs typeface="Montserrat ExtraLight"/>
              <a:sym typeface="Montserrat ExtraLight"/>
            </a:endParaRPr>
          </a:p>
        </p:txBody>
      </p:sp>
      <p:sp>
        <p:nvSpPr>
          <p:cNvPr id="258" name="Google Shape;258;p31"/>
          <p:cNvSpPr txBox="1"/>
          <p:nvPr/>
        </p:nvSpPr>
        <p:spPr>
          <a:xfrm>
            <a:off x="2573788" y="2843863"/>
            <a:ext cx="14763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ExtraLight"/>
                <a:ea typeface="Montserrat ExtraLight"/>
                <a:cs typeface="Montserrat ExtraLight"/>
                <a:sym typeface="Montserrat ExtraLight"/>
              </a:rPr>
              <a:t>TIME</a:t>
            </a:r>
            <a:endParaRPr>
              <a:solidFill>
                <a:schemeClr val="accent1"/>
              </a:solidFill>
              <a:latin typeface="Montserrat ExtraLight"/>
              <a:ea typeface="Montserrat ExtraLight"/>
              <a:cs typeface="Montserrat ExtraLight"/>
              <a:sym typeface="Montserrat ExtraLight"/>
            </a:endParaRPr>
          </a:p>
        </p:txBody>
      </p:sp>
      <p:sp>
        <p:nvSpPr>
          <p:cNvPr id="259" name="Google Shape;259;p31"/>
          <p:cNvSpPr txBox="1"/>
          <p:nvPr/>
        </p:nvSpPr>
        <p:spPr>
          <a:xfrm>
            <a:off x="4595388" y="1657582"/>
            <a:ext cx="1130400" cy="417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accent1"/>
                </a:solidFill>
                <a:latin typeface="Montserrat ExtraLight"/>
                <a:ea typeface="Montserrat ExtraLight"/>
                <a:cs typeface="Montserrat ExtraLight"/>
                <a:sym typeface="Montserrat ExtraLight"/>
              </a:rPr>
              <a:t>DISTANCE</a:t>
            </a:r>
            <a:endParaRPr>
              <a:solidFill>
                <a:schemeClr val="accent1"/>
              </a:solidFill>
              <a:latin typeface="Montserrat ExtraLight"/>
              <a:ea typeface="Montserrat ExtraLight"/>
              <a:cs typeface="Montserrat ExtraLight"/>
              <a:sym typeface="Montserrat ExtraLight"/>
            </a:endParaRPr>
          </a:p>
        </p:txBody>
      </p:sp>
      <p:sp>
        <p:nvSpPr>
          <p:cNvPr id="260" name="Google Shape;260;p31"/>
          <p:cNvSpPr txBox="1"/>
          <p:nvPr/>
        </p:nvSpPr>
        <p:spPr>
          <a:xfrm>
            <a:off x="5856688" y="2843875"/>
            <a:ext cx="14763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ExtraLight"/>
                <a:ea typeface="Montserrat ExtraLight"/>
                <a:cs typeface="Montserrat ExtraLight"/>
                <a:sym typeface="Montserrat ExtraLight"/>
              </a:rPr>
              <a:t>TIME</a:t>
            </a:r>
            <a:endParaRPr>
              <a:solidFill>
                <a:schemeClr val="accent1"/>
              </a:solidFill>
              <a:latin typeface="Montserrat ExtraLight"/>
              <a:ea typeface="Montserrat ExtraLight"/>
              <a:cs typeface="Montserrat ExtraLight"/>
              <a:sym typeface="Montserrat ExtraLight"/>
            </a:endParaRPr>
          </a:p>
        </p:txBody>
      </p:sp>
      <p:sp>
        <p:nvSpPr>
          <p:cNvPr id="261" name="Google Shape;261;p31"/>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2" name="Google Shape;262;p31"/>
          <p:cNvPicPr preferRelativeResize="0"/>
          <p:nvPr/>
        </p:nvPicPr>
        <p:blipFill>
          <a:blip r:embed="rId5">
            <a:alphaModFix/>
          </a:blip>
          <a:stretch>
            <a:fillRect/>
          </a:stretch>
        </p:blipFill>
        <p:spPr>
          <a:xfrm rot="-5400000">
            <a:off x="-267713" y="3824560"/>
            <a:ext cx="1064025" cy="242300"/>
          </a:xfrm>
          <a:prstGeom prst="rect">
            <a:avLst/>
          </a:prstGeom>
          <a:noFill/>
          <a:ln>
            <a:noFill/>
          </a:ln>
        </p:spPr>
      </p:pic>
      <p:sp>
        <p:nvSpPr>
          <p:cNvPr id="263" name="Google Shape;263;p31"/>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64" name="Google Shape;264;p31"/>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65" name="Google Shape;265;p31"/>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66" name="Google Shape;266;p31"/>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EXTENSION</a:t>
            </a:r>
            <a:endParaRPr i="1">
              <a:solidFill>
                <a:srgbClr val="FFFFFF"/>
              </a:solidFill>
              <a:latin typeface="Montserrat Thin"/>
              <a:ea typeface="Montserrat Thin"/>
              <a:cs typeface="Montserrat Thin"/>
              <a:sym typeface="Montserrat Thin"/>
            </a:endParaRPr>
          </a:p>
        </p:txBody>
      </p:sp>
      <p:cxnSp>
        <p:nvCxnSpPr>
          <p:cNvPr id="267" name="Google Shape;267;p31"/>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32"/>
          <p:cNvPicPr preferRelativeResize="0"/>
          <p:nvPr/>
        </p:nvPicPr>
        <p:blipFill rotWithShape="1">
          <a:blip r:embed="rId3">
            <a:alphaModFix/>
          </a:blip>
          <a:srcRect b="238" l="0" r="0" t="238"/>
          <a:stretch/>
        </p:blipFill>
        <p:spPr>
          <a:xfrm>
            <a:off x="3922400" y="1175569"/>
            <a:ext cx="2228775" cy="2228775"/>
          </a:xfrm>
          <a:prstGeom prst="rect">
            <a:avLst/>
          </a:prstGeom>
          <a:noFill/>
          <a:ln>
            <a:noFill/>
          </a:ln>
        </p:spPr>
      </p:pic>
      <p:sp>
        <p:nvSpPr>
          <p:cNvPr id="273" name="Google Shape;273;p32"/>
          <p:cNvSpPr txBox="1"/>
          <p:nvPr/>
        </p:nvSpPr>
        <p:spPr>
          <a:xfrm>
            <a:off x="3716954" y="1501319"/>
            <a:ext cx="328500" cy="417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accent1"/>
                </a:solidFill>
                <a:latin typeface="Montserrat ExtraLight"/>
                <a:ea typeface="Montserrat ExtraLight"/>
                <a:cs typeface="Montserrat ExtraLight"/>
                <a:sym typeface="Montserrat ExtraLight"/>
              </a:rPr>
              <a:t>y</a:t>
            </a:r>
            <a:endParaRPr>
              <a:solidFill>
                <a:schemeClr val="accent1"/>
              </a:solidFill>
              <a:latin typeface="Montserrat ExtraLight"/>
              <a:ea typeface="Montserrat ExtraLight"/>
              <a:cs typeface="Montserrat ExtraLight"/>
              <a:sym typeface="Montserrat ExtraLight"/>
            </a:endParaRPr>
          </a:p>
        </p:txBody>
      </p:sp>
      <p:sp>
        <p:nvSpPr>
          <p:cNvPr id="274" name="Google Shape;274;p32"/>
          <p:cNvSpPr txBox="1"/>
          <p:nvPr/>
        </p:nvSpPr>
        <p:spPr>
          <a:xfrm>
            <a:off x="5566864" y="3267769"/>
            <a:ext cx="3639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ExtraLight"/>
                <a:ea typeface="Montserrat ExtraLight"/>
                <a:cs typeface="Montserrat ExtraLight"/>
                <a:sym typeface="Montserrat ExtraLight"/>
              </a:rPr>
              <a:t>x</a:t>
            </a:r>
            <a:endParaRPr>
              <a:solidFill>
                <a:schemeClr val="accent1"/>
              </a:solidFill>
              <a:latin typeface="Montserrat ExtraLight"/>
              <a:ea typeface="Montserrat ExtraLight"/>
              <a:cs typeface="Montserrat ExtraLight"/>
              <a:sym typeface="Montserrat ExtraLight"/>
            </a:endParaRPr>
          </a:p>
        </p:txBody>
      </p:sp>
      <p:sp>
        <p:nvSpPr>
          <p:cNvPr id="275" name="Google Shape;275;p32"/>
          <p:cNvSpPr txBox="1"/>
          <p:nvPr/>
        </p:nvSpPr>
        <p:spPr>
          <a:xfrm>
            <a:off x="1487100" y="681631"/>
            <a:ext cx="61698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Medium"/>
                <a:ea typeface="Montserrat Medium"/>
                <a:cs typeface="Montserrat Medium"/>
                <a:sym typeface="Montserrat Medium"/>
              </a:rPr>
              <a:t>How can we calculate speed?</a:t>
            </a:r>
            <a:endParaRPr sz="1800">
              <a:solidFill>
                <a:schemeClr val="accent1"/>
              </a:solidFill>
              <a:latin typeface="Montserrat Medium"/>
              <a:ea typeface="Montserrat Medium"/>
              <a:cs typeface="Montserrat Medium"/>
              <a:sym typeface="Montserrat Medium"/>
            </a:endParaRPr>
          </a:p>
        </p:txBody>
      </p:sp>
      <p:sp>
        <p:nvSpPr>
          <p:cNvPr id="276" name="Google Shape;276;p32"/>
          <p:cNvSpPr txBox="1"/>
          <p:nvPr/>
        </p:nvSpPr>
        <p:spPr>
          <a:xfrm>
            <a:off x="6577913" y="3799475"/>
            <a:ext cx="19434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Light"/>
                <a:ea typeface="Montserrat Light"/>
                <a:cs typeface="Montserrat Light"/>
                <a:sym typeface="Montserrat Light"/>
              </a:rPr>
              <a:t>A flat line indicates zero speed, the object is stationary</a:t>
            </a:r>
            <a:endParaRPr>
              <a:solidFill>
                <a:schemeClr val="accent1"/>
              </a:solidFill>
              <a:latin typeface="Montserrat Light"/>
              <a:ea typeface="Montserrat Light"/>
              <a:cs typeface="Montserrat Light"/>
              <a:sym typeface="Montserrat Light"/>
            </a:endParaRPr>
          </a:p>
        </p:txBody>
      </p:sp>
      <p:sp>
        <p:nvSpPr>
          <p:cNvPr id="277" name="Google Shape;277;p32"/>
          <p:cNvSpPr txBox="1"/>
          <p:nvPr/>
        </p:nvSpPr>
        <p:spPr>
          <a:xfrm>
            <a:off x="3815200" y="3799475"/>
            <a:ext cx="24432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Light"/>
                <a:ea typeface="Montserrat Light"/>
                <a:cs typeface="Montserrat Light"/>
                <a:sym typeface="Montserrat Light"/>
              </a:rPr>
              <a:t>A shallow graph indicates a slow speed</a:t>
            </a:r>
            <a:endParaRPr>
              <a:solidFill>
                <a:schemeClr val="accent1"/>
              </a:solidFill>
              <a:latin typeface="Montserrat Light"/>
              <a:ea typeface="Montserrat Light"/>
              <a:cs typeface="Montserrat Light"/>
              <a:sym typeface="Montserrat Light"/>
            </a:endParaRPr>
          </a:p>
        </p:txBody>
      </p:sp>
      <p:sp>
        <p:nvSpPr>
          <p:cNvPr id="278" name="Google Shape;278;p32"/>
          <p:cNvSpPr txBox="1"/>
          <p:nvPr/>
        </p:nvSpPr>
        <p:spPr>
          <a:xfrm>
            <a:off x="1384013" y="3799475"/>
            <a:ext cx="20835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Light"/>
                <a:ea typeface="Montserrat Light"/>
                <a:cs typeface="Montserrat Light"/>
                <a:sym typeface="Montserrat Light"/>
              </a:rPr>
              <a:t>A steep line indicates a fast speed</a:t>
            </a:r>
            <a:endParaRPr>
              <a:solidFill>
                <a:schemeClr val="accent1"/>
              </a:solidFill>
              <a:latin typeface="Montserrat Light"/>
              <a:ea typeface="Montserrat Light"/>
              <a:cs typeface="Montserrat Light"/>
              <a:sym typeface="Montserrat Light"/>
            </a:endParaRPr>
          </a:p>
        </p:txBody>
      </p:sp>
      <p:pic>
        <p:nvPicPr>
          <p:cNvPr id="279" name="Google Shape;279;p32"/>
          <p:cNvPicPr preferRelativeResize="0"/>
          <p:nvPr/>
        </p:nvPicPr>
        <p:blipFill rotWithShape="1">
          <a:blip r:embed="rId4">
            <a:alphaModFix/>
          </a:blip>
          <a:srcRect b="238" l="0" r="0" t="238"/>
          <a:stretch/>
        </p:blipFill>
        <p:spPr>
          <a:xfrm>
            <a:off x="6435213" y="1175569"/>
            <a:ext cx="2228775" cy="2228775"/>
          </a:xfrm>
          <a:prstGeom prst="rect">
            <a:avLst/>
          </a:prstGeom>
          <a:noFill/>
          <a:ln>
            <a:noFill/>
          </a:ln>
        </p:spPr>
      </p:pic>
      <p:sp>
        <p:nvSpPr>
          <p:cNvPr id="280" name="Google Shape;280;p32"/>
          <p:cNvSpPr txBox="1"/>
          <p:nvPr/>
        </p:nvSpPr>
        <p:spPr>
          <a:xfrm>
            <a:off x="6229766" y="1501319"/>
            <a:ext cx="328500" cy="417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accent1"/>
                </a:solidFill>
                <a:latin typeface="Montserrat ExtraLight"/>
                <a:ea typeface="Montserrat ExtraLight"/>
                <a:cs typeface="Montserrat ExtraLight"/>
                <a:sym typeface="Montserrat ExtraLight"/>
              </a:rPr>
              <a:t>y</a:t>
            </a:r>
            <a:endParaRPr>
              <a:solidFill>
                <a:schemeClr val="accent1"/>
              </a:solidFill>
              <a:latin typeface="Montserrat ExtraLight"/>
              <a:ea typeface="Montserrat ExtraLight"/>
              <a:cs typeface="Montserrat ExtraLight"/>
              <a:sym typeface="Montserrat ExtraLight"/>
            </a:endParaRPr>
          </a:p>
        </p:txBody>
      </p:sp>
      <p:sp>
        <p:nvSpPr>
          <p:cNvPr id="281" name="Google Shape;281;p32"/>
          <p:cNvSpPr txBox="1"/>
          <p:nvPr/>
        </p:nvSpPr>
        <p:spPr>
          <a:xfrm>
            <a:off x="8079677" y="3267769"/>
            <a:ext cx="3639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ExtraLight"/>
                <a:ea typeface="Montserrat ExtraLight"/>
                <a:cs typeface="Montserrat ExtraLight"/>
                <a:sym typeface="Montserrat ExtraLight"/>
              </a:rPr>
              <a:t>x</a:t>
            </a:r>
            <a:endParaRPr>
              <a:solidFill>
                <a:schemeClr val="accent1"/>
              </a:solidFill>
              <a:latin typeface="Montserrat ExtraLight"/>
              <a:ea typeface="Montserrat ExtraLight"/>
              <a:cs typeface="Montserrat ExtraLight"/>
              <a:sym typeface="Montserrat ExtraLight"/>
            </a:endParaRPr>
          </a:p>
        </p:txBody>
      </p:sp>
      <p:pic>
        <p:nvPicPr>
          <p:cNvPr id="282" name="Google Shape;282;p32"/>
          <p:cNvPicPr preferRelativeResize="0"/>
          <p:nvPr/>
        </p:nvPicPr>
        <p:blipFill rotWithShape="1">
          <a:blip r:embed="rId5">
            <a:alphaModFix/>
          </a:blip>
          <a:srcRect b="238" l="0" r="0" t="238"/>
          <a:stretch/>
        </p:blipFill>
        <p:spPr>
          <a:xfrm>
            <a:off x="1311363" y="1175563"/>
            <a:ext cx="2228775" cy="2228775"/>
          </a:xfrm>
          <a:prstGeom prst="rect">
            <a:avLst/>
          </a:prstGeom>
          <a:noFill/>
          <a:ln>
            <a:noFill/>
          </a:ln>
        </p:spPr>
      </p:pic>
      <p:sp>
        <p:nvSpPr>
          <p:cNvPr id="283" name="Google Shape;283;p32"/>
          <p:cNvSpPr txBox="1"/>
          <p:nvPr/>
        </p:nvSpPr>
        <p:spPr>
          <a:xfrm>
            <a:off x="1105916" y="1608469"/>
            <a:ext cx="328500" cy="417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accent1"/>
                </a:solidFill>
                <a:latin typeface="Montserrat ExtraLight"/>
                <a:ea typeface="Montserrat ExtraLight"/>
                <a:cs typeface="Montserrat ExtraLight"/>
                <a:sym typeface="Montserrat ExtraLight"/>
              </a:rPr>
              <a:t>y</a:t>
            </a:r>
            <a:endParaRPr>
              <a:solidFill>
                <a:schemeClr val="accent1"/>
              </a:solidFill>
              <a:latin typeface="Montserrat ExtraLight"/>
              <a:ea typeface="Montserrat ExtraLight"/>
              <a:cs typeface="Montserrat ExtraLight"/>
              <a:sym typeface="Montserrat ExtraLight"/>
            </a:endParaRPr>
          </a:p>
        </p:txBody>
      </p:sp>
      <p:sp>
        <p:nvSpPr>
          <p:cNvPr id="284" name="Google Shape;284;p32"/>
          <p:cNvSpPr txBox="1"/>
          <p:nvPr/>
        </p:nvSpPr>
        <p:spPr>
          <a:xfrm>
            <a:off x="2955827" y="3267769"/>
            <a:ext cx="3639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ExtraLight"/>
                <a:ea typeface="Montserrat ExtraLight"/>
                <a:cs typeface="Montserrat ExtraLight"/>
                <a:sym typeface="Montserrat ExtraLight"/>
              </a:rPr>
              <a:t>x</a:t>
            </a:r>
            <a:endParaRPr>
              <a:solidFill>
                <a:schemeClr val="accent1"/>
              </a:solidFill>
              <a:latin typeface="Montserrat ExtraLight"/>
              <a:ea typeface="Montserrat ExtraLight"/>
              <a:cs typeface="Montserrat ExtraLight"/>
              <a:sym typeface="Montserrat ExtraLight"/>
            </a:endParaRPr>
          </a:p>
        </p:txBody>
      </p:sp>
      <p:sp>
        <p:nvSpPr>
          <p:cNvPr id="285" name="Google Shape;285;p32"/>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6" name="Google Shape;286;p32"/>
          <p:cNvPicPr preferRelativeResize="0"/>
          <p:nvPr/>
        </p:nvPicPr>
        <p:blipFill>
          <a:blip r:embed="rId6">
            <a:alphaModFix/>
          </a:blip>
          <a:stretch>
            <a:fillRect/>
          </a:stretch>
        </p:blipFill>
        <p:spPr>
          <a:xfrm rot="-5400000">
            <a:off x="-267713" y="3824560"/>
            <a:ext cx="1064025" cy="242300"/>
          </a:xfrm>
          <a:prstGeom prst="rect">
            <a:avLst/>
          </a:prstGeom>
          <a:noFill/>
          <a:ln>
            <a:noFill/>
          </a:ln>
        </p:spPr>
      </p:pic>
      <p:sp>
        <p:nvSpPr>
          <p:cNvPr id="287" name="Google Shape;287;p32"/>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88" name="Google Shape;288;p32"/>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89" name="Google Shape;289;p32"/>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90" name="Google Shape;290;p32"/>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EXTENSION</a:t>
            </a:r>
            <a:endParaRPr i="1">
              <a:solidFill>
                <a:srgbClr val="FFFFFF"/>
              </a:solidFill>
              <a:latin typeface="Montserrat Thin"/>
              <a:ea typeface="Montserrat Thin"/>
              <a:cs typeface="Montserrat Thin"/>
              <a:sym typeface="Montserrat Thin"/>
            </a:endParaRPr>
          </a:p>
        </p:txBody>
      </p:sp>
      <p:cxnSp>
        <p:nvCxnSpPr>
          <p:cNvPr id="291" name="Google Shape;291;p32"/>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33"/>
          <p:cNvPicPr preferRelativeResize="0"/>
          <p:nvPr/>
        </p:nvPicPr>
        <p:blipFill rotWithShape="1">
          <a:blip r:embed="rId3">
            <a:alphaModFix/>
          </a:blip>
          <a:srcRect b="1774" l="0" r="0" t="1774"/>
          <a:stretch/>
        </p:blipFill>
        <p:spPr>
          <a:xfrm>
            <a:off x="4795939" y="557362"/>
            <a:ext cx="3238090" cy="3054775"/>
          </a:xfrm>
          <a:prstGeom prst="rect">
            <a:avLst/>
          </a:prstGeom>
          <a:noFill/>
          <a:ln>
            <a:noFill/>
          </a:ln>
        </p:spPr>
      </p:pic>
      <p:sp>
        <p:nvSpPr>
          <p:cNvPr id="297" name="Google Shape;297;p33"/>
          <p:cNvSpPr txBox="1"/>
          <p:nvPr/>
        </p:nvSpPr>
        <p:spPr>
          <a:xfrm>
            <a:off x="1063263" y="557350"/>
            <a:ext cx="3142200" cy="74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Light"/>
                <a:ea typeface="Montserrat Light"/>
                <a:cs typeface="Montserrat Light"/>
                <a:sym typeface="Montserrat Light"/>
              </a:rPr>
              <a:t>Where does the line have a steep slope?</a:t>
            </a:r>
            <a:endParaRPr sz="1800">
              <a:solidFill>
                <a:schemeClr val="accent1"/>
              </a:solidFill>
              <a:latin typeface="Montserrat Light"/>
              <a:ea typeface="Montserrat Light"/>
              <a:cs typeface="Montserrat Light"/>
              <a:sym typeface="Montserrat Light"/>
            </a:endParaRPr>
          </a:p>
        </p:txBody>
      </p:sp>
      <p:sp>
        <p:nvSpPr>
          <p:cNvPr id="298" name="Google Shape;298;p33"/>
          <p:cNvSpPr/>
          <p:nvPr/>
        </p:nvSpPr>
        <p:spPr>
          <a:xfrm>
            <a:off x="6402825" y="1594862"/>
            <a:ext cx="354900" cy="297300"/>
          </a:xfrm>
          <a:prstGeom prst="roundRect">
            <a:avLst>
              <a:gd fmla="val 16667" name="adj"/>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
          </a:p>
        </p:txBody>
      </p:sp>
      <p:sp>
        <p:nvSpPr>
          <p:cNvPr id="299" name="Google Shape;299;p33"/>
          <p:cNvSpPr/>
          <p:nvPr/>
        </p:nvSpPr>
        <p:spPr>
          <a:xfrm>
            <a:off x="5580701" y="1957632"/>
            <a:ext cx="354900" cy="297300"/>
          </a:xfrm>
          <a:prstGeom prst="roundRect">
            <a:avLst>
              <a:gd fmla="val 16667" name="adj"/>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
          </a:p>
        </p:txBody>
      </p:sp>
      <p:sp>
        <p:nvSpPr>
          <p:cNvPr id="300" name="Google Shape;300;p33"/>
          <p:cNvSpPr/>
          <p:nvPr/>
        </p:nvSpPr>
        <p:spPr>
          <a:xfrm>
            <a:off x="5822871" y="1508368"/>
            <a:ext cx="354900" cy="297300"/>
          </a:xfrm>
          <a:prstGeom prst="roundRect">
            <a:avLst>
              <a:gd fmla="val 16667" name="adj"/>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
          </a:p>
        </p:txBody>
      </p:sp>
      <p:cxnSp>
        <p:nvCxnSpPr>
          <p:cNvPr id="301" name="Google Shape;301;p33"/>
          <p:cNvCxnSpPr/>
          <p:nvPr/>
        </p:nvCxnSpPr>
        <p:spPr>
          <a:xfrm>
            <a:off x="6757769" y="1743488"/>
            <a:ext cx="620400" cy="0"/>
          </a:xfrm>
          <a:prstGeom prst="straightConnector1">
            <a:avLst/>
          </a:prstGeom>
          <a:noFill/>
          <a:ln cap="flat" cmpd="sng" w="28575">
            <a:solidFill>
              <a:schemeClr val="accent6"/>
            </a:solidFill>
            <a:prstDash val="solid"/>
            <a:round/>
            <a:headEnd len="med" w="med" type="none"/>
            <a:tailEnd len="med" w="med" type="none"/>
          </a:ln>
        </p:spPr>
      </p:cxnSp>
      <p:sp>
        <p:nvSpPr>
          <p:cNvPr id="302" name="Google Shape;302;p33"/>
          <p:cNvSpPr txBox="1"/>
          <p:nvPr/>
        </p:nvSpPr>
        <p:spPr>
          <a:xfrm>
            <a:off x="6982776" y="1325825"/>
            <a:ext cx="17058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6"/>
                </a:solidFill>
                <a:latin typeface="Montserrat Medium"/>
                <a:ea typeface="Montserrat Medium"/>
                <a:cs typeface="Montserrat Medium"/>
                <a:sym typeface="Montserrat Medium"/>
              </a:rPr>
              <a:t>What happened here?</a:t>
            </a:r>
            <a:endParaRPr>
              <a:solidFill>
                <a:schemeClr val="accent6"/>
              </a:solidFill>
              <a:latin typeface="Montserrat Medium"/>
              <a:ea typeface="Montserrat Medium"/>
              <a:cs typeface="Montserrat Medium"/>
              <a:sym typeface="Montserrat Medium"/>
            </a:endParaRPr>
          </a:p>
        </p:txBody>
      </p:sp>
      <p:sp>
        <p:nvSpPr>
          <p:cNvPr id="303" name="Google Shape;303;p33"/>
          <p:cNvSpPr/>
          <p:nvPr/>
        </p:nvSpPr>
        <p:spPr>
          <a:xfrm>
            <a:off x="1235913" y="1354466"/>
            <a:ext cx="2796900" cy="4167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Medium"/>
                <a:ea typeface="Montserrat Medium"/>
                <a:cs typeface="Montserrat Medium"/>
                <a:sym typeface="Montserrat Medium"/>
              </a:rPr>
              <a:t>Distance travelled = 4 miles</a:t>
            </a:r>
            <a:endParaRPr>
              <a:solidFill>
                <a:schemeClr val="accent1"/>
              </a:solidFill>
              <a:latin typeface="Montserrat Medium"/>
              <a:ea typeface="Montserrat Medium"/>
              <a:cs typeface="Montserrat Medium"/>
              <a:sym typeface="Montserrat Medium"/>
            </a:endParaRPr>
          </a:p>
        </p:txBody>
      </p:sp>
      <p:sp>
        <p:nvSpPr>
          <p:cNvPr id="304" name="Google Shape;304;p33"/>
          <p:cNvSpPr/>
          <p:nvPr/>
        </p:nvSpPr>
        <p:spPr>
          <a:xfrm>
            <a:off x="1235913" y="1895644"/>
            <a:ext cx="2796900" cy="4167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Medium"/>
                <a:ea typeface="Montserrat Medium"/>
                <a:cs typeface="Montserrat Medium"/>
                <a:sym typeface="Montserrat Medium"/>
              </a:rPr>
              <a:t>Time </a:t>
            </a:r>
            <a:r>
              <a:rPr lang="en">
                <a:solidFill>
                  <a:schemeClr val="accent1"/>
                </a:solidFill>
                <a:latin typeface="Montserrat Medium"/>
                <a:ea typeface="Montserrat Medium"/>
                <a:cs typeface="Montserrat Medium"/>
                <a:sym typeface="Montserrat Medium"/>
              </a:rPr>
              <a:t>travelled = 1 hour</a:t>
            </a:r>
            <a:endParaRPr>
              <a:solidFill>
                <a:schemeClr val="accent1"/>
              </a:solidFill>
              <a:latin typeface="Montserrat Medium"/>
              <a:ea typeface="Montserrat Medium"/>
              <a:cs typeface="Montserrat Medium"/>
              <a:sym typeface="Montserrat Medium"/>
            </a:endParaRPr>
          </a:p>
        </p:txBody>
      </p:sp>
      <p:sp>
        <p:nvSpPr>
          <p:cNvPr id="305" name="Google Shape;305;p33"/>
          <p:cNvSpPr/>
          <p:nvPr/>
        </p:nvSpPr>
        <p:spPr>
          <a:xfrm>
            <a:off x="4958326" y="3743450"/>
            <a:ext cx="2913300" cy="8427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Montserrat"/>
                <a:ea typeface="Montserrat"/>
                <a:cs typeface="Montserrat"/>
                <a:sym typeface="Montserrat"/>
              </a:rPr>
              <a:t>SLOPE = </a:t>
            </a:r>
            <a:r>
              <a:rPr b="1" lang="en" u="sng">
                <a:solidFill>
                  <a:schemeClr val="accent1"/>
                </a:solidFill>
                <a:latin typeface="Montserrat"/>
                <a:ea typeface="Montserrat"/>
                <a:cs typeface="Montserrat"/>
                <a:sym typeface="Montserrat"/>
              </a:rPr>
              <a:t>distance covered</a:t>
            </a:r>
            <a:endParaRPr b="1" u="sng">
              <a:solidFill>
                <a:schemeClr val="accent1"/>
              </a:solidFill>
              <a:latin typeface="Montserrat"/>
              <a:ea typeface="Montserrat"/>
              <a:cs typeface="Montserrat"/>
              <a:sym typeface="Montserrat"/>
            </a:endParaRPr>
          </a:p>
          <a:p>
            <a:pPr indent="0" lvl="0" marL="0" rtl="0" algn="ctr">
              <a:spcBef>
                <a:spcPts val="0"/>
              </a:spcBef>
              <a:spcAft>
                <a:spcPts val="0"/>
              </a:spcAft>
              <a:buNone/>
            </a:pPr>
            <a:r>
              <a:rPr b="1" lang="en">
                <a:solidFill>
                  <a:schemeClr val="accent1"/>
                </a:solidFill>
                <a:latin typeface="Montserrat"/>
                <a:ea typeface="Montserrat"/>
                <a:cs typeface="Montserrat"/>
                <a:sym typeface="Montserrat"/>
              </a:rPr>
              <a:t>                </a:t>
            </a:r>
            <a:r>
              <a:rPr b="1" lang="en">
                <a:solidFill>
                  <a:schemeClr val="accent1"/>
                </a:solidFill>
                <a:latin typeface="Montserrat"/>
                <a:ea typeface="Montserrat"/>
                <a:cs typeface="Montserrat"/>
                <a:sym typeface="Montserrat"/>
              </a:rPr>
              <a:t>t</a:t>
            </a:r>
            <a:r>
              <a:rPr b="1" lang="en">
                <a:solidFill>
                  <a:schemeClr val="accent1"/>
                </a:solidFill>
                <a:latin typeface="Montserrat"/>
                <a:ea typeface="Montserrat"/>
                <a:cs typeface="Montserrat"/>
                <a:sym typeface="Montserrat"/>
              </a:rPr>
              <a:t>ime</a:t>
            </a:r>
            <a:endParaRPr b="1">
              <a:solidFill>
                <a:schemeClr val="accent1"/>
              </a:solidFill>
              <a:latin typeface="Montserrat"/>
              <a:ea typeface="Montserrat"/>
              <a:cs typeface="Montserrat"/>
              <a:sym typeface="Montserrat"/>
            </a:endParaRPr>
          </a:p>
        </p:txBody>
      </p:sp>
      <p:sp>
        <p:nvSpPr>
          <p:cNvPr id="306" name="Google Shape;306;p33"/>
          <p:cNvSpPr txBox="1"/>
          <p:nvPr/>
        </p:nvSpPr>
        <p:spPr>
          <a:xfrm>
            <a:off x="1063263" y="2831144"/>
            <a:ext cx="3142200" cy="74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Light"/>
                <a:ea typeface="Montserrat Light"/>
                <a:cs typeface="Montserrat Light"/>
                <a:sym typeface="Montserrat Light"/>
              </a:rPr>
              <a:t>Where does the line have a shallow slope?</a:t>
            </a:r>
            <a:endParaRPr sz="1800">
              <a:solidFill>
                <a:schemeClr val="accent1"/>
              </a:solidFill>
              <a:latin typeface="Montserrat Light"/>
              <a:ea typeface="Montserrat Light"/>
              <a:cs typeface="Montserrat Light"/>
              <a:sym typeface="Montserrat Light"/>
            </a:endParaRPr>
          </a:p>
        </p:txBody>
      </p:sp>
      <p:sp>
        <p:nvSpPr>
          <p:cNvPr id="307" name="Google Shape;307;p33"/>
          <p:cNvSpPr/>
          <p:nvPr/>
        </p:nvSpPr>
        <p:spPr>
          <a:xfrm>
            <a:off x="1235913" y="3628259"/>
            <a:ext cx="2796900" cy="4167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Medium"/>
                <a:ea typeface="Montserrat Medium"/>
                <a:cs typeface="Montserrat Medium"/>
                <a:sym typeface="Montserrat Medium"/>
              </a:rPr>
              <a:t>Distance travelled = 1 mile</a:t>
            </a:r>
            <a:endParaRPr>
              <a:solidFill>
                <a:schemeClr val="accent1"/>
              </a:solidFill>
              <a:latin typeface="Montserrat Medium"/>
              <a:ea typeface="Montserrat Medium"/>
              <a:cs typeface="Montserrat Medium"/>
              <a:sym typeface="Montserrat Medium"/>
            </a:endParaRPr>
          </a:p>
        </p:txBody>
      </p:sp>
      <p:sp>
        <p:nvSpPr>
          <p:cNvPr id="308" name="Google Shape;308;p33"/>
          <p:cNvSpPr/>
          <p:nvPr/>
        </p:nvSpPr>
        <p:spPr>
          <a:xfrm>
            <a:off x="1235913" y="4169438"/>
            <a:ext cx="2796900" cy="4167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Medium"/>
                <a:ea typeface="Montserrat Medium"/>
                <a:cs typeface="Montserrat Medium"/>
                <a:sym typeface="Montserrat Medium"/>
              </a:rPr>
              <a:t>Time travelled = 1 hour</a:t>
            </a:r>
            <a:endParaRPr>
              <a:solidFill>
                <a:schemeClr val="accent1"/>
              </a:solidFill>
              <a:latin typeface="Montserrat Medium"/>
              <a:ea typeface="Montserrat Medium"/>
              <a:cs typeface="Montserrat Medium"/>
              <a:sym typeface="Montserrat Medium"/>
            </a:endParaRPr>
          </a:p>
        </p:txBody>
      </p:sp>
      <p:sp>
        <p:nvSpPr>
          <p:cNvPr id="309" name="Google Shape;309;p33"/>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0" name="Google Shape;310;p33"/>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311" name="Google Shape;311;p33"/>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12" name="Google Shape;312;p33"/>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13" name="Google Shape;313;p33"/>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314" name="Google Shape;314;p33"/>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SLOPE</a:t>
            </a:r>
            <a:endParaRPr i="1">
              <a:solidFill>
                <a:srgbClr val="FFFFFF"/>
              </a:solidFill>
              <a:latin typeface="Montserrat Thin"/>
              <a:ea typeface="Montserrat Thin"/>
              <a:cs typeface="Montserrat Thin"/>
              <a:sym typeface="Montserrat Thin"/>
            </a:endParaRPr>
          </a:p>
        </p:txBody>
      </p:sp>
      <p:cxnSp>
        <p:nvCxnSpPr>
          <p:cNvPr id="315" name="Google Shape;315;p33"/>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