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Montserrat SemiBold"/>
      <p:regular r:id="rId15"/>
      <p:bold r:id="rId16"/>
      <p:italic r:id="rId17"/>
      <p:boldItalic r:id="rId18"/>
    </p:embeddedFont>
    <p:embeddedFont>
      <p:font typeface="Montserrat"/>
      <p:regular r:id="rId19"/>
      <p:bold r:id="rId20"/>
      <p:italic r:id="rId21"/>
      <p:boldItalic r:id="rId22"/>
    </p:embeddedFont>
    <p:embeddedFont>
      <p:font typeface="Montserrat Medium"/>
      <p:regular r:id="rId23"/>
      <p:bold r:id="rId24"/>
      <p:italic r:id="rId25"/>
      <p:boldItalic r:id="rId26"/>
    </p:embeddedFont>
    <p:embeddedFont>
      <p:font typeface="Lora"/>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MontserratMedium-bold.fntdata"/><Relationship Id="rId23" Type="http://schemas.openxmlformats.org/officeDocument/2006/relationships/font" Target="fonts/MontserratMedium-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boldItalic.fntdata"/><Relationship Id="rId25" Type="http://schemas.openxmlformats.org/officeDocument/2006/relationships/font" Target="fonts/MontserratMedium-italic.fntdata"/><Relationship Id="rId28" Type="http://schemas.openxmlformats.org/officeDocument/2006/relationships/font" Target="fonts/Lora-bold.fntdata"/><Relationship Id="rId27" Type="http://schemas.openxmlformats.org/officeDocument/2006/relationships/font" Target="fonts/Lora-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ora-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Lora-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ontserratSemiBold-regular.fntdata"/><Relationship Id="rId14" Type="http://schemas.openxmlformats.org/officeDocument/2006/relationships/slide" Target="slides/slide9.xml"/><Relationship Id="rId17" Type="http://schemas.openxmlformats.org/officeDocument/2006/relationships/font" Target="fonts/MontserratSemiBold-italic.fntdata"/><Relationship Id="rId16" Type="http://schemas.openxmlformats.org/officeDocument/2006/relationships/font" Target="fonts/MontserratSemiBold-bold.fntdata"/><Relationship Id="rId19" Type="http://schemas.openxmlformats.org/officeDocument/2006/relationships/font" Target="fonts/Montserrat-regular.fntdata"/><Relationship Id="rId18" Type="http://schemas.openxmlformats.org/officeDocument/2006/relationships/font" Target="fonts/MontserratSemiBold-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7d5bc40ef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7d5bc40ef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Ways that we can be more energy efficient - use newer technologies, use smaller/fewer energy-consuming things, and simply use less energy.</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7d5bc40efb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7d5bc40efb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Ways that we can be more energy efficient - use newer technologies, use smaller/fewer energy-consuming things, and simply use less energy.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7d5bc40efb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7d5bc40efb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Efficiency is what amount of the energy input comes out as desired work.  In the case of the light bulbs, electricity, measured in </a:t>
            </a:r>
            <a:r>
              <a:rPr b="1" lang="en">
                <a:solidFill>
                  <a:schemeClr val="dk1"/>
                </a:solidFill>
              </a:rPr>
              <a:t>watts</a:t>
            </a:r>
            <a:r>
              <a:rPr lang="en">
                <a:solidFill>
                  <a:schemeClr val="dk1"/>
                </a:solidFill>
              </a:rPr>
              <a:t> goes in, and light, measured in </a:t>
            </a:r>
            <a:r>
              <a:rPr b="1" lang="en">
                <a:solidFill>
                  <a:schemeClr val="dk1"/>
                </a:solidFill>
              </a:rPr>
              <a:t>lumens</a:t>
            </a:r>
            <a:r>
              <a:rPr lang="en">
                <a:solidFill>
                  <a:schemeClr val="dk1"/>
                </a:solidFill>
              </a:rPr>
              <a:t> comes out.  This chart, from </a:t>
            </a:r>
            <a:r>
              <a:rPr i="1" lang="en">
                <a:solidFill>
                  <a:schemeClr val="dk1"/>
                </a:solidFill>
              </a:rPr>
              <a:t>homedit.com</a:t>
            </a:r>
            <a:r>
              <a:rPr lang="en">
                <a:solidFill>
                  <a:schemeClr val="dk1"/>
                </a:solidFill>
              </a:rPr>
              <a:t> compares 4 different kinds of light bulbs that all output 1600 lumens of light.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7d5bc40efb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7d5bc40efb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Ways that we can be more energy efficient - use newer technologies, use smaller/fewer energy-consuming things, and simply use less energy. In classroom, use energy efficient devices like sensor for heat, cool, and motion.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7d5bc40efb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7d5bc40efb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7d5bc40efb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7d5bc40efb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7d5bc40efb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7d5bc40efb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If you have time, students can watch this video on the LA traffic control center.</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7d5bc40efb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7d5bc40efb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Collect these exit slips as a formative assessment to see what you need to review next class!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image" Target="../media/image10.png"/><Relationship Id="rId6"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2.jpg"/><Relationship Id="rId5" Type="http://schemas.openxmlformats.org/officeDocument/2006/relationships/image" Target="../media/image1.jpg"/><Relationship Id="rId6" Type="http://schemas.openxmlformats.org/officeDocument/2006/relationships/image" Target="../media/image12.jpg"/><Relationship Id="rId7"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8.gif"/><Relationship Id="rId5" Type="http://schemas.openxmlformats.org/officeDocument/2006/relationships/image" Target="../media/image7.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hyperlink" Target="http://www.youtube.com/watch?v=bJh53jhpKDA" TargetMode="External"/><Relationship Id="rId5"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CB9"/>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0" l="3108" r="5742" t="0"/>
          <a:stretch/>
        </p:blipFill>
        <p:spPr>
          <a:xfrm>
            <a:off x="105000" y="3640500"/>
            <a:ext cx="9144005" cy="2913524"/>
          </a:xfrm>
          <a:prstGeom prst="rect">
            <a:avLst/>
          </a:prstGeom>
          <a:noFill/>
          <a:ln>
            <a:noFill/>
          </a:ln>
        </p:spPr>
      </p:pic>
      <p:pic>
        <p:nvPicPr>
          <p:cNvPr id="55" name="Google Shape;55;p13"/>
          <p:cNvPicPr preferRelativeResize="0"/>
          <p:nvPr/>
        </p:nvPicPr>
        <p:blipFill rotWithShape="1">
          <a:blip r:embed="rId3">
            <a:alphaModFix/>
          </a:blip>
          <a:srcRect b="0" l="3112" r="4806" t="0"/>
          <a:stretch/>
        </p:blipFill>
        <p:spPr>
          <a:xfrm rot="10800000">
            <a:off x="-245287" y="-1843374"/>
            <a:ext cx="9237125" cy="2913524"/>
          </a:xfrm>
          <a:prstGeom prst="rect">
            <a:avLst/>
          </a:prstGeom>
          <a:noFill/>
          <a:ln>
            <a:noFill/>
          </a:ln>
        </p:spPr>
      </p:pic>
      <p:pic>
        <p:nvPicPr>
          <p:cNvPr id="56" name="Google Shape;56;p13"/>
          <p:cNvPicPr preferRelativeResize="0"/>
          <p:nvPr/>
        </p:nvPicPr>
        <p:blipFill>
          <a:blip r:embed="rId4">
            <a:alphaModFix/>
          </a:blip>
          <a:stretch>
            <a:fillRect/>
          </a:stretch>
        </p:blipFill>
        <p:spPr>
          <a:xfrm>
            <a:off x="-4561300" y="4642588"/>
            <a:ext cx="7591425" cy="142875"/>
          </a:xfrm>
          <a:prstGeom prst="rect">
            <a:avLst/>
          </a:prstGeom>
          <a:noFill/>
          <a:ln>
            <a:noFill/>
          </a:ln>
        </p:spPr>
      </p:pic>
      <p:pic>
        <p:nvPicPr>
          <p:cNvPr id="57" name="Google Shape;57;p13"/>
          <p:cNvPicPr preferRelativeResize="0"/>
          <p:nvPr/>
        </p:nvPicPr>
        <p:blipFill>
          <a:blip r:embed="rId5">
            <a:alphaModFix/>
          </a:blip>
          <a:stretch>
            <a:fillRect/>
          </a:stretch>
        </p:blipFill>
        <p:spPr>
          <a:xfrm>
            <a:off x="772775" y="1130725"/>
            <a:ext cx="2665695" cy="607000"/>
          </a:xfrm>
          <a:prstGeom prst="rect">
            <a:avLst/>
          </a:prstGeom>
          <a:noFill/>
          <a:ln>
            <a:noFill/>
          </a:ln>
        </p:spPr>
      </p:pic>
      <p:cxnSp>
        <p:nvCxnSpPr>
          <p:cNvPr id="58" name="Google Shape;58;p13"/>
          <p:cNvCxnSpPr/>
          <p:nvPr/>
        </p:nvCxnSpPr>
        <p:spPr>
          <a:xfrm>
            <a:off x="880475" y="2499800"/>
            <a:ext cx="7326900" cy="0"/>
          </a:xfrm>
          <a:prstGeom prst="straightConnector1">
            <a:avLst/>
          </a:prstGeom>
          <a:noFill/>
          <a:ln cap="flat" cmpd="sng" w="9525">
            <a:solidFill>
              <a:srgbClr val="FFFFFF"/>
            </a:solidFill>
            <a:prstDash val="solid"/>
            <a:round/>
            <a:headEnd len="med" w="med" type="none"/>
            <a:tailEnd len="med" w="med" type="none"/>
          </a:ln>
        </p:spPr>
      </p:cxnSp>
      <p:sp>
        <p:nvSpPr>
          <p:cNvPr id="59" name="Google Shape;59;p13"/>
          <p:cNvSpPr txBox="1"/>
          <p:nvPr/>
        </p:nvSpPr>
        <p:spPr>
          <a:xfrm>
            <a:off x="772775" y="1597202"/>
            <a:ext cx="7708500" cy="204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4800">
              <a:solidFill>
                <a:srgbClr val="FFFFFF"/>
              </a:solidFill>
              <a:latin typeface="Montserrat"/>
              <a:ea typeface="Montserrat"/>
              <a:cs typeface="Montserrat"/>
              <a:sym typeface="Montserrat"/>
            </a:endParaRPr>
          </a:p>
        </p:txBody>
      </p:sp>
      <p:pic>
        <p:nvPicPr>
          <p:cNvPr id="60" name="Google Shape;60;p13"/>
          <p:cNvPicPr preferRelativeResize="0"/>
          <p:nvPr/>
        </p:nvPicPr>
        <p:blipFill>
          <a:blip r:embed="rId6">
            <a:alphaModFix/>
          </a:blip>
          <a:stretch>
            <a:fillRect/>
          </a:stretch>
        </p:blipFill>
        <p:spPr>
          <a:xfrm>
            <a:off x="7258271" y="3929461"/>
            <a:ext cx="1652674" cy="1642239"/>
          </a:xfrm>
          <a:prstGeom prst="rect">
            <a:avLst/>
          </a:prstGeom>
          <a:noFill/>
          <a:ln>
            <a:noFill/>
          </a:ln>
        </p:spPr>
      </p:pic>
      <p:sp>
        <p:nvSpPr>
          <p:cNvPr id="61" name="Google Shape;61;p13"/>
          <p:cNvSpPr txBox="1"/>
          <p:nvPr/>
        </p:nvSpPr>
        <p:spPr>
          <a:xfrm>
            <a:off x="772775" y="1907975"/>
            <a:ext cx="7434600" cy="53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Montserrat"/>
                <a:ea typeface="Montserrat"/>
                <a:cs typeface="Montserrat"/>
                <a:sym typeface="Montserrat"/>
              </a:rPr>
              <a:t>Energy Efficiency Lesson </a:t>
            </a:r>
            <a:r>
              <a:rPr b="1" lang="en" sz="2400">
                <a:solidFill>
                  <a:srgbClr val="FFFFFF"/>
                </a:solidFill>
                <a:latin typeface="Montserrat"/>
                <a:ea typeface="Montserrat"/>
                <a:cs typeface="Montserrat"/>
                <a:sym typeface="Montserrat"/>
              </a:rPr>
              <a:t>1</a:t>
            </a:r>
            <a:endParaRPr b="1" sz="2400">
              <a:solidFill>
                <a:srgbClr val="FFFFFF"/>
              </a:solidFill>
              <a:latin typeface="Montserrat"/>
              <a:ea typeface="Montserrat"/>
              <a:cs typeface="Montserrat"/>
              <a:sym typeface="Montserrat"/>
            </a:endParaRPr>
          </a:p>
        </p:txBody>
      </p:sp>
      <p:sp>
        <p:nvSpPr>
          <p:cNvPr id="62" name="Google Shape;62;p13"/>
          <p:cNvSpPr txBox="1"/>
          <p:nvPr/>
        </p:nvSpPr>
        <p:spPr>
          <a:xfrm>
            <a:off x="717750" y="3234142"/>
            <a:ext cx="7708500" cy="53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200">
              <a:solidFill>
                <a:srgbClr val="FFFFFF"/>
              </a:solidFill>
              <a:latin typeface="Montserrat"/>
              <a:ea typeface="Montserrat"/>
              <a:cs typeface="Montserrat"/>
              <a:sym typeface="Montserrat"/>
            </a:endParaRPr>
          </a:p>
        </p:txBody>
      </p:sp>
      <p:pic>
        <p:nvPicPr>
          <p:cNvPr id="63" name="Google Shape;63;p13"/>
          <p:cNvPicPr preferRelativeResize="0"/>
          <p:nvPr/>
        </p:nvPicPr>
        <p:blipFill>
          <a:blip r:embed="rId4">
            <a:alphaModFix/>
          </a:blip>
          <a:stretch>
            <a:fillRect/>
          </a:stretch>
        </p:blipFill>
        <p:spPr>
          <a:xfrm>
            <a:off x="881275" y="3611413"/>
            <a:ext cx="7591425" cy="142875"/>
          </a:xfrm>
          <a:prstGeom prst="rect">
            <a:avLst/>
          </a:prstGeom>
          <a:noFill/>
          <a:ln>
            <a:noFill/>
          </a:ln>
        </p:spPr>
      </p:pic>
      <p:sp>
        <p:nvSpPr>
          <p:cNvPr id="64" name="Google Shape;64;p13"/>
          <p:cNvSpPr txBox="1"/>
          <p:nvPr/>
        </p:nvSpPr>
        <p:spPr>
          <a:xfrm>
            <a:off x="772775" y="2560325"/>
            <a:ext cx="6816300" cy="88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2400">
                <a:solidFill>
                  <a:srgbClr val="FFFFFF"/>
                </a:solidFill>
                <a:latin typeface="Montserrat SemiBold"/>
                <a:ea typeface="Montserrat SemiBold"/>
                <a:cs typeface="Montserrat SemiBold"/>
                <a:sym typeface="Montserrat SemiBold"/>
              </a:rPr>
              <a:t>How much energy does something use?</a:t>
            </a:r>
            <a:endParaRPr i="1" sz="2400">
              <a:solidFill>
                <a:srgbClr val="FFFFFF"/>
              </a:solidFill>
              <a:latin typeface="Montserrat SemiBold"/>
              <a:ea typeface="Montserrat SemiBold"/>
              <a:cs typeface="Montserrat SemiBold"/>
              <a:sym typeface="Montserrat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CB9"/>
        </a:solidFill>
      </p:bgPr>
    </p:bg>
    <p:spTree>
      <p:nvGrpSpPr>
        <p:cNvPr id="68" name="Shape 68"/>
        <p:cNvGrpSpPr/>
        <p:nvPr/>
      </p:nvGrpSpPr>
      <p:grpSpPr>
        <a:xfrm>
          <a:off x="0" y="0"/>
          <a:ext cx="0" cy="0"/>
          <a:chOff x="0" y="0"/>
          <a:chExt cx="0" cy="0"/>
        </a:xfrm>
      </p:grpSpPr>
      <p:sp>
        <p:nvSpPr>
          <p:cNvPr id="69" name="Google Shape;69;p14"/>
          <p:cNvSpPr/>
          <p:nvPr/>
        </p:nvSpPr>
        <p:spPr>
          <a:xfrm>
            <a:off x="0" y="0"/>
            <a:ext cx="5286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0" name="Google Shape;70;p14"/>
          <p:cNvPicPr preferRelativeResize="0"/>
          <p:nvPr/>
        </p:nvPicPr>
        <p:blipFill>
          <a:blip r:embed="rId3">
            <a:alphaModFix/>
          </a:blip>
          <a:stretch>
            <a:fillRect/>
          </a:stretch>
        </p:blipFill>
        <p:spPr>
          <a:xfrm rot="-5400000">
            <a:off x="-267713" y="3717248"/>
            <a:ext cx="1064025" cy="242300"/>
          </a:xfrm>
          <a:prstGeom prst="rect">
            <a:avLst/>
          </a:prstGeom>
          <a:noFill/>
          <a:ln>
            <a:noFill/>
          </a:ln>
        </p:spPr>
      </p:pic>
      <p:sp>
        <p:nvSpPr>
          <p:cNvPr id="71" name="Google Shape;71;p14"/>
          <p:cNvSpPr txBox="1"/>
          <p:nvPr>
            <p:ph idx="12" type="sldNum"/>
          </p:nvPr>
        </p:nvSpPr>
        <p:spPr>
          <a:xfrm>
            <a:off x="82350" y="4659350"/>
            <a:ext cx="363900" cy="41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a:solidFill>
                  <a:srgbClr val="FFFFFF"/>
                </a:solidFill>
                <a:latin typeface="Montserrat"/>
                <a:ea typeface="Montserrat"/>
                <a:cs typeface="Montserrat"/>
                <a:sym typeface="Montserrat"/>
              </a:rPr>
              <a:t>‹#›</a:t>
            </a:fld>
            <a:endParaRPr b="1">
              <a:solidFill>
                <a:srgbClr val="FFFFFF"/>
              </a:solidFill>
              <a:latin typeface="Montserrat"/>
              <a:ea typeface="Montserrat"/>
              <a:cs typeface="Montserrat"/>
              <a:sym typeface="Montserrat"/>
            </a:endParaRPr>
          </a:p>
        </p:txBody>
      </p:sp>
      <p:cxnSp>
        <p:nvCxnSpPr>
          <p:cNvPr id="72" name="Google Shape;72;p14"/>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73" name="Google Shape;73;p14"/>
          <p:cNvSpPr txBox="1"/>
          <p:nvPr/>
        </p:nvSpPr>
        <p:spPr>
          <a:xfrm>
            <a:off x="624175" y="885050"/>
            <a:ext cx="8259300" cy="377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rgbClr val="FFFFFF"/>
                </a:solidFill>
                <a:latin typeface="Montserrat"/>
                <a:ea typeface="Montserrat"/>
                <a:cs typeface="Montserrat"/>
                <a:sym typeface="Montserrat"/>
              </a:rPr>
              <a:t>Energy allows you to make change</a:t>
            </a:r>
            <a:endParaRPr sz="2000">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sz="2000">
              <a:solidFill>
                <a:schemeClr val="lt1"/>
              </a:solidFill>
              <a:latin typeface="Montserrat"/>
              <a:ea typeface="Montserrat"/>
              <a:cs typeface="Montserrat"/>
              <a:sym typeface="Montserrat"/>
            </a:endParaRPr>
          </a:p>
          <a:p>
            <a:pPr indent="0" lvl="0" marL="0" rtl="0" algn="l">
              <a:spcBef>
                <a:spcPts val="0"/>
              </a:spcBef>
              <a:spcAft>
                <a:spcPts val="0"/>
              </a:spcAft>
              <a:buNone/>
            </a:pPr>
            <a:r>
              <a:rPr lang="en" sz="2000">
                <a:solidFill>
                  <a:schemeClr val="lt1"/>
                </a:solidFill>
                <a:latin typeface="Montserrat"/>
                <a:ea typeface="Montserrat"/>
                <a:cs typeface="Montserrat"/>
                <a:sym typeface="Montserrat"/>
              </a:rPr>
              <a:t>Energy can put things into motion, light something up, make sounds through vibration, etc.</a:t>
            </a:r>
            <a:endParaRPr sz="2000">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sz="2000">
              <a:solidFill>
                <a:schemeClr val="lt1"/>
              </a:solidFill>
              <a:latin typeface="Montserrat"/>
              <a:ea typeface="Montserrat"/>
              <a:cs typeface="Montserrat"/>
              <a:sym typeface="Montserrat"/>
            </a:endParaRPr>
          </a:p>
          <a:p>
            <a:pPr indent="0" lvl="0" marL="0" rtl="0" algn="l">
              <a:spcBef>
                <a:spcPts val="0"/>
              </a:spcBef>
              <a:spcAft>
                <a:spcPts val="0"/>
              </a:spcAft>
              <a:buNone/>
            </a:pPr>
            <a:r>
              <a:rPr lang="en" sz="2000">
                <a:solidFill>
                  <a:schemeClr val="lt1"/>
                </a:solidFill>
                <a:latin typeface="Montserrat"/>
                <a:ea typeface="Montserrat"/>
                <a:cs typeface="Montserrat"/>
                <a:sym typeface="Montserrat"/>
              </a:rPr>
              <a:t>There are many types of energy: light, sound, chemical, kinetic and electrical</a:t>
            </a:r>
            <a:endParaRPr sz="2000">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sz="20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 sz="2000">
                <a:solidFill>
                  <a:schemeClr val="lt1"/>
                </a:solidFill>
                <a:latin typeface="Montserrat"/>
                <a:ea typeface="Montserrat"/>
                <a:cs typeface="Montserrat"/>
                <a:sym typeface="Montserrat"/>
              </a:rPr>
              <a:t>Which types of energy do you think the Piper Computer Kit uses?</a:t>
            </a:r>
            <a:endParaRPr sz="2000">
              <a:solidFill>
                <a:schemeClr val="lt1"/>
              </a:solidFill>
              <a:latin typeface="Montserrat"/>
              <a:ea typeface="Montserrat"/>
              <a:cs typeface="Montserrat"/>
              <a:sym typeface="Montserrat"/>
            </a:endParaRPr>
          </a:p>
          <a:p>
            <a:pPr indent="0" lvl="0" marL="0" rtl="0" algn="l">
              <a:spcBef>
                <a:spcPts val="0"/>
              </a:spcBef>
              <a:spcAft>
                <a:spcPts val="0"/>
              </a:spcAft>
              <a:buNone/>
            </a:pPr>
            <a:br>
              <a:rPr lang="en" sz="1800">
                <a:solidFill>
                  <a:srgbClr val="FFFFFF"/>
                </a:solidFill>
                <a:latin typeface="Lora"/>
                <a:ea typeface="Lora"/>
                <a:cs typeface="Lora"/>
                <a:sym typeface="Lora"/>
              </a:rPr>
            </a:br>
            <a:br>
              <a:rPr lang="en" sz="1800">
                <a:solidFill>
                  <a:srgbClr val="FFFFFF"/>
                </a:solidFill>
                <a:latin typeface="Lora"/>
                <a:ea typeface="Lora"/>
                <a:cs typeface="Lora"/>
                <a:sym typeface="Lora"/>
              </a:rPr>
            </a:br>
            <a:br>
              <a:rPr lang="en" sz="1800">
                <a:solidFill>
                  <a:srgbClr val="FFFFFF"/>
                </a:solidFill>
                <a:latin typeface="Lora"/>
                <a:ea typeface="Lora"/>
                <a:cs typeface="Lora"/>
                <a:sym typeface="Lora"/>
              </a:rPr>
            </a:br>
            <a:endParaRPr sz="1800">
              <a:solidFill>
                <a:srgbClr val="FFFFFF"/>
              </a:solidFill>
              <a:latin typeface="Lora"/>
              <a:ea typeface="Lora"/>
              <a:cs typeface="Lora"/>
              <a:sym typeface="Lora"/>
            </a:endParaRPr>
          </a:p>
        </p:txBody>
      </p:sp>
      <p:sp>
        <p:nvSpPr>
          <p:cNvPr id="74" name="Google Shape;74;p14"/>
          <p:cNvSpPr txBox="1"/>
          <p:nvPr/>
        </p:nvSpPr>
        <p:spPr>
          <a:xfrm>
            <a:off x="564175" y="139825"/>
            <a:ext cx="8379300" cy="6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200">
                <a:solidFill>
                  <a:srgbClr val="FFFFFF"/>
                </a:solidFill>
                <a:latin typeface="Montserrat"/>
                <a:ea typeface="Montserrat"/>
                <a:cs typeface="Montserrat"/>
                <a:sym typeface="Montserrat"/>
              </a:rPr>
              <a:t>Recall: What is Energy?</a:t>
            </a:r>
            <a:endParaRPr b="1" sz="3200">
              <a:solidFill>
                <a:srgbClr val="FFFFFF"/>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CB9"/>
        </a:solidFill>
      </p:bgPr>
    </p:bg>
    <p:spTree>
      <p:nvGrpSpPr>
        <p:cNvPr id="78" name="Shape 78"/>
        <p:cNvGrpSpPr/>
        <p:nvPr/>
      </p:nvGrpSpPr>
      <p:grpSpPr>
        <a:xfrm>
          <a:off x="0" y="0"/>
          <a:ext cx="0" cy="0"/>
          <a:chOff x="0" y="0"/>
          <a:chExt cx="0" cy="0"/>
        </a:xfrm>
      </p:grpSpPr>
      <p:sp>
        <p:nvSpPr>
          <p:cNvPr id="79" name="Google Shape;79;p15"/>
          <p:cNvSpPr/>
          <p:nvPr/>
        </p:nvSpPr>
        <p:spPr>
          <a:xfrm>
            <a:off x="0" y="0"/>
            <a:ext cx="5286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0" name="Google Shape;80;p15"/>
          <p:cNvPicPr preferRelativeResize="0"/>
          <p:nvPr/>
        </p:nvPicPr>
        <p:blipFill>
          <a:blip r:embed="rId3">
            <a:alphaModFix/>
          </a:blip>
          <a:stretch>
            <a:fillRect/>
          </a:stretch>
        </p:blipFill>
        <p:spPr>
          <a:xfrm rot="-5400000">
            <a:off x="-267713" y="3717248"/>
            <a:ext cx="1064025" cy="242300"/>
          </a:xfrm>
          <a:prstGeom prst="rect">
            <a:avLst/>
          </a:prstGeom>
          <a:noFill/>
          <a:ln>
            <a:noFill/>
          </a:ln>
        </p:spPr>
      </p:pic>
      <p:sp>
        <p:nvSpPr>
          <p:cNvPr id="81" name="Google Shape;81;p15"/>
          <p:cNvSpPr txBox="1"/>
          <p:nvPr>
            <p:ph idx="12" type="sldNum"/>
          </p:nvPr>
        </p:nvSpPr>
        <p:spPr>
          <a:xfrm>
            <a:off x="82350" y="4659350"/>
            <a:ext cx="363900" cy="41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a:solidFill>
                  <a:srgbClr val="FFFFFF"/>
                </a:solidFill>
                <a:latin typeface="Montserrat"/>
                <a:ea typeface="Montserrat"/>
                <a:cs typeface="Montserrat"/>
                <a:sym typeface="Montserrat"/>
              </a:rPr>
              <a:t>‹#›</a:t>
            </a:fld>
            <a:endParaRPr b="1">
              <a:solidFill>
                <a:srgbClr val="FFFFFF"/>
              </a:solidFill>
              <a:latin typeface="Montserrat"/>
              <a:ea typeface="Montserrat"/>
              <a:cs typeface="Montserrat"/>
              <a:sym typeface="Montserrat"/>
            </a:endParaRPr>
          </a:p>
        </p:txBody>
      </p:sp>
      <p:cxnSp>
        <p:nvCxnSpPr>
          <p:cNvPr id="82" name="Google Shape;82;p15"/>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83" name="Google Shape;83;p15"/>
          <p:cNvSpPr txBox="1"/>
          <p:nvPr/>
        </p:nvSpPr>
        <p:spPr>
          <a:xfrm>
            <a:off x="624175" y="885050"/>
            <a:ext cx="8259300" cy="377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000">
                <a:solidFill>
                  <a:schemeClr val="lt1"/>
                </a:solidFill>
                <a:latin typeface="Montserrat"/>
                <a:ea typeface="Montserrat"/>
                <a:cs typeface="Montserrat"/>
                <a:sym typeface="Montserrat"/>
              </a:rPr>
              <a:t>Examples:</a:t>
            </a:r>
            <a:endParaRPr b="1" sz="2000">
              <a:solidFill>
                <a:schemeClr val="lt1"/>
              </a:solidFill>
              <a:latin typeface="Montserrat"/>
              <a:ea typeface="Montserrat"/>
              <a:cs typeface="Montserrat"/>
              <a:sym typeface="Montserrat"/>
            </a:endParaRPr>
          </a:p>
          <a:p>
            <a:pPr indent="-355600" lvl="0" marL="457200" rtl="0" algn="l">
              <a:spcBef>
                <a:spcPts val="0"/>
              </a:spcBef>
              <a:spcAft>
                <a:spcPts val="0"/>
              </a:spcAft>
              <a:buClr>
                <a:schemeClr val="lt1"/>
              </a:buClr>
              <a:buSzPts val="2000"/>
              <a:buFont typeface="Montserrat"/>
              <a:buChar char="●"/>
            </a:pPr>
            <a:r>
              <a:rPr lang="en" sz="2000">
                <a:solidFill>
                  <a:schemeClr val="lt1"/>
                </a:solidFill>
                <a:latin typeface="Montserrat"/>
                <a:ea typeface="Montserrat"/>
                <a:cs typeface="Montserrat"/>
                <a:sym typeface="Montserrat"/>
              </a:rPr>
              <a:t>Running, biking, swimming or playing sports</a:t>
            </a:r>
            <a:endParaRPr sz="2000">
              <a:solidFill>
                <a:schemeClr val="lt1"/>
              </a:solidFill>
              <a:latin typeface="Montserrat"/>
              <a:ea typeface="Montserrat"/>
              <a:cs typeface="Montserrat"/>
              <a:sym typeface="Montserrat"/>
            </a:endParaRPr>
          </a:p>
          <a:p>
            <a:pPr indent="-355600" lvl="0" marL="457200" rtl="0" algn="l">
              <a:spcBef>
                <a:spcPts val="0"/>
              </a:spcBef>
              <a:spcAft>
                <a:spcPts val="0"/>
              </a:spcAft>
              <a:buClr>
                <a:schemeClr val="lt1"/>
              </a:buClr>
              <a:buSzPts val="2000"/>
              <a:buFont typeface="Montserrat"/>
              <a:buChar char="●"/>
            </a:pPr>
            <a:r>
              <a:rPr lang="en" sz="2000">
                <a:solidFill>
                  <a:schemeClr val="lt1"/>
                </a:solidFill>
                <a:latin typeface="Montserrat"/>
                <a:ea typeface="Montserrat"/>
                <a:cs typeface="Montserrat"/>
                <a:sym typeface="Montserrat"/>
              </a:rPr>
              <a:t>Living daily life</a:t>
            </a:r>
            <a:endParaRPr sz="2000">
              <a:solidFill>
                <a:schemeClr val="lt1"/>
              </a:solidFill>
              <a:latin typeface="Montserrat"/>
              <a:ea typeface="Montserrat"/>
              <a:cs typeface="Montserrat"/>
              <a:sym typeface="Montserrat"/>
            </a:endParaRPr>
          </a:p>
          <a:p>
            <a:pPr indent="-355600" lvl="0" marL="457200" rtl="0" algn="l">
              <a:spcBef>
                <a:spcPts val="0"/>
              </a:spcBef>
              <a:spcAft>
                <a:spcPts val="0"/>
              </a:spcAft>
              <a:buClr>
                <a:schemeClr val="lt1"/>
              </a:buClr>
              <a:buSzPts val="2000"/>
              <a:buFont typeface="Montserrat"/>
              <a:buChar char="●"/>
            </a:pPr>
            <a:r>
              <a:rPr lang="en" sz="2000">
                <a:solidFill>
                  <a:schemeClr val="lt1"/>
                </a:solidFill>
                <a:latin typeface="Montserrat"/>
                <a:ea typeface="Montserrat"/>
                <a:cs typeface="Montserrat"/>
                <a:sym typeface="Montserrat"/>
              </a:rPr>
              <a:t>Turning on the lights</a:t>
            </a:r>
            <a:endParaRPr sz="2000">
              <a:solidFill>
                <a:schemeClr val="lt1"/>
              </a:solidFill>
              <a:latin typeface="Montserrat"/>
              <a:ea typeface="Montserrat"/>
              <a:cs typeface="Montserrat"/>
              <a:sym typeface="Montserrat"/>
            </a:endParaRPr>
          </a:p>
          <a:p>
            <a:pPr indent="-355600" lvl="0" marL="457200" rtl="0" algn="l">
              <a:spcBef>
                <a:spcPts val="0"/>
              </a:spcBef>
              <a:spcAft>
                <a:spcPts val="0"/>
              </a:spcAft>
              <a:buClr>
                <a:schemeClr val="lt1"/>
              </a:buClr>
              <a:buSzPts val="2000"/>
              <a:buFont typeface="Montserrat"/>
              <a:buChar char="●"/>
            </a:pPr>
            <a:r>
              <a:rPr lang="en" sz="2000">
                <a:solidFill>
                  <a:schemeClr val="lt1"/>
                </a:solidFill>
                <a:latin typeface="Montserrat"/>
                <a:ea typeface="Montserrat"/>
                <a:cs typeface="Montserrat"/>
                <a:sym typeface="Montserrat"/>
              </a:rPr>
              <a:t>Playing music out of a speaker</a:t>
            </a:r>
            <a:endParaRPr sz="20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20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2000">
                <a:solidFill>
                  <a:schemeClr val="lt1"/>
                </a:solidFill>
                <a:latin typeface="Montserrat"/>
                <a:ea typeface="Montserrat"/>
                <a:cs typeface="Montserrat"/>
                <a:sym typeface="Montserrat"/>
              </a:rPr>
              <a:t>When you use energy to do one of the above, you are doing </a:t>
            </a:r>
            <a:r>
              <a:rPr b="1" i="1" lang="en" sz="2000">
                <a:solidFill>
                  <a:schemeClr val="lt1"/>
                </a:solidFill>
                <a:latin typeface="Montserrat"/>
                <a:ea typeface="Montserrat"/>
                <a:cs typeface="Montserrat"/>
                <a:sym typeface="Montserrat"/>
              </a:rPr>
              <a:t>work</a:t>
            </a:r>
            <a:r>
              <a:rPr lang="en" sz="2000">
                <a:solidFill>
                  <a:schemeClr val="lt1"/>
                </a:solidFill>
                <a:latin typeface="Montserrat"/>
                <a:ea typeface="Montserrat"/>
                <a:cs typeface="Montserrat"/>
                <a:sym typeface="Montserrat"/>
              </a:rPr>
              <a:t>. This means you </a:t>
            </a:r>
            <a:r>
              <a:rPr b="1" i="1" lang="en" sz="2000">
                <a:solidFill>
                  <a:schemeClr val="lt1"/>
                </a:solidFill>
                <a:latin typeface="Montserrat"/>
                <a:ea typeface="Montserrat"/>
                <a:cs typeface="Montserrat"/>
                <a:sym typeface="Montserrat"/>
              </a:rPr>
              <a:t>transfer</a:t>
            </a:r>
            <a:r>
              <a:rPr lang="en" sz="2000">
                <a:solidFill>
                  <a:schemeClr val="lt1"/>
                </a:solidFill>
                <a:latin typeface="Montserrat"/>
                <a:ea typeface="Montserrat"/>
                <a:cs typeface="Montserrat"/>
                <a:sym typeface="Montserrat"/>
              </a:rPr>
              <a:t> energy from one type to another. </a:t>
            </a:r>
            <a:endParaRPr sz="20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2000">
              <a:solidFill>
                <a:schemeClr val="lt1"/>
              </a:solidFill>
              <a:latin typeface="Montserrat"/>
              <a:ea typeface="Montserrat"/>
              <a:cs typeface="Montserrat"/>
              <a:sym typeface="Montserrat"/>
            </a:endParaRPr>
          </a:p>
          <a:p>
            <a:pPr indent="0" lvl="0" marL="0" rtl="0" algn="l">
              <a:spcBef>
                <a:spcPts val="0"/>
              </a:spcBef>
              <a:spcAft>
                <a:spcPts val="0"/>
              </a:spcAft>
              <a:buNone/>
            </a:pPr>
            <a:r>
              <a:rPr lang="en" sz="2000">
                <a:solidFill>
                  <a:schemeClr val="lt1"/>
                </a:solidFill>
                <a:latin typeface="Montserrat"/>
                <a:ea typeface="Montserrat"/>
                <a:cs typeface="Montserrat"/>
                <a:sym typeface="Montserrat"/>
              </a:rPr>
              <a:t>For example when you run you are converting chemical potential energy to kinetic energy in order to move.</a:t>
            </a:r>
            <a:br>
              <a:rPr lang="en" sz="2000">
                <a:solidFill>
                  <a:srgbClr val="FFFFFF"/>
                </a:solidFill>
                <a:latin typeface="Montserrat"/>
                <a:ea typeface="Montserrat"/>
                <a:cs typeface="Montserrat"/>
                <a:sym typeface="Montserrat"/>
              </a:rPr>
            </a:br>
            <a:br>
              <a:rPr lang="en" sz="1800">
                <a:solidFill>
                  <a:srgbClr val="FFFFFF"/>
                </a:solidFill>
                <a:latin typeface="Lora"/>
                <a:ea typeface="Lora"/>
                <a:cs typeface="Lora"/>
                <a:sym typeface="Lora"/>
              </a:rPr>
            </a:br>
            <a:br>
              <a:rPr lang="en" sz="1800">
                <a:solidFill>
                  <a:srgbClr val="FFFFFF"/>
                </a:solidFill>
                <a:latin typeface="Lora"/>
                <a:ea typeface="Lora"/>
                <a:cs typeface="Lora"/>
                <a:sym typeface="Lora"/>
              </a:rPr>
            </a:br>
            <a:endParaRPr sz="1800">
              <a:solidFill>
                <a:srgbClr val="FFFFFF"/>
              </a:solidFill>
              <a:latin typeface="Lora"/>
              <a:ea typeface="Lora"/>
              <a:cs typeface="Lora"/>
              <a:sym typeface="Lora"/>
            </a:endParaRPr>
          </a:p>
        </p:txBody>
      </p:sp>
      <p:sp>
        <p:nvSpPr>
          <p:cNvPr id="84" name="Google Shape;84;p15"/>
          <p:cNvSpPr txBox="1"/>
          <p:nvPr/>
        </p:nvSpPr>
        <p:spPr>
          <a:xfrm>
            <a:off x="564175" y="139825"/>
            <a:ext cx="8379300" cy="6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200">
                <a:solidFill>
                  <a:srgbClr val="FFFFFF"/>
                </a:solidFill>
                <a:latin typeface="Montserrat"/>
                <a:ea typeface="Montserrat"/>
                <a:cs typeface="Montserrat"/>
                <a:sym typeface="Montserrat"/>
              </a:rPr>
              <a:t>When do you expend e</a:t>
            </a:r>
            <a:r>
              <a:rPr b="1" lang="en" sz="3200">
                <a:solidFill>
                  <a:srgbClr val="FFFFFF"/>
                </a:solidFill>
                <a:latin typeface="Montserrat"/>
                <a:ea typeface="Montserrat"/>
                <a:cs typeface="Montserrat"/>
                <a:sym typeface="Montserrat"/>
              </a:rPr>
              <a:t>nergy?</a:t>
            </a:r>
            <a:endParaRPr b="1" sz="3200">
              <a:solidFill>
                <a:srgbClr val="FFFFFF"/>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CB9"/>
        </a:solidFill>
      </p:bgPr>
    </p:bg>
    <p:spTree>
      <p:nvGrpSpPr>
        <p:cNvPr id="88" name="Shape 88"/>
        <p:cNvGrpSpPr/>
        <p:nvPr/>
      </p:nvGrpSpPr>
      <p:grpSpPr>
        <a:xfrm>
          <a:off x="0" y="0"/>
          <a:ext cx="0" cy="0"/>
          <a:chOff x="0" y="0"/>
          <a:chExt cx="0" cy="0"/>
        </a:xfrm>
      </p:grpSpPr>
      <p:sp>
        <p:nvSpPr>
          <p:cNvPr id="89" name="Google Shape;89;p16"/>
          <p:cNvSpPr/>
          <p:nvPr/>
        </p:nvSpPr>
        <p:spPr>
          <a:xfrm>
            <a:off x="0" y="0"/>
            <a:ext cx="5286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0" name="Google Shape;90;p16"/>
          <p:cNvPicPr preferRelativeResize="0"/>
          <p:nvPr/>
        </p:nvPicPr>
        <p:blipFill>
          <a:blip r:embed="rId3">
            <a:alphaModFix/>
          </a:blip>
          <a:stretch>
            <a:fillRect/>
          </a:stretch>
        </p:blipFill>
        <p:spPr>
          <a:xfrm rot="-5400000">
            <a:off x="-267713" y="3717248"/>
            <a:ext cx="1064025" cy="242300"/>
          </a:xfrm>
          <a:prstGeom prst="rect">
            <a:avLst/>
          </a:prstGeom>
          <a:noFill/>
          <a:ln>
            <a:noFill/>
          </a:ln>
        </p:spPr>
      </p:pic>
      <p:sp>
        <p:nvSpPr>
          <p:cNvPr id="91" name="Google Shape;91;p16"/>
          <p:cNvSpPr txBox="1"/>
          <p:nvPr>
            <p:ph idx="12" type="sldNum"/>
          </p:nvPr>
        </p:nvSpPr>
        <p:spPr>
          <a:xfrm>
            <a:off x="82350" y="4659350"/>
            <a:ext cx="363900" cy="41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a:solidFill>
                  <a:srgbClr val="FFFFFF"/>
                </a:solidFill>
                <a:latin typeface="Montserrat"/>
                <a:ea typeface="Montserrat"/>
                <a:cs typeface="Montserrat"/>
                <a:sym typeface="Montserrat"/>
              </a:rPr>
              <a:t>‹#›</a:t>
            </a:fld>
            <a:endParaRPr b="1">
              <a:solidFill>
                <a:srgbClr val="FFFFFF"/>
              </a:solidFill>
              <a:latin typeface="Montserrat"/>
              <a:ea typeface="Montserrat"/>
              <a:cs typeface="Montserrat"/>
              <a:sym typeface="Montserrat"/>
            </a:endParaRPr>
          </a:p>
        </p:txBody>
      </p:sp>
      <p:cxnSp>
        <p:nvCxnSpPr>
          <p:cNvPr id="92" name="Google Shape;92;p16"/>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93" name="Google Shape;93;p16"/>
          <p:cNvSpPr txBox="1"/>
          <p:nvPr/>
        </p:nvSpPr>
        <p:spPr>
          <a:xfrm>
            <a:off x="564175" y="962075"/>
            <a:ext cx="2564700" cy="369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lt1"/>
                </a:solidFill>
                <a:latin typeface="Montserrat Medium"/>
                <a:ea typeface="Montserrat Medium"/>
                <a:cs typeface="Montserrat Medium"/>
                <a:sym typeface="Montserrat Medium"/>
              </a:rPr>
              <a:t>Compare how much energy goes into each light bulb to how much light comes out.</a:t>
            </a:r>
            <a:br>
              <a:rPr lang="en" sz="2200">
                <a:solidFill>
                  <a:srgbClr val="FFFFFF"/>
                </a:solidFill>
                <a:latin typeface="Montserrat"/>
                <a:ea typeface="Montserrat"/>
                <a:cs typeface="Montserrat"/>
                <a:sym typeface="Montserrat"/>
              </a:rPr>
            </a:br>
            <a:br>
              <a:rPr lang="en" sz="1800">
                <a:solidFill>
                  <a:srgbClr val="FFFFFF"/>
                </a:solidFill>
                <a:latin typeface="Lora"/>
                <a:ea typeface="Lora"/>
                <a:cs typeface="Lora"/>
                <a:sym typeface="Lora"/>
              </a:rPr>
            </a:br>
            <a:br>
              <a:rPr lang="en" sz="1800">
                <a:solidFill>
                  <a:srgbClr val="FFFFFF"/>
                </a:solidFill>
                <a:latin typeface="Lora"/>
                <a:ea typeface="Lora"/>
                <a:cs typeface="Lora"/>
                <a:sym typeface="Lora"/>
              </a:rPr>
            </a:br>
            <a:endParaRPr sz="1800">
              <a:solidFill>
                <a:srgbClr val="FFFFFF"/>
              </a:solidFill>
              <a:latin typeface="Lora"/>
              <a:ea typeface="Lora"/>
              <a:cs typeface="Lora"/>
              <a:sym typeface="Lora"/>
            </a:endParaRPr>
          </a:p>
        </p:txBody>
      </p:sp>
      <p:sp>
        <p:nvSpPr>
          <p:cNvPr id="94" name="Google Shape;94;p16"/>
          <p:cNvSpPr txBox="1"/>
          <p:nvPr/>
        </p:nvSpPr>
        <p:spPr>
          <a:xfrm>
            <a:off x="564175" y="139825"/>
            <a:ext cx="4338000" cy="6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200">
                <a:solidFill>
                  <a:srgbClr val="FFFFFF"/>
                </a:solidFill>
                <a:latin typeface="Montserrat"/>
                <a:ea typeface="Montserrat"/>
                <a:cs typeface="Montserrat"/>
                <a:sym typeface="Montserrat"/>
              </a:rPr>
              <a:t>What is efficiency?</a:t>
            </a:r>
            <a:endParaRPr b="1" sz="3200">
              <a:solidFill>
                <a:srgbClr val="FFFFFF"/>
              </a:solidFill>
              <a:latin typeface="Montserrat"/>
              <a:ea typeface="Montserrat"/>
              <a:cs typeface="Montserrat"/>
              <a:sym typeface="Montserrat"/>
            </a:endParaRPr>
          </a:p>
        </p:txBody>
      </p:sp>
      <p:pic>
        <p:nvPicPr>
          <p:cNvPr id="95" name="Google Shape;95;p16"/>
          <p:cNvPicPr preferRelativeResize="0"/>
          <p:nvPr/>
        </p:nvPicPr>
        <p:blipFill rotWithShape="1">
          <a:blip r:embed="rId4">
            <a:alphaModFix/>
          </a:blip>
          <a:srcRect b="16128" l="0" r="0" t="0"/>
          <a:stretch/>
        </p:blipFill>
        <p:spPr>
          <a:xfrm>
            <a:off x="3128875" y="897050"/>
            <a:ext cx="5776050" cy="38272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CB9"/>
        </a:solidFill>
      </p:bgPr>
    </p:bg>
    <p:spTree>
      <p:nvGrpSpPr>
        <p:cNvPr id="99" name="Shape 99"/>
        <p:cNvGrpSpPr/>
        <p:nvPr/>
      </p:nvGrpSpPr>
      <p:grpSpPr>
        <a:xfrm>
          <a:off x="0" y="0"/>
          <a:ext cx="0" cy="0"/>
          <a:chOff x="0" y="0"/>
          <a:chExt cx="0" cy="0"/>
        </a:xfrm>
      </p:grpSpPr>
      <p:sp>
        <p:nvSpPr>
          <p:cNvPr id="100" name="Google Shape;100;p17"/>
          <p:cNvSpPr/>
          <p:nvPr/>
        </p:nvSpPr>
        <p:spPr>
          <a:xfrm>
            <a:off x="0" y="0"/>
            <a:ext cx="5286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1" name="Google Shape;101;p17"/>
          <p:cNvPicPr preferRelativeResize="0"/>
          <p:nvPr/>
        </p:nvPicPr>
        <p:blipFill>
          <a:blip r:embed="rId3">
            <a:alphaModFix/>
          </a:blip>
          <a:stretch>
            <a:fillRect/>
          </a:stretch>
        </p:blipFill>
        <p:spPr>
          <a:xfrm rot="-5400000">
            <a:off x="-267713" y="3717248"/>
            <a:ext cx="1064025" cy="242300"/>
          </a:xfrm>
          <a:prstGeom prst="rect">
            <a:avLst/>
          </a:prstGeom>
          <a:noFill/>
          <a:ln>
            <a:noFill/>
          </a:ln>
        </p:spPr>
      </p:pic>
      <p:sp>
        <p:nvSpPr>
          <p:cNvPr id="102" name="Google Shape;102;p17"/>
          <p:cNvSpPr txBox="1"/>
          <p:nvPr>
            <p:ph idx="12" type="sldNum"/>
          </p:nvPr>
        </p:nvSpPr>
        <p:spPr>
          <a:xfrm>
            <a:off x="82350" y="4659350"/>
            <a:ext cx="363900" cy="41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a:solidFill>
                  <a:srgbClr val="FFFFFF"/>
                </a:solidFill>
                <a:latin typeface="Montserrat"/>
                <a:ea typeface="Montserrat"/>
                <a:cs typeface="Montserrat"/>
                <a:sym typeface="Montserrat"/>
              </a:rPr>
              <a:t>‹#›</a:t>
            </a:fld>
            <a:endParaRPr b="1">
              <a:solidFill>
                <a:srgbClr val="FFFFFF"/>
              </a:solidFill>
              <a:latin typeface="Montserrat"/>
              <a:ea typeface="Montserrat"/>
              <a:cs typeface="Montserrat"/>
              <a:sym typeface="Montserrat"/>
            </a:endParaRPr>
          </a:p>
        </p:txBody>
      </p:sp>
      <p:cxnSp>
        <p:nvCxnSpPr>
          <p:cNvPr id="103" name="Google Shape;103;p17"/>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104" name="Google Shape;104;p17"/>
          <p:cNvSpPr txBox="1"/>
          <p:nvPr/>
        </p:nvSpPr>
        <p:spPr>
          <a:xfrm>
            <a:off x="4869325" y="677300"/>
            <a:ext cx="4178700" cy="420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solidFill>
                  <a:schemeClr val="lt1"/>
                </a:solidFill>
                <a:latin typeface="Montserrat"/>
                <a:ea typeface="Montserrat"/>
                <a:cs typeface="Montserrat"/>
                <a:sym typeface="Montserrat"/>
              </a:rPr>
              <a:t>Newer technologies use less energy</a:t>
            </a:r>
            <a:endParaRPr sz="20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20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2000">
                <a:solidFill>
                  <a:schemeClr val="lt1"/>
                </a:solidFill>
                <a:latin typeface="Montserrat"/>
                <a:ea typeface="Montserrat"/>
                <a:cs typeface="Montserrat"/>
                <a:sym typeface="Montserrat"/>
              </a:rPr>
              <a:t>Smaller devices like TVs or air conditioners need less energy than the bigger versions.  You can also save energy by using fewer devices - play a video game together instead of everyone on their own console.</a:t>
            </a:r>
            <a:endParaRPr sz="20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20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2000">
                <a:solidFill>
                  <a:schemeClr val="lt1"/>
                </a:solidFill>
                <a:latin typeface="Montserrat"/>
                <a:ea typeface="Montserrat"/>
                <a:cs typeface="Montserrat"/>
                <a:sym typeface="Montserrat"/>
              </a:rPr>
              <a:t>And simply using less energy - mountain biking instead of dirt biking.</a:t>
            </a:r>
            <a:endParaRPr b="1" sz="2000">
              <a:solidFill>
                <a:srgbClr val="FFFFFF"/>
              </a:solidFill>
              <a:latin typeface="Montserrat"/>
              <a:ea typeface="Montserrat"/>
              <a:cs typeface="Montserrat"/>
              <a:sym typeface="Montserrat"/>
            </a:endParaRPr>
          </a:p>
          <a:p>
            <a:pPr indent="0" lvl="0" marL="0" rtl="0" algn="l">
              <a:spcBef>
                <a:spcPts val="0"/>
              </a:spcBef>
              <a:spcAft>
                <a:spcPts val="0"/>
              </a:spcAft>
              <a:buNone/>
            </a:pPr>
            <a:br>
              <a:rPr lang="en" sz="1800">
                <a:solidFill>
                  <a:srgbClr val="FFFFFF"/>
                </a:solidFill>
                <a:latin typeface="Lora"/>
                <a:ea typeface="Lora"/>
                <a:cs typeface="Lora"/>
                <a:sym typeface="Lora"/>
              </a:rPr>
            </a:br>
            <a:br>
              <a:rPr lang="en" sz="1800">
                <a:solidFill>
                  <a:srgbClr val="FFFFFF"/>
                </a:solidFill>
                <a:latin typeface="Lora"/>
                <a:ea typeface="Lora"/>
                <a:cs typeface="Lora"/>
                <a:sym typeface="Lora"/>
              </a:rPr>
            </a:br>
            <a:br>
              <a:rPr lang="en" sz="1800">
                <a:solidFill>
                  <a:srgbClr val="FFFFFF"/>
                </a:solidFill>
                <a:latin typeface="Lora"/>
                <a:ea typeface="Lora"/>
                <a:cs typeface="Lora"/>
                <a:sym typeface="Lora"/>
              </a:rPr>
            </a:br>
            <a:endParaRPr sz="1800">
              <a:solidFill>
                <a:srgbClr val="FFFFFF"/>
              </a:solidFill>
              <a:latin typeface="Lora"/>
              <a:ea typeface="Lora"/>
              <a:cs typeface="Lora"/>
              <a:sym typeface="Lora"/>
            </a:endParaRPr>
          </a:p>
        </p:txBody>
      </p:sp>
      <p:sp>
        <p:nvSpPr>
          <p:cNvPr id="105" name="Google Shape;105;p17"/>
          <p:cNvSpPr txBox="1"/>
          <p:nvPr/>
        </p:nvSpPr>
        <p:spPr>
          <a:xfrm>
            <a:off x="385450" y="139825"/>
            <a:ext cx="8758500" cy="6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FFFFFF"/>
                </a:solidFill>
                <a:latin typeface="Montserrat"/>
                <a:ea typeface="Montserrat"/>
                <a:cs typeface="Montserrat"/>
                <a:sym typeface="Montserrat"/>
              </a:rPr>
              <a:t>What makes something energy efficient?</a:t>
            </a:r>
            <a:endParaRPr b="1" sz="3000">
              <a:solidFill>
                <a:srgbClr val="FFFFFF"/>
              </a:solidFill>
              <a:latin typeface="Montserrat"/>
              <a:ea typeface="Montserrat"/>
              <a:cs typeface="Montserrat"/>
              <a:sym typeface="Montserrat"/>
            </a:endParaRPr>
          </a:p>
        </p:txBody>
      </p:sp>
      <p:pic>
        <p:nvPicPr>
          <p:cNvPr id="106" name="Google Shape;106;p17"/>
          <p:cNvPicPr preferRelativeResize="0"/>
          <p:nvPr/>
        </p:nvPicPr>
        <p:blipFill>
          <a:blip r:embed="rId4">
            <a:alphaModFix/>
          </a:blip>
          <a:stretch>
            <a:fillRect/>
          </a:stretch>
        </p:blipFill>
        <p:spPr>
          <a:xfrm>
            <a:off x="528600" y="1213238"/>
            <a:ext cx="1980550" cy="1554978"/>
          </a:xfrm>
          <a:prstGeom prst="rect">
            <a:avLst/>
          </a:prstGeom>
          <a:noFill/>
          <a:ln>
            <a:noFill/>
          </a:ln>
        </p:spPr>
      </p:pic>
      <p:pic>
        <p:nvPicPr>
          <p:cNvPr id="107" name="Google Shape;107;p17"/>
          <p:cNvPicPr preferRelativeResize="0"/>
          <p:nvPr/>
        </p:nvPicPr>
        <p:blipFill>
          <a:blip r:embed="rId5">
            <a:alphaModFix/>
          </a:blip>
          <a:stretch>
            <a:fillRect/>
          </a:stretch>
        </p:blipFill>
        <p:spPr>
          <a:xfrm>
            <a:off x="2605800" y="1180012"/>
            <a:ext cx="2166874" cy="1469500"/>
          </a:xfrm>
          <a:prstGeom prst="rect">
            <a:avLst/>
          </a:prstGeom>
          <a:noFill/>
          <a:ln>
            <a:noFill/>
          </a:ln>
        </p:spPr>
      </p:pic>
      <p:pic>
        <p:nvPicPr>
          <p:cNvPr id="108" name="Google Shape;108;p17"/>
          <p:cNvPicPr preferRelativeResize="0"/>
          <p:nvPr/>
        </p:nvPicPr>
        <p:blipFill>
          <a:blip r:embed="rId6">
            <a:alphaModFix/>
          </a:blip>
          <a:stretch>
            <a:fillRect/>
          </a:stretch>
        </p:blipFill>
        <p:spPr>
          <a:xfrm>
            <a:off x="2655988" y="2859114"/>
            <a:ext cx="2084951" cy="1389811"/>
          </a:xfrm>
          <a:prstGeom prst="rect">
            <a:avLst/>
          </a:prstGeom>
          <a:noFill/>
          <a:ln>
            <a:noFill/>
          </a:ln>
        </p:spPr>
      </p:pic>
      <p:pic>
        <p:nvPicPr>
          <p:cNvPr id="109" name="Google Shape;109;p17"/>
          <p:cNvPicPr preferRelativeResize="0"/>
          <p:nvPr/>
        </p:nvPicPr>
        <p:blipFill>
          <a:blip r:embed="rId7">
            <a:alphaModFix/>
          </a:blip>
          <a:stretch>
            <a:fillRect/>
          </a:stretch>
        </p:blipFill>
        <p:spPr>
          <a:xfrm>
            <a:off x="547050" y="3011085"/>
            <a:ext cx="1980550" cy="123785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CB9"/>
        </a:solidFill>
      </p:bgPr>
    </p:bg>
    <p:spTree>
      <p:nvGrpSpPr>
        <p:cNvPr id="113" name="Shape 113"/>
        <p:cNvGrpSpPr/>
        <p:nvPr/>
      </p:nvGrpSpPr>
      <p:grpSpPr>
        <a:xfrm>
          <a:off x="0" y="0"/>
          <a:ext cx="0" cy="0"/>
          <a:chOff x="0" y="0"/>
          <a:chExt cx="0" cy="0"/>
        </a:xfrm>
      </p:grpSpPr>
      <p:sp>
        <p:nvSpPr>
          <p:cNvPr id="114" name="Google Shape;114;p18"/>
          <p:cNvSpPr/>
          <p:nvPr/>
        </p:nvSpPr>
        <p:spPr>
          <a:xfrm>
            <a:off x="0" y="0"/>
            <a:ext cx="5286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5" name="Google Shape;115;p18"/>
          <p:cNvPicPr preferRelativeResize="0"/>
          <p:nvPr/>
        </p:nvPicPr>
        <p:blipFill>
          <a:blip r:embed="rId3">
            <a:alphaModFix/>
          </a:blip>
          <a:stretch>
            <a:fillRect/>
          </a:stretch>
        </p:blipFill>
        <p:spPr>
          <a:xfrm rot="-5400000">
            <a:off x="-267713" y="3717248"/>
            <a:ext cx="1064025" cy="242300"/>
          </a:xfrm>
          <a:prstGeom prst="rect">
            <a:avLst/>
          </a:prstGeom>
          <a:noFill/>
          <a:ln>
            <a:noFill/>
          </a:ln>
        </p:spPr>
      </p:pic>
      <p:sp>
        <p:nvSpPr>
          <p:cNvPr id="116" name="Google Shape;116;p18"/>
          <p:cNvSpPr txBox="1"/>
          <p:nvPr>
            <p:ph idx="12" type="sldNum"/>
          </p:nvPr>
        </p:nvSpPr>
        <p:spPr>
          <a:xfrm>
            <a:off x="82350" y="4659350"/>
            <a:ext cx="363900" cy="41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a:solidFill>
                  <a:srgbClr val="FFFFFF"/>
                </a:solidFill>
                <a:latin typeface="Montserrat"/>
                <a:ea typeface="Montserrat"/>
                <a:cs typeface="Montserrat"/>
                <a:sym typeface="Montserrat"/>
              </a:rPr>
              <a:t>‹#›</a:t>
            </a:fld>
            <a:endParaRPr b="1">
              <a:solidFill>
                <a:srgbClr val="FFFFFF"/>
              </a:solidFill>
              <a:latin typeface="Montserrat"/>
              <a:ea typeface="Montserrat"/>
              <a:cs typeface="Montserrat"/>
              <a:sym typeface="Montserrat"/>
            </a:endParaRPr>
          </a:p>
        </p:txBody>
      </p:sp>
      <p:cxnSp>
        <p:nvCxnSpPr>
          <p:cNvPr id="117" name="Google Shape;117;p18"/>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118" name="Google Shape;118;p18"/>
          <p:cNvSpPr txBox="1"/>
          <p:nvPr/>
        </p:nvSpPr>
        <p:spPr>
          <a:xfrm>
            <a:off x="684250" y="262847"/>
            <a:ext cx="8379300" cy="53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3000">
              <a:latin typeface="Montserrat"/>
              <a:ea typeface="Montserrat"/>
              <a:cs typeface="Montserrat"/>
              <a:sym typeface="Montserrat"/>
            </a:endParaRPr>
          </a:p>
        </p:txBody>
      </p:sp>
      <p:sp>
        <p:nvSpPr>
          <p:cNvPr id="119" name="Google Shape;119;p18"/>
          <p:cNvSpPr txBox="1"/>
          <p:nvPr/>
        </p:nvSpPr>
        <p:spPr>
          <a:xfrm>
            <a:off x="446250" y="133300"/>
            <a:ext cx="8379300" cy="6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400">
                <a:solidFill>
                  <a:srgbClr val="FFFFFF"/>
                </a:solidFill>
                <a:latin typeface="Montserrat"/>
                <a:ea typeface="Montserrat"/>
                <a:cs typeface="Montserrat"/>
                <a:sym typeface="Montserrat"/>
              </a:rPr>
              <a:t>Why Size Matters</a:t>
            </a:r>
            <a:endParaRPr b="1" sz="3400">
              <a:solidFill>
                <a:srgbClr val="FFFFFF"/>
              </a:solidFill>
              <a:latin typeface="Montserrat"/>
              <a:ea typeface="Montserrat"/>
              <a:cs typeface="Montserrat"/>
              <a:sym typeface="Montserrat"/>
            </a:endParaRPr>
          </a:p>
        </p:txBody>
      </p:sp>
      <p:sp>
        <p:nvSpPr>
          <p:cNvPr id="120" name="Google Shape;120;p18"/>
          <p:cNvSpPr txBox="1"/>
          <p:nvPr/>
        </p:nvSpPr>
        <p:spPr>
          <a:xfrm>
            <a:off x="5214600" y="1076250"/>
            <a:ext cx="3428100" cy="274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500">
                <a:solidFill>
                  <a:srgbClr val="FCFFFF"/>
                </a:solidFill>
                <a:latin typeface="Montserrat Medium"/>
                <a:ea typeface="Montserrat Medium"/>
                <a:cs typeface="Montserrat Medium"/>
                <a:sym typeface="Montserrat Medium"/>
              </a:rPr>
              <a:t>In this activity </a:t>
            </a:r>
            <a:r>
              <a:rPr lang="en" sz="2500">
                <a:solidFill>
                  <a:schemeClr val="lt1"/>
                </a:solidFill>
                <a:latin typeface="Montserrat Medium"/>
                <a:ea typeface="Montserrat Medium"/>
                <a:cs typeface="Montserrat Medium"/>
                <a:sym typeface="Montserrat Medium"/>
              </a:rPr>
              <a:t>we’ll model different size TV screens with paper to compare how much energy they use.</a:t>
            </a:r>
            <a:br>
              <a:rPr lang="en" sz="2500">
                <a:solidFill>
                  <a:srgbClr val="FCFFFF"/>
                </a:solidFill>
                <a:latin typeface="Montserrat Medium"/>
                <a:ea typeface="Montserrat Medium"/>
                <a:cs typeface="Montserrat Medium"/>
                <a:sym typeface="Montserrat Medium"/>
              </a:rPr>
            </a:br>
            <a:br>
              <a:rPr lang="en" sz="2300">
                <a:solidFill>
                  <a:srgbClr val="FCFFFF"/>
                </a:solidFill>
                <a:latin typeface="Montserrat Medium"/>
                <a:ea typeface="Montserrat Medium"/>
                <a:cs typeface="Montserrat Medium"/>
                <a:sym typeface="Montserrat Medium"/>
              </a:rPr>
            </a:br>
            <a:endParaRPr sz="2300">
              <a:latin typeface="Montserrat Medium"/>
              <a:ea typeface="Montserrat Medium"/>
              <a:cs typeface="Montserrat Medium"/>
              <a:sym typeface="Montserrat Medium"/>
            </a:endParaRPr>
          </a:p>
        </p:txBody>
      </p:sp>
      <p:sp>
        <p:nvSpPr>
          <p:cNvPr id="121" name="Google Shape;121;p18"/>
          <p:cNvSpPr/>
          <p:nvPr/>
        </p:nvSpPr>
        <p:spPr>
          <a:xfrm rot="1367948">
            <a:off x="1627313" y="1165304"/>
            <a:ext cx="1231737" cy="743542"/>
          </a:xfrm>
          <a:prstGeom prst="parallelogram">
            <a:avLst>
              <a:gd fmla="val 45304"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8"/>
          <p:cNvSpPr/>
          <p:nvPr/>
        </p:nvSpPr>
        <p:spPr>
          <a:xfrm rot="1367948">
            <a:off x="2703188" y="1616629"/>
            <a:ext cx="1231737" cy="743542"/>
          </a:xfrm>
          <a:prstGeom prst="parallelogram">
            <a:avLst>
              <a:gd fmla="val 45304"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8"/>
          <p:cNvSpPr/>
          <p:nvPr/>
        </p:nvSpPr>
        <p:spPr>
          <a:xfrm rot="1367948">
            <a:off x="3814263" y="2075317"/>
            <a:ext cx="1231737" cy="743542"/>
          </a:xfrm>
          <a:prstGeom prst="parallelogram">
            <a:avLst>
              <a:gd fmla="val 45304"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8"/>
          <p:cNvSpPr/>
          <p:nvPr/>
        </p:nvSpPr>
        <p:spPr>
          <a:xfrm rot="1367948">
            <a:off x="866988" y="1871029"/>
            <a:ext cx="1231737" cy="743542"/>
          </a:xfrm>
          <a:prstGeom prst="parallelogram">
            <a:avLst>
              <a:gd fmla="val 45304"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8"/>
          <p:cNvSpPr/>
          <p:nvPr/>
        </p:nvSpPr>
        <p:spPr>
          <a:xfrm rot="1367948">
            <a:off x="1942863" y="2322354"/>
            <a:ext cx="1231737" cy="743542"/>
          </a:xfrm>
          <a:prstGeom prst="parallelogram">
            <a:avLst>
              <a:gd fmla="val 45304"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8"/>
          <p:cNvSpPr/>
          <p:nvPr/>
        </p:nvSpPr>
        <p:spPr>
          <a:xfrm rot="1367948">
            <a:off x="3053938" y="2781042"/>
            <a:ext cx="1231737" cy="743542"/>
          </a:xfrm>
          <a:prstGeom prst="parallelogram">
            <a:avLst>
              <a:gd fmla="val 45304"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8"/>
          <p:cNvSpPr/>
          <p:nvPr/>
        </p:nvSpPr>
        <p:spPr>
          <a:xfrm rot="1367948">
            <a:off x="95888" y="2608329"/>
            <a:ext cx="1231737" cy="743542"/>
          </a:xfrm>
          <a:prstGeom prst="parallelogram">
            <a:avLst>
              <a:gd fmla="val 45304"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8"/>
          <p:cNvSpPr/>
          <p:nvPr/>
        </p:nvSpPr>
        <p:spPr>
          <a:xfrm rot="1367948">
            <a:off x="1171763" y="3059654"/>
            <a:ext cx="1231737" cy="743542"/>
          </a:xfrm>
          <a:prstGeom prst="parallelogram">
            <a:avLst>
              <a:gd fmla="val 45304"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8"/>
          <p:cNvSpPr/>
          <p:nvPr/>
        </p:nvSpPr>
        <p:spPr>
          <a:xfrm rot="1367948">
            <a:off x="2282838" y="3518342"/>
            <a:ext cx="1231737" cy="743542"/>
          </a:xfrm>
          <a:prstGeom prst="parallelogram">
            <a:avLst>
              <a:gd fmla="val 45304"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CB9"/>
        </a:solidFill>
      </p:bgPr>
    </p:bg>
    <p:spTree>
      <p:nvGrpSpPr>
        <p:cNvPr id="133" name="Shape 133"/>
        <p:cNvGrpSpPr/>
        <p:nvPr/>
      </p:nvGrpSpPr>
      <p:grpSpPr>
        <a:xfrm>
          <a:off x="0" y="0"/>
          <a:ext cx="0" cy="0"/>
          <a:chOff x="0" y="0"/>
          <a:chExt cx="0" cy="0"/>
        </a:xfrm>
      </p:grpSpPr>
      <p:sp>
        <p:nvSpPr>
          <p:cNvPr id="134" name="Google Shape;134;p19"/>
          <p:cNvSpPr/>
          <p:nvPr/>
        </p:nvSpPr>
        <p:spPr>
          <a:xfrm>
            <a:off x="0" y="0"/>
            <a:ext cx="5286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5" name="Google Shape;135;p19"/>
          <p:cNvPicPr preferRelativeResize="0"/>
          <p:nvPr/>
        </p:nvPicPr>
        <p:blipFill>
          <a:blip r:embed="rId3">
            <a:alphaModFix/>
          </a:blip>
          <a:stretch>
            <a:fillRect/>
          </a:stretch>
        </p:blipFill>
        <p:spPr>
          <a:xfrm rot="-5400000">
            <a:off x="-267713" y="3717248"/>
            <a:ext cx="1064025" cy="242300"/>
          </a:xfrm>
          <a:prstGeom prst="rect">
            <a:avLst/>
          </a:prstGeom>
          <a:noFill/>
          <a:ln>
            <a:noFill/>
          </a:ln>
        </p:spPr>
      </p:pic>
      <p:sp>
        <p:nvSpPr>
          <p:cNvPr id="136" name="Google Shape;136;p19"/>
          <p:cNvSpPr txBox="1"/>
          <p:nvPr>
            <p:ph idx="12" type="sldNum"/>
          </p:nvPr>
        </p:nvSpPr>
        <p:spPr>
          <a:xfrm>
            <a:off x="82350" y="4659350"/>
            <a:ext cx="363900" cy="41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a:solidFill>
                  <a:srgbClr val="FFFFFF"/>
                </a:solidFill>
                <a:latin typeface="Montserrat"/>
                <a:ea typeface="Montserrat"/>
                <a:cs typeface="Montserrat"/>
                <a:sym typeface="Montserrat"/>
              </a:rPr>
              <a:t>‹#›</a:t>
            </a:fld>
            <a:endParaRPr b="1">
              <a:solidFill>
                <a:srgbClr val="FFFFFF"/>
              </a:solidFill>
              <a:latin typeface="Montserrat"/>
              <a:ea typeface="Montserrat"/>
              <a:cs typeface="Montserrat"/>
              <a:sym typeface="Montserrat"/>
            </a:endParaRPr>
          </a:p>
        </p:txBody>
      </p:sp>
      <p:cxnSp>
        <p:nvCxnSpPr>
          <p:cNvPr id="137" name="Google Shape;137;p19"/>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138" name="Google Shape;138;p19"/>
          <p:cNvSpPr txBox="1"/>
          <p:nvPr/>
        </p:nvSpPr>
        <p:spPr>
          <a:xfrm>
            <a:off x="4572000" y="1623625"/>
            <a:ext cx="4384200" cy="323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chemeClr val="lt1"/>
                </a:solidFill>
                <a:latin typeface="Montserrat Medium"/>
                <a:ea typeface="Montserrat Medium"/>
                <a:cs typeface="Montserrat Medium"/>
                <a:sym typeface="Montserrat Medium"/>
              </a:rPr>
              <a:t>We can use battery and a timer to figure out how much energy the Piper Computer Kit uses.</a:t>
            </a:r>
            <a:br>
              <a:rPr lang="en" sz="2500">
                <a:solidFill>
                  <a:srgbClr val="FFFFFF"/>
                </a:solidFill>
                <a:latin typeface="Montserrat Medium"/>
                <a:ea typeface="Montserrat Medium"/>
                <a:cs typeface="Montserrat Medium"/>
                <a:sym typeface="Montserrat Medium"/>
              </a:rPr>
            </a:br>
            <a:br>
              <a:rPr lang="en" sz="2500">
                <a:solidFill>
                  <a:srgbClr val="FFFFFF"/>
                </a:solidFill>
                <a:latin typeface="Lora"/>
                <a:ea typeface="Lora"/>
                <a:cs typeface="Lora"/>
                <a:sym typeface="Lora"/>
              </a:rPr>
            </a:br>
            <a:br>
              <a:rPr lang="en" sz="2500">
                <a:solidFill>
                  <a:srgbClr val="FFFFFF"/>
                </a:solidFill>
                <a:latin typeface="Lora"/>
                <a:ea typeface="Lora"/>
                <a:cs typeface="Lora"/>
                <a:sym typeface="Lora"/>
              </a:rPr>
            </a:br>
            <a:endParaRPr sz="2500">
              <a:solidFill>
                <a:srgbClr val="FFFFFF"/>
              </a:solidFill>
              <a:latin typeface="Lora"/>
              <a:ea typeface="Lora"/>
              <a:cs typeface="Lora"/>
              <a:sym typeface="Lora"/>
            </a:endParaRPr>
          </a:p>
        </p:txBody>
      </p:sp>
      <p:sp>
        <p:nvSpPr>
          <p:cNvPr id="139" name="Google Shape;139;p19"/>
          <p:cNvSpPr txBox="1"/>
          <p:nvPr/>
        </p:nvSpPr>
        <p:spPr>
          <a:xfrm>
            <a:off x="385450" y="139825"/>
            <a:ext cx="8758500" cy="6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FFFFFF"/>
                </a:solidFill>
                <a:latin typeface="Montserrat"/>
                <a:ea typeface="Montserrat"/>
                <a:cs typeface="Montserrat"/>
                <a:sym typeface="Montserrat"/>
              </a:rPr>
              <a:t>How much energy does the Piper Computer Kit use?</a:t>
            </a:r>
            <a:endParaRPr b="1" sz="3000">
              <a:solidFill>
                <a:srgbClr val="FFFFFF"/>
              </a:solidFill>
              <a:latin typeface="Montserrat"/>
              <a:ea typeface="Montserrat"/>
              <a:cs typeface="Montserrat"/>
              <a:sym typeface="Montserrat"/>
            </a:endParaRPr>
          </a:p>
        </p:txBody>
      </p:sp>
      <p:pic>
        <p:nvPicPr>
          <p:cNvPr id="140" name="Google Shape;140;p19"/>
          <p:cNvPicPr preferRelativeResize="0"/>
          <p:nvPr/>
        </p:nvPicPr>
        <p:blipFill>
          <a:blip r:embed="rId4">
            <a:alphaModFix/>
          </a:blip>
          <a:stretch>
            <a:fillRect/>
          </a:stretch>
        </p:blipFill>
        <p:spPr>
          <a:xfrm>
            <a:off x="100025" y="762025"/>
            <a:ext cx="2884750" cy="2884750"/>
          </a:xfrm>
          <a:prstGeom prst="rect">
            <a:avLst/>
          </a:prstGeom>
          <a:noFill/>
          <a:ln>
            <a:noFill/>
          </a:ln>
        </p:spPr>
      </p:pic>
      <p:pic>
        <p:nvPicPr>
          <p:cNvPr id="141" name="Google Shape;141;p19"/>
          <p:cNvPicPr preferRelativeResize="0"/>
          <p:nvPr/>
        </p:nvPicPr>
        <p:blipFill>
          <a:blip r:embed="rId5">
            <a:alphaModFix/>
          </a:blip>
          <a:stretch>
            <a:fillRect/>
          </a:stretch>
        </p:blipFill>
        <p:spPr>
          <a:xfrm>
            <a:off x="2698175" y="2640375"/>
            <a:ext cx="1797050" cy="2396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CB9"/>
        </a:solidFill>
      </p:bgPr>
    </p:bg>
    <p:spTree>
      <p:nvGrpSpPr>
        <p:cNvPr id="145" name="Shape 145"/>
        <p:cNvGrpSpPr/>
        <p:nvPr/>
      </p:nvGrpSpPr>
      <p:grpSpPr>
        <a:xfrm>
          <a:off x="0" y="0"/>
          <a:ext cx="0" cy="0"/>
          <a:chOff x="0" y="0"/>
          <a:chExt cx="0" cy="0"/>
        </a:xfrm>
      </p:grpSpPr>
      <p:sp>
        <p:nvSpPr>
          <p:cNvPr id="146" name="Google Shape;146;p20"/>
          <p:cNvSpPr/>
          <p:nvPr/>
        </p:nvSpPr>
        <p:spPr>
          <a:xfrm>
            <a:off x="0" y="0"/>
            <a:ext cx="5286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7" name="Google Shape;147;p20"/>
          <p:cNvPicPr preferRelativeResize="0"/>
          <p:nvPr/>
        </p:nvPicPr>
        <p:blipFill>
          <a:blip r:embed="rId3">
            <a:alphaModFix/>
          </a:blip>
          <a:stretch>
            <a:fillRect/>
          </a:stretch>
        </p:blipFill>
        <p:spPr>
          <a:xfrm rot="-5400000">
            <a:off x="-267713" y="3717248"/>
            <a:ext cx="1064025" cy="242300"/>
          </a:xfrm>
          <a:prstGeom prst="rect">
            <a:avLst/>
          </a:prstGeom>
          <a:noFill/>
          <a:ln>
            <a:noFill/>
          </a:ln>
        </p:spPr>
      </p:pic>
      <p:sp>
        <p:nvSpPr>
          <p:cNvPr id="148" name="Google Shape;148;p20"/>
          <p:cNvSpPr txBox="1"/>
          <p:nvPr>
            <p:ph idx="12" type="sldNum"/>
          </p:nvPr>
        </p:nvSpPr>
        <p:spPr>
          <a:xfrm>
            <a:off x="82350" y="4659350"/>
            <a:ext cx="363900" cy="41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a:solidFill>
                  <a:srgbClr val="FFFFFF"/>
                </a:solidFill>
                <a:latin typeface="Montserrat"/>
                <a:ea typeface="Montserrat"/>
                <a:cs typeface="Montserrat"/>
                <a:sym typeface="Montserrat"/>
              </a:rPr>
              <a:t>‹#›</a:t>
            </a:fld>
            <a:endParaRPr b="1">
              <a:solidFill>
                <a:srgbClr val="FFFFFF"/>
              </a:solidFill>
              <a:latin typeface="Montserrat"/>
              <a:ea typeface="Montserrat"/>
              <a:cs typeface="Montserrat"/>
              <a:sym typeface="Montserrat"/>
            </a:endParaRPr>
          </a:p>
        </p:txBody>
      </p:sp>
      <p:cxnSp>
        <p:nvCxnSpPr>
          <p:cNvPr id="149" name="Google Shape;149;p20"/>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150" name="Google Shape;150;p20"/>
          <p:cNvSpPr txBox="1"/>
          <p:nvPr/>
        </p:nvSpPr>
        <p:spPr>
          <a:xfrm>
            <a:off x="684250" y="262847"/>
            <a:ext cx="8379300" cy="53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3000">
              <a:latin typeface="Montserrat"/>
              <a:ea typeface="Montserrat"/>
              <a:cs typeface="Montserrat"/>
              <a:sym typeface="Montserrat"/>
            </a:endParaRPr>
          </a:p>
        </p:txBody>
      </p:sp>
      <p:sp>
        <p:nvSpPr>
          <p:cNvPr id="151" name="Google Shape;151;p20"/>
          <p:cNvSpPr txBox="1"/>
          <p:nvPr/>
        </p:nvSpPr>
        <p:spPr>
          <a:xfrm>
            <a:off x="446250" y="133300"/>
            <a:ext cx="8379300" cy="6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400">
                <a:solidFill>
                  <a:srgbClr val="FFFFFF"/>
                </a:solidFill>
                <a:latin typeface="Montserrat"/>
                <a:ea typeface="Montserrat"/>
                <a:cs typeface="Montserrat"/>
                <a:sym typeface="Montserrat"/>
              </a:rPr>
              <a:t>Why Efficiency Matters</a:t>
            </a:r>
            <a:endParaRPr b="1" sz="3400">
              <a:solidFill>
                <a:srgbClr val="FFFFFF"/>
              </a:solidFill>
              <a:latin typeface="Montserrat"/>
              <a:ea typeface="Montserrat"/>
              <a:cs typeface="Montserrat"/>
              <a:sym typeface="Montserrat"/>
            </a:endParaRPr>
          </a:p>
        </p:txBody>
      </p:sp>
      <p:pic>
        <p:nvPicPr>
          <p:cNvPr descr="Increases in energy efficiency are an often-forgotten component of our shift to clean energy and reduced carbon emissions. Higher prices triggered by the 1973 oil embargo caused America to drastically change how it used energy. The ensuing gains in efficiency had more of an impact on America’s energy consumption than all of the growth in solar, wind, geothermal, natural gas and nuclear energy combined.&#10;&#10;For more information, pick up a copy of &quot;Energy Efficiency: Building a Clean, Secure Economy&quot; by James L. Sweeney. Available here - http://hvr.co/EnergyEfficiency. &#10;&#10;For additional information and related resources, please visit https://www.policyed.org/intellections/increased-efficiency." id="152" name="Google Shape;152;p20" title="Energy Efficiency: Our Best Source of Clean Energy">
            <a:hlinkClick r:id="rId4"/>
          </p:cNvPr>
          <p:cNvPicPr preferRelativeResize="0"/>
          <p:nvPr/>
        </p:nvPicPr>
        <p:blipFill>
          <a:blip r:embed="rId5">
            <a:alphaModFix/>
          </a:blip>
          <a:stretch>
            <a:fillRect/>
          </a:stretch>
        </p:blipFill>
        <p:spPr>
          <a:xfrm>
            <a:off x="2105650" y="959850"/>
            <a:ext cx="4932676" cy="3699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CB9"/>
        </a:solidFill>
      </p:bgPr>
    </p:bg>
    <p:spTree>
      <p:nvGrpSpPr>
        <p:cNvPr id="156" name="Shape 156"/>
        <p:cNvGrpSpPr/>
        <p:nvPr/>
      </p:nvGrpSpPr>
      <p:grpSpPr>
        <a:xfrm>
          <a:off x="0" y="0"/>
          <a:ext cx="0" cy="0"/>
          <a:chOff x="0" y="0"/>
          <a:chExt cx="0" cy="0"/>
        </a:xfrm>
      </p:grpSpPr>
      <p:sp>
        <p:nvSpPr>
          <p:cNvPr id="157" name="Google Shape;157;p21"/>
          <p:cNvSpPr/>
          <p:nvPr/>
        </p:nvSpPr>
        <p:spPr>
          <a:xfrm>
            <a:off x="0" y="0"/>
            <a:ext cx="5286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8" name="Google Shape;158;p21"/>
          <p:cNvPicPr preferRelativeResize="0"/>
          <p:nvPr/>
        </p:nvPicPr>
        <p:blipFill>
          <a:blip r:embed="rId3">
            <a:alphaModFix/>
          </a:blip>
          <a:stretch>
            <a:fillRect/>
          </a:stretch>
        </p:blipFill>
        <p:spPr>
          <a:xfrm rot="-5400000">
            <a:off x="-267713" y="3717248"/>
            <a:ext cx="1064025" cy="242300"/>
          </a:xfrm>
          <a:prstGeom prst="rect">
            <a:avLst/>
          </a:prstGeom>
          <a:noFill/>
          <a:ln>
            <a:noFill/>
          </a:ln>
        </p:spPr>
      </p:pic>
      <p:sp>
        <p:nvSpPr>
          <p:cNvPr id="159" name="Google Shape;159;p21"/>
          <p:cNvSpPr txBox="1"/>
          <p:nvPr>
            <p:ph idx="12" type="sldNum"/>
          </p:nvPr>
        </p:nvSpPr>
        <p:spPr>
          <a:xfrm>
            <a:off x="82350" y="4659350"/>
            <a:ext cx="363900" cy="41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a:solidFill>
                  <a:srgbClr val="FFFFFF"/>
                </a:solidFill>
                <a:latin typeface="Montserrat"/>
                <a:ea typeface="Montserrat"/>
                <a:cs typeface="Montserrat"/>
                <a:sym typeface="Montserrat"/>
              </a:rPr>
              <a:t>‹#›</a:t>
            </a:fld>
            <a:endParaRPr b="1">
              <a:solidFill>
                <a:srgbClr val="FFFFFF"/>
              </a:solidFill>
              <a:latin typeface="Montserrat"/>
              <a:ea typeface="Montserrat"/>
              <a:cs typeface="Montserrat"/>
              <a:sym typeface="Montserrat"/>
            </a:endParaRPr>
          </a:p>
        </p:txBody>
      </p:sp>
      <p:cxnSp>
        <p:nvCxnSpPr>
          <p:cNvPr id="160" name="Google Shape;160;p21"/>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161" name="Google Shape;161;p21"/>
          <p:cNvSpPr txBox="1"/>
          <p:nvPr/>
        </p:nvSpPr>
        <p:spPr>
          <a:xfrm>
            <a:off x="624175" y="885050"/>
            <a:ext cx="8259300" cy="377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500">
                <a:solidFill>
                  <a:schemeClr val="lt1"/>
                </a:solidFill>
                <a:latin typeface="Montserrat"/>
                <a:ea typeface="Montserrat"/>
                <a:cs typeface="Montserrat"/>
                <a:sym typeface="Montserrat"/>
              </a:rPr>
              <a:t>On your Exit Slip, write down</a:t>
            </a:r>
            <a:r>
              <a:rPr b="1" lang="en" sz="2500">
                <a:solidFill>
                  <a:schemeClr val="lt1"/>
                </a:solidFill>
                <a:latin typeface="Montserrat"/>
                <a:ea typeface="Montserrat"/>
                <a:cs typeface="Montserrat"/>
                <a:sym typeface="Montserrat"/>
              </a:rPr>
              <a:t>:</a:t>
            </a:r>
            <a:br>
              <a:rPr b="1" lang="en" sz="2500">
                <a:solidFill>
                  <a:schemeClr val="lt1"/>
                </a:solidFill>
                <a:latin typeface="Montserrat"/>
                <a:ea typeface="Montserrat"/>
                <a:cs typeface="Montserrat"/>
                <a:sym typeface="Montserrat"/>
              </a:rPr>
            </a:br>
            <a:endParaRPr b="1" sz="2500">
              <a:solidFill>
                <a:schemeClr val="lt1"/>
              </a:solidFill>
              <a:latin typeface="Montserrat"/>
              <a:ea typeface="Montserrat"/>
              <a:cs typeface="Montserrat"/>
              <a:sym typeface="Montserrat"/>
            </a:endParaRPr>
          </a:p>
          <a:p>
            <a:pPr indent="-387350" lvl="0" marL="457200" rtl="0" algn="l">
              <a:spcBef>
                <a:spcPts val="0"/>
              </a:spcBef>
              <a:spcAft>
                <a:spcPts val="0"/>
              </a:spcAft>
              <a:buClr>
                <a:schemeClr val="lt1"/>
              </a:buClr>
              <a:buSzPts val="2500"/>
              <a:buFont typeface="Montserrat"/>
              <a:buChar char="●"/>
            </a:pPr>
            <a:r>
              <a:rPr lang="en" sz="2500">
                <a:solidFill>
                  <a:schemeClr val="lt1"/>
                </a:solidFill>
                <a:latin typeface="Montserrat"/>
                <a:ea typeface="Montserrat"/>
                <a:cs typeface="Montserrat"/>
                <a:sym typeface="Montserrat"/>
              </a:rPr>
              <a:t>2 things that you learned today</a:t>
            </a:r>
            <a:endParaRPr sz="2500">
              <a:solidFill>
                <a:schemeClr val="lt1"/>
              </a:solidFill>
              <a:latin typeface="Montserrat"/>
              <a:ea typeface="Montserrat"/>
              <a:cs typeface="Montserrat"/>
              <a:sym typeface="Montserrat"/>
            </a:endParaRPr>
          </a:p>
          <a:p>
            <a:pPr indent="-387350" lvl="0" marL="457200" rtl="0" algn="l">
              <a:spcBef>
                <a:spcPts val="0"/>
              </a:spcBef>
              <a:spcAft>
                <a:spcPts val="0"/>
              </a:spcAft>
              <a:buClr>
                <a:schemeClr val="lt1"/>
              </a:buClr>
              <a:buSzPts val="2500"/>
              <a:buFont typeface="Montserrat"/>
              <a:buChar char="●"/>
            </a:pPr>
            <a:r>
              <a:rPr lang="en" sz="2500">
                <a:solidFill>
                  <a:schemeClr val="lt1"/>
                </a:solidFill>
                <a:latin typeface="Montserrat"/>
                <a:ea typeface="Montserrat"/>
                <a:cs typeface="Montserrat"/>
                <a:sym typeface="Montserrat"/>
              </a:rPr>
              <a:t>1 question you have about today’s lesson</a:t>
            </a:r>
            <a:endParaRPr sz="2500">
              <a:solidFill>
                <a:schemeClr val="lt1"/>
              </a:solidFill>
              <a:latin typeface="Montserrat"/>
              <a:ea typeface="Montserrat"/>
              <a:cs typeface="Montserrat"/>
              <a:sym typeface="Montserrat"/>
            </a:endParaRPr>
          </a:p>
          <a:p>
            <a:pPr indent="-387350" lvl="0" marL="457200" rtl="0" algn="l">
              <a:spcBef>
                <a:spcPts val="0"/>
              </a:spcBef>
              <a:spcAft>
                <a:spcPts val="0"/>
              </a:spcAft>
              <a:buClr>
                <a:schemeClr val="lt1"/>
              </a:buClr>
              <a:buSzPts val="2500"/>
              <a:buFont typeface="Montserrat"/>
              <a:buChar char="●"/>
            </a:pPr>
            <a:r>
              <a:rPr lang="en" sz="2500">
                <a:solidFill>
                  <a:schemeClr val="lt1"/>
                </a:solidFill>
                <a:latin typeface="Montserrat"/>
                <a:ea typeface="Montserrat"/>
                <a:cs typeface="Montserrat"/>
                <a:sym typeface="Montserrat"/>
              </a:rPr>
              <a:t>1 challenge you faced and how you were able to work through it</a:t>
            </a:r>
            <a:endParaRPr sz="2500">
              <a:solidFill>
                <a:schemeClr val="lt1"/>
              </a:solidFill>
              <a:latin typeface="Montserrat"/>
              <a:ea typeface="Montserrat"/>
              <a:cs typeface="Montserrat"/>
              <a:sym typeface="Montserrat"/>
            </a:endParaRPr>
          </a:p>
          <a:p>
            <a:pPr indent="0" lvl="0" marL="0" rtl="0" algn="l">
              <a:spcBef>
                <a:spcPts val="0"/>
              </a:spcBef>
              <a:spcAft>
                <a:spcPts val="0"/>
              </a:spcAft>
              <a:buNone/>
            </a:pPr>
            <a:br>
              <a:rPr lang="en" sz="2000">
                <a:solidFill>
                  <a:srgbClr val="FFFFFF"/>
                </a:solidFill>
                <a:latin typeface="Montserrat"/>
                <a:ea typeface="Montserrat"/>
                <a:cs typeface="Montserrat"/>
                <a:sym typeface="Montserrat"/>
              </a:rPr>
            </a:br>
            <a:br>
              <a:rPr lang="en" sz="1800">
                <a:solidFill>
                  <a:srgbClr val="FFFFFF"/>
                </a:solidFill>
                <a:latin typeface="Lora"/>
                <a:ea typeface="Lora"/>
                <a:cs typeface="Lora"/>
                <a:sym typeface="Lora"/>
              </a:rPr>
            </a:br>
            <a:br>
              <a:rPr lang="en" sz="1800">
                <a:solidFill>
                  <a:srgbClr val="FFFFFF"/>
                </a:solidFill>
                <a:latin typeface="Lora"/>
                <a:ea typeface="Lora"/>
                <a:cs typeface="Lora"/>
                <a:sym typeface="Lora"/>
              </a:rPr>
            </a:br>
            <a:endParaRPr sz="1800">
              <a:solidFill>
                <a:srgbClr val="FFFFFF"/>
              </a:solidFill>
              <a:latin typeface="Lora"/>
              <a:ea typeface="Lora"/>
              <a:cs typeface="Lora"/>
              <a:sym typeface="Lora"/>
            </a:endParaRPr>
          </a:p>
        </p:txBody>
      </p:sp>
      <p:sp>
        <p:nvSpPr>
          <p:cNvPr id="162" name="Google Shape;162;p21"/>
          <p:cNvSpPr txBox="1"/>
          <p:nvPr/>
        </p:nvSpPr>
        <p:spPr>
          <a:xfrm>
            <a:off x="564175" y="139825"/>
            <a:ext cx="8379300" cy="6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200">
                <a:solidFill>
                  <a:srgbClr val="FFFFFF"/>
                </a:solidFill>
                <a:latin typeface="Montserrat"/>
                <a:ea typeface="Montserrat"/>
                <a:cs typeface="Montserrat"/>
                <a:sym typeface="Montserrat"/>
              </a:rPr>
              <a:t>Reflect!</a:t>
            </a:r>
            <a:endParaRPr b="1" sz="3200">
              <a:solidFill>
                <a:srgbClr val="FFFFFF"/>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