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  <p:embeddedFont>
      <p:font typeface="Montserrat Light"/>
      <p:regular r:id="rId41"/>
      <p:bold r:id="rId42"/>
      <p:italic r:id="rId43"/>
      <p:boldItalic r:id="rId44"/>
    </p:embeddedFont>
    <p:embeddedFont>
      <p:font typeface="Montserrat Thin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Deleted u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20" Type="http://schemas.openxmlformats.org/officeDocument/2006/relationships/slide" Target="slides/slide13.xml"/><Relationship Id="rId42" Type="http://schemas.openxmlformats.org/officeDocument/2006/relationships/font" Target="fonts/MontserratLight-bold.fntdata"/><Relationship Id="rId41" Type="http://schemas.openxmlformats.org/officeDocument/2006/relationships/font" Target="fonts/MontserratLight-regular.fntdata"/><Relationship Id="rId22" Type="http://schemas.openxmlformats.org/officeDocument/2006/relationships/slide" Target="slides/slide15.xml"/><Relationship Id="rId44" Type="http://schemas.openxmlformats.org/officeDocument/2006/relationships/font" Target="fonts/MontserratLight-boldItalic.fntdata"/><Relationship Id="rId21" Type="http://schemas.openxmlformats.org/officeDocument/2006/relationships/slide" Target="slides/slide14.xml"/><Relationship Id="rId43" Type="http://schemas.openxmlformats.org/officeDocument/2006/relationships/font" Target="fonts/MontserratLight-italic.fntdata"/><Relationship Id="rId24" Type="http://schemas.openxmlformats.org/officeDocument/2006/relationships/slide" Target="slides/slide17.xml"/><Relationship Id="rId46" Type="http://schemas.openxmlformats.org/officeDocument/2006/relationships/font" Target="fonts/MontserratThin-bold.fntdata"/><Relationship Id="rId23" Type="http://schemas.openxmlformats.org/officeDocument/2006/relationships/slide" Target="slides/slide16.xml"/><Relationship Id="rId45" Type="http://schemas.openxmlformats.org/officeDocument/2006/relationships/font" Target="fonts/MontserratTh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MontserratSemiBold-bold.fntdata"/><Relationship Id="rId48" Type="http://schemas.openxmlformats.org/officeDocument/2006/relationships/font" Target="fonts/MontserratThin-boldItalic.fntdata"/><Relationship Id="rId25" Type="http://schemas.openxmlformats.org/officeDocument/2006/relationships/font" Target="fonts/MontserratSemiBold-regular.fntdata"/><Relationship Id="rId47" Type="http://schemas.openxmlformats.org/officeDocument/2006/relationships/font" Target="fonts/MontserratThin-italic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4.xml"/><Relationship Id="rId33" Type="http://schemas.openxmlformats.org/officeDocument/2006/relationships/font" Target="fonts/Lato-regular.fntdata"/><Relationship Id="rId10" Type="http://schemas.openxmlformats.org/officeDocument/2006/relationships/slide" Target="slides/slide3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6.xml"/><Relationship Id="rId35" Type="http://schemas.openxmlformats.org/officeDocument/2006/relationships/font" Target="fonts/Lato-italic.fntdata"/><Relationship Id="rId12" Type="http://schemas.openxmlformats.org/officeDocument/2006/relationships/slide" Target="slides/slide5.xml"/><Relationship Id="rId34" Type="http://schemas.openxmlformats.org/officeDocument/2006/relationships/font" Target="fonts/Lato-bold.fntdata"/><Relationship Id="rId15" Type="http://schemas.openxmlformats.org/officeDocument/2006/relationships/slide" Target="slides/slide8.xml"/><Relationship Id="rId37" Type="http://schemas.openxmlformats.org/officeDocument/2006/relationships/font" Target="fonts/MontserratMedium-regular.fntdata"/><Relationship Id="rId14" Type="http://schemas.openxmlformats.org/officeDocument/2006/relationships/slide" Target="slides/slide7.xml"/><Relationship Id="rId36" Type="http://schemas.openxmlformats.org/officeDocument/2006/relationships/font" Target="fonts/Lato-boldItalic.fntdata"/><Relationship Id="rId17" Type="http://schemas.openxmlformats.org/officeDocument/2006/relationships/slide" Target="slides/slide10.xml"/><Relationship Id="rId39" Type="http://schemas.openxmlformats.org/officeDocument/2006/relationships/font" Target="fonts/MontserratMedium-italic.fntdata"/><Relationship Id="rId16" Type="http://schemas.openxmlformats.org/officeDocument/2006/relationships/slide" Target="slides/slide9.xml"/><Relationship Id="rId38" Type="http://schemas.openxmlformats.org/officeDocument/2006/relationships/font" Target="fonts/MontserratMedium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9-01T16:38:11.237">
    <p:pos x="507" y="1865"/>
    <p:text>@todd@playpiper.com Lesson complete - ready to upload to the portal.
_Assigned to 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07-15T19:29:13.247">
    <p:pos x="6000" y="0"/>
    <p:text>Requires John to replace videos</p:text>
  </p:cm>
  <p:cm authorId="0" idx="3" dt="2020-07-15T19:29:13.247">
    <p:pos x="6000" y="0"/>
    <p:text>OK. Thanks for letting me know.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a538d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a538d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da538d3b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0da538d3b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that we can be more energy efficient - use newer technologies, use smaller/fewer energy-consuming things, and simply use less energy.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417ac7d8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417ac7d8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417ac7d8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417ac7d8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work on these calculations in small groups. Walk students through these calculations on the board.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da538d3b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0da538d3b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return to small groups to complete these calculations then reflect as a group on the board.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0da538d3b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0da538d3b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417ac7d8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417ac7d8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417ac7d8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417ac7d8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0da538d3b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0da538d3b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these exit slips as a formative assessment to see what you need to review next class!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163ff8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c163ff8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0da538d3b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0da538d3b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clip to the Stoplight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(Only need to watch 1:10 to 1:50)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417ac7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417ac7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that we can be more energy efficient - use newer technologies, use smaller/fewer energy-consuming things, and simply use less energy.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417ac7d8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417ac7d8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417ac7d8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417ac7d8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expert group students add additional points they found about this material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417ac7d8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417ac7d8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417ac7d8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417ac7d8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expert group students add additional points they found about this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417ac7d8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417ac7d8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trees can be replanted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expert group students add additional points they found about this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Jc5wCQsJv-wlZ5R72BCFFVIRKfY9SYjG/view" TargetMode="External"/><Relationship Id="rId6" Type="http://schemas.openxmlformats.org/officeDocument/2006/relationships/image" Target="../media/image1.jpg"/><Relationship Id="rId7" Type="http://schemas.openxmlformats.org/officeDocument/2006/relationships/hyperlink" Target="http://drive.google.com/file/d/1R7jce_Y6_21Dk8l7IGmhpB6_elrN6ut4/view" TargetMode="External"/><Relationship Id="rId8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5"/>
          <p:cNvCxnSpPr/>
          <p:nvPr/>
        </p:nvCxnSpPr>
        <p:spPr>
          <a:xfrm>
            <a:off x="880475" y="2960644"/>
            <a:ext cx="7326900" cy="0"/>
          </a:xfrm>
          <a:prstGeom prst="straightConnector1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5"/>
          <p:cNvSpPr txBox="1"/>
          <p:nvPr/>
        </p:nvSpPr>
        <p:spPr>
          <a:xfrm>
            <a:off x="772775" y="2434669"/>
            <a:ext cx="3485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145AC"/>
                </a:solidFill>
                <a:latin typeface="Montserrat"/>
                <a:ea typeface="Montserrat"/>
                <a:cs typeface="Montserrat"/>
                <a:sym typeface="Montserrat"/>
              </a:rPr>
              <a:t>Energy Efficiency</a:t>
            </a:r>
            <a:endParaRPr b="1" sz="2400">
              <a:solidFill>
                <a:srgbClr val="0145A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805075" y="2962200"/>
            <a:ext cx="53565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45A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2 </a:t>
            </a:r>
            <a:r>
              <a:rPr lang="en" sz="1800">
                <a:solidFill>
                  <a:srgbClr val="0145A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r>
              <a:rPr lang="en" sz="1800">
                <a:solidFill>
                  <a:srgbClr val="0145A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Reducing, Reusing, and Recycling</a:t>
            </a:r>
            <a:endParaRPr sz="1800">
              <a:solidFill>
                <a:srgbClr val="0145A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475" y="1762887"/>
            <a:ext cx="2850726" cy="5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320275" y="-1463800"/>
            <a:ext cx="9143997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00" y="3788989"/>
            <a:ext cx="9143997" cy="268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/>
        </p:nvSpPr>
        <p:spPr>
          <a:xfrm>
            <a:off x="1287650" y="3578425"/>
            <a:ext cx="69435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takes energy to make the everyday items we purchase and use.  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 you identify all of the ways energy is used to make a finished product?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97" name="Google Shape;2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9" name="Google Shape;299;p34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4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34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 rot="-5400000">
            <a:off x="-481350" y="626150"/>
            <a:ext cx="1491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SUSTAINABLE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CHOICES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937" y="840483"/>
            <a:ext cx="5916127" cy="243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/>
        </p:nvSpPr>
        <p:spPr>
          <a:xfrm>
            <a:off x="985025" y="518400"/>
            <a:ext cx="7561800" cy="3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energy required to make 1 kg (2.2 lbs) of each material in each step 2 above is: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Metal (steel from ore): 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22,000,000 Joules (6100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Plastic (PVC): 		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25,000,000 Joules (6900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Glass (containers):	       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4,600,000 Joules (1300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Wood (mixed plywood):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980,000 Joules  (270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These figures don’t include the energy required to harvest or mine the raw materials needed.  </a:t>
            </a:r>
            <a:r>
              <a:rPr lang="en" sz="1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do you think requires more energy?</a:t>
            </a: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r>
              <a:rPr lang="en" sz="1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Mining for ore, drilling for oil/natural gas, or logging trees?</a:t>
            </a:r>
            <a:endParaRPr sz="16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2" name="Google Shape;312;p35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5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35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 rot="-5400000">
            <a:off x="-481350" y="626150"/>
            <a:ext cx="1491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SUSTAINABLE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CHOICES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/>
        </p:nvSpPr>
        <p:spPr>
          <a:xfrm>
            <a:off x="790175" y="298800"/>
            <a:ext cx="7730400" cy="4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average household in the US uses </a:t>
            </a:r>
            <a:r>
              <a:rPr i="1"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867,000</a:t>
            </a: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i="1"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watt-hours</a:t>
            </a: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per month.  </a:t>
            </a:r>
            <a:r>
              <a:rPr lang="en" sz="1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That’s 1190 watt-hours of energy every hour!</a:t>
            </a:r>
            <a:endParaRPr sz="16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energy required to make 1 kg (2.2 lbs) of each material in each step 2 above is: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Metal (steel from ore): 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22,000,000 Joules (6100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Plastic (PVC): 		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25,000,000 Joules (6900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Glass (containers):	       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4,600,000 Joules (1300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Light"/>
              <a:buChar char="●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Wood (mixed plywood):		</a:t>
            </a:r>
            <a:r>
              <a:rPr lang="en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980,000 Joules  (270 watt-hours)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many hours could you power an average house with the energy it takes to make 1 kg (2.2 lbs) of metal? Plastic? Glass? Wood?</a:t>
            </a:r>
            <a:endParaRPr sz="16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22" name="Google Shape;3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4" name="Google Shape;324;p36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6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6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 rot="-5400000">
            <a:off x="-481350" y="626150"/>
            <a:ext cx="1491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ENERGY IN 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THE HOUSE!</a:t>
            </a:r>
            <a:endParaRPr i="1" sz="9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/>
          <p:nvPr/>
        </p:nvSpPr>
        <p:spPr>
          <a:xfrm>
            <a:off x="5989401" y="2278838"/>
            <a:ext cx="1432800" cy="1797600"/>
          </a:xfrm>
          <a:prstGeom prst="rect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4026114" y="2285111"/>
            <a:ext cx="1816500" cy="1797600"/>
          </a:xfrm>
          <a:prstGeom prst="rect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2179100" y="2285111"/>
            <a:ext cx="1700400" cy="1797600"/>
          </a:xfrm>
          <a:prstGeom prst="rect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5" name="Google Shape;335;p37"/>
          <p:cNvSpPr txBox="1"/>
          <p:nvPr/>
        </p:nvSpPr>
        <p:spPr>
          <a:xfrm>
            <a:off x="905150" y="392775"/>
            <a:ext cx="7699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long could that energy power my home?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1019300" y="1071975"/>
            <a:ext cx="67767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If it takes 1 kg (2.2 pounds) of material to make a chair - 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long would the energy required to make the chair power your home?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0" name="Google Shape;340;p37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7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7"/>
          <p:cNvSpPr txBox="1"/>
          <p:nvPr/>
        </p:nvSpPr>
        <p:spPr>
          <a:xfrm>
            <a:off x="1797675" y="4193800"/>
            <a:ext cx="6027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Hint: Remember, the average household in the US uses 867,000 watt-hours per month.  That’s 1190 watt-hours of energy every hour!</a:t>
            </a:r>
            <a:endParaRPr i="1" sz="13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3" name="Google Shape;343;p37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TRY THIS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239" y="2344688"/>
            <a:ext cx="1665940" cy="166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 rotWithShape="1">
          <a:blip r:embed="rId5">
            <a:alphaModFix/>
          </a:blip>
          <a:srcRect b="8161" l="0" r="18652" t="33461"/>
          <a:stretch/>
        </p:blipFill>
        <p:spPr>
          <a:xfrm>
            <a:off x="2245486" y="2344688"/>
            <a:ext cx="1547527" cy="16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 rotWithShape="1">
          <a:blip r:embed="rId6">
            <a:alphaModFix/>
          </a:blip>
          <a:srcRect b="0" l="28912" r="28191" t="0"/>
          <a:stretch/>
        </p:blipFill>
        <p:spPr>
          <a:xfrm>
            <a:off x="6066289" y="2338089"/>
            <a:ext cx="1280145" cy="167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/>
        </p:nvSpPr>
        <p:spPr>
          <a:xfrm>
            <a:off x="814300" y="1010988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Reducing, Reusing,</a:t>
            </a:r>
            <a:r>
              <a:rPr lang="en"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"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Recycling</a:t>
            </a:r>
            <a:r>
              <a:rPr lang="en"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save energy</a:t>
            </a:r>
            <a:endParaRPr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1041950" y="1831788"/>
            <a:ext cx="67131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practices can save the most energy?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would using recycled material save energy?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would reusing finished products save energy?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would reducing (buying less) save energy?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55" name="Google Shape;3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8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7" name="Google Shape;357;p38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8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38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3 R’s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/>
        </p:nvSpPr>
        <p:spPr>
          <a:xfrm>
            <a:off x="1574800" y="1128950"/>
            <a:ext cx="6426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b="1" lang="en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Recycling</a:t>
            </a: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is one way to save energy when making new materials.  For example, making steel from recycled steel instead of iron ore takes only half as much energy.  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Recycling glass doesn’t save much energy, but sand and chemicals (which take energy to extract), can be saved.  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Plastics are hard to recycle, because re-melted plastics lose some of their properties - so only about 10% of newly manufactured plastic can be made from recycled material.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67" name="Google Shape;3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9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9" name="Google Shape;369;p39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9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39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RECYCLING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/>
        </p:nvSpPr>
        <p:spPr>
          <a:xfrm>
            <a:off x="1840500" y="1312250"/>
            <a:ext cx="6241500" cy="24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</a:t>
            </a:r>
            <a:r>
              <a:rPr b="1" lang="en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reusing</a:t>
            </a: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materials - they don’t have to be made again, and they don’t end up in a landfill or in the ocean.  Can you think of anything that you have thrown away in the last week that could have been reused?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disassembling the Piper Computer Kit at the end of the school year, you are helping make sure it is reused.  Because the kit will be reused, you’ve helped conserve a substantial amount of energy!</a:t>
            </a:r>
            <a:endParaRPr sz="16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79" name="Google Shape;3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0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1" name="Google Shape;381;p40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40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40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REUSING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/>
        </p:nvSpPr>
        <p:spPr>
          <a:xfrm>
            <a:off x="1468350" y="1290125"/>
            <a:ext cx="6207300" cy="3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 your Exit Slip 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write down</a:t>
            </a:r>
            <a:r>
              <a:rPr lang="en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b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Medium"/>
              <a:buChar char="●"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Four things</a:t>
            </a:r>
            <a: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 can do to rid yourself of Energy Vampires in your home to lower your power bill.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8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Medium"/>
              <a:buChar char="●"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Two things</a:t>
            </a:r>
            <a: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 learned today.</a:t>
            </a:r>
            <a:b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8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Medium"/>
              <a:buChar char="●"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One question</a:t>
            </a:r>
            <a: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 have about today’s lesson.</a:t>
            </a:r>
            <a:br>
              <a:rPr lang="en" sz="18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8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Medium"/>
              <a:buChar char="●"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One problem</a:t>
            </a: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you faced and how you were able to solve it.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391" name="Google Shape;3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1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3" name="Google Shape;393;p41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41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41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REFLECT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944225" y="502568"/>
            <a:ext cx="75063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145AC"/>
                </a:solidFill>
                <a:latin typeface="Montserrat"/>
                <a:ea typeface="Montserrat"/>
                <a:cs typeface="Montserrat"/>
                <a:sym typeface="Montserrat"/>
              </a:rPr>
              <a:t>Reflect!</a:t>
            </a:r>
            <a:endParaRPr b="1" sz="3000">
              <a:solidFill>
                <a:srgbClr val="0145A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309950" y="1888275"/>
            <a:ext cx="67431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Vampire power</a:t>
            </a: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is electricity leakage from devices that use power even when they're off. These devices are called "Energy Vampires" and they waste valuable energy. 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work together to figure out how we can find ways to get rid of “Energy Vampires” and save energy.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1309950" y="664325"/>
            <a:ext cx="61038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this exploration, students will identify sources of energy loss and ways to save energy and money to create efficiencies.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3" name="Google Shape;193;p26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6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VAMPIRE POWER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1014350" y="1056475"/>
            <a:ext cx="3629400" cy="2136300"/>
          </a:xfrm>
          <a:prstGeom prst="rect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4934400" y="1056475"/>
            <a:ext cx="3672300" cy="2136300"/>
          </a:xfrm>
          <a:prstGeom prst="rect">
            <a:avLst/>
          </a:prstGeom>
          <a:noFill/>
          <a:ln cap="flat" cmpd="sng" w="9525">
            <a:solidFill>
              <a:srgbClr val="0145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884750" y="3456066"/>
            <a:ext cx="3759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145AC"/>
                </a:solidFill>
                <a:latin typeface="Montserrat"/>
                <a:ea typeface="Montserrat"/>
                <a:cs typeface="Montserrat"/>
                <a:sym typeface="Montserrat"/>
              </a:rPr>
              <a:t>Plastic</a:t>
            </a:r>
            <a:endParaRPr b="1" sz="2400">
              <a:solidFill>
                <a:srgbClr val="0145A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" name="Google Shape;207;p27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7"/>
          <p:cNvSpPr txBox="1"/>
          <p:nvPr/>
        </p:nvSpPr>
        <p:spPr>
          <a:xfrm>
            <a:off x="4934388" y="3456066"/>
            <a:ext cx="3780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145AC"/>
                </a:solidFill>
                <a:latin typeface="Montserrat"/>
                <a:ea typeface="Montserrat"/>
                <a:cs typeface="Montserrat"/>
                <a:sym typeface="Montserrat"/>
              </a:rPr>
              <a:t>Plywood</a:t>
            </a:r>
            <a:endParaRPr b="1" sz="2400">
              <a:solidFill>
                <a:srgbClr val="0145A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THE SET-UP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12" name="Google Shape;212;p27" title="PlasticVide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2700" y="1156627"/>
            <a:ext cx="3453926" cy="194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 title="PlywoodVideo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7250" y="1156625"/>
            <a:ext cx="3453926" cy="1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/>
        </p:nvSpPr>
        <p:spPr>
          <a:xfrm>
            <a:off x="1309950" y="696450"/>
            <a:ext cx="6524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Plastic or Wood?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8"/>
          <p:cNvSpPr txBox="1"/>
          <p:nvPr/>
        </p:nvSpPr>
        <p:spPr>
          <a:xfrm>
            <a:off x="1683450" y="1405075"/>
            <a:ext cx="57771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do you think the Piper Computer Kit is made with wood instead of plastic?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you think the wood design helps conserve energy? Why?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does energy conservation help the environment?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VIDEO REFLECTION</a:t>
            </a:r>
            <a:endParaRPr i="1" sz="10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1151250" y="499925"/>
            <a:ext cx="7242300" cy="4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Although there are a lot of different kinds of materials used in many of our devices, they can be grouped into a few general categories: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</a:pPr>
            <a:r>
              <a:rPr lang="en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Glass</a:t>
            </a:r>
            <a:endParaRPr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</a:pPr>
            <a:r>
              <a:rPr lang="en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Metal</a:t>
            </a:r>
            <a:endParaRPr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</a:pPr>
            <a:r>
              <a:rPr lang="en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Plastic</a:t>
            </a:r>
            <a:endParaRPr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Interestingly, we don’t see very many devices made from wood but the Piper Computer Kit does - let’s find out why!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9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9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RAW MATERIALS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Material Jigsaw Reflection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694650" y="1000650"/>
            <a:ext cx="58038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make metal parts, like those used in screws, bolts, hinges, frames, and circuit boards: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raw material called 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ore</a:t>
            </a: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(a kind of rock) first has to be mined (dug out) of the ground.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ore must be processed into large pieces of metal using chemicals and heat.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metal is then cut or bent into the shape needed for the final product.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" name="Google Shape;248;p30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30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METAL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/>
        </p:nvSpPr>
        <p:spPr>
          <a:xfrm>
            <a:off x="1392550" y="961650"/>
            <a:ext cx="67716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make plastic parts- although there are very few in the Piper Computer Kit: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b="1" lang="en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Oil</a:t>
            </a:r>
            <a:r>
              <a:rPr lang="en" sz="15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natural </a:t>
            </a:r>
            <a:r>
              <a:rPr b="1" lang="en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gas</a:t>
            </a:r>
            <a:r>
              <a:rPr lang="en" sz="15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has to be extracted from underground reservoirs.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oil and natural gas are mixed with other chemicals to make raw plastic.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raw plastic is then melted and formed into the shape needed for the final product.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Where can plastic be found in the Piper Computer Kit?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Material Jigsaw Reflection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1" name="Google Shape;261;p31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1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31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PLASTIC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/>
        </p:nvSpPr>
        <p:spPr>
          <a:xfrm>
            <a:off x="1298950" y="961650"/>
            <a:ext cx="65952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make glass parts: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b="1" lang="en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Sand</a:t>
            </a:r>
            <a:r>
              <a:rPr lang="en" sz="15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other chemical additives have to be melted at very high temperatures.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molten sand is then rolled out into thin sheets and cooled into glass.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glass is cut into the shape needed for the final product.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Are there any glass parts in the Piper Computer Kit? What about in the Raspberry Pi?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3" name="Google Shape;273;p32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2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32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Material Jigsaw Reflection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GLASS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/>
        </p:nvSpPr>
        <p:spPr>
          <a:xfrm>
            <a:off x="1285875" y="1000650"/>
            <a:ext cx="6892200" cy="4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Piper Computer Kit is made mostly of wood.  To make the wooden parts:</a:t>
            </a:r>
            <a:endParaRPr sz="1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Trees are cut down and taken to a mill, where they are shaved into thin sheets of wood.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Thin sheets of wood are glued together, pressed, and dried.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 Light"/>
              <a:buChar char="●"/>
            </a:pPr>
            <a:r>
              <a:rPr lang="en" sz="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creates plywood  that is cut into the shape needed for the final product.</a:t>
            </a:r>
            <a:endParaRPr sz="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Unlike the other materials, wood is known as a sustainable material </a:t>
            </a: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 Why do you think that is?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0" y="0"/>
            <a:ext cx="5142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CB9"/>
              </a:solidFill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67713" y="3824560"/>
            <a:ext cx="1064025" cy="2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82350" y="4659350"/>
            <a:ext cx="36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6" name="Google Shape;286;p33"/>
          <p:cNvCxnSpPr/>
          <p:nvPr/>
        </p:nvCxnSpPr>
        <p:spPr>
          <a:xfrm>
            <a:off x="100025" y="4629150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3"/>
          <p:cNvCxnSpPr/>
          <p:nvPr/>
        </p:nvCxnSpPr>
        <p:spPr>
          <a:xfrm>
            <a:off x="92850" y="1706925"/>
            <a:ext cx="32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33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Material Jigsaw Reflection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 rot="-5400000">
            <a:off x="-709050" y="2236400"/>
            <a:ext cx="1999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ENERGY EFFICIENCY</a:t>
            </a:r>
            <a:endParaRPr i="1" sz="1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 rot="-5400000">
            <a:off x="-582000" y="664350"/>
            <a:ext cx="1585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WOOD</a:t>
            </a:r>
            <a:endParaRPr i="1" sz="11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