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Playfair Display"/>
      <p:regular r:id="rId25"/>
      <p:bold r:id="rId26"/>
      <p:italic r:id="rId27"/>
      <p:boldItalic r:id="rId28"/>
    </p:embeddedFont>
    <p:embeddedFont>
      <p:font typeface="Lato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PlayfairDisplay-bold.fntdata"/><Relationship Id="rId25" Type="http://schemas.openxmlformats.org/officeDocument/2006/relationships/font" Target="fonts/PlayfairDisplay-regular.fntdata"/><Relationship Id="rId28" Type="http://schemas.openxmlformats.org/officeDocument/2006/relationships/font" Target="fonts/PlayfairDisplay-boldItalic.fntdata"/><Relationship Id="rId27" Type="http://schemas.openxmlformats.org/officeDocument/2006/relationships/font" Target="fonts/PlayfairDispl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6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32" Type="http://schemas.openxmlformats.org/officeDocument/2006/relationships/font" Target="fonts/Lato-bold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0a4b46624f_0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0a4b46624f_0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Order: R-Pi, mouse, speaker, display, battery*, cables (power, USB, HDMI), SD card*, CPU, GPIO, breadboard*skip SD card and battery at your discretion.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0a4b46624f_0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0a4b46624f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0a4b46624f_0_5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0a4b46624f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0a4b46624f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0a4b46624f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a4b46624f_0_5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0a4b46624f_0_5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a4b46624f_0_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0a4b46624f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a4b46624f_0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0a4b46624f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0a4b46624f_0_5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0a4b46624f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a4b46624f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0a4b46624f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0a4b46624f_0_5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0a4b46624f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0a4b46624f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0a4b46624f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a4b46624f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a4b46624f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0a4b46624f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0a4b46624f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a4b46624f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0a4b46624f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a4b46624f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a4b46624f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a4b46624f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0a4b46624f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0a4b46624f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0a4b46624f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a4b46624f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a4b46624f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a4b46624f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a4b46624f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0725" y="1602875"/>
            <a:ext cx="2013675" cy="25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0725" y="1602875"/>
            <a:ext cx="2013675" cy="25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41349" y="4752779"/>
            <a:ext cx="1083576" cy="2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4150" y="4363975"/>
            <a:ext cx="4667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" name="Google Shape;88;p19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" name="Google Shape;89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" name="Google Shape;92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6" name="Google Shape;96;p21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7" name="Google Shape;97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199" y="4872479"/>
            <a:ext cx="1083576" cy="2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2" name="Google Shape;102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3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4150" y="4363975"/>
            <a:ext cx="466725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" name="Google Shape;42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" name="Google Shape;43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ato"/>
              <a:buNone/>
              <a:defRPr b="1" sz="3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None/>
              <a:defRPr b="1" sz="3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5850" y="-11000"/>
            <a:ext cx="9615844" cy="516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6476" y="494326"/>
            <a:ext cx="3543506" cy="325916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5"/>
          <p:cNvSpPr txBox="1"/>
          <p:nvPr>
            <p:ph type="ctrTitle"/>
          </p:nvPr>
        </p:nvSpPr>
        <p:spPr>
          <a:xfrm>
            <a:off x="-235900" y="3446925"/>
            <a:ext cx="9615900" cy="117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PC03 Components Review</a:t>
            </a:r>
            <a:endParaRPr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5"/>
          <p:cNvSpPr txBox="1"/>
          <p:nvPr/>
        </p:nvSpPr>
        <p:spPr>
          <a:xfrm>
            <a:off x="-235900" y="4264275"/>
            <a:ext cx="9615900" cy="29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Piper Premium Curriculum Lesson 1.1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SD card goes in the RPi SBC, on the bottom.</a:t>
            </a:r>
            <a:endParaRPr/>
          </a:p>
        </p:txBody>
      </p:sp>
      <p:cxnSp>
        <p:nvCxnSpPr>
          <p:cNvPr id="193" name="Google Shape;193;p34"/>
          <p:cNvCxnSpPr/>
          <p:nvPr/>
        </p:nvCxnSpPr>
        <p:spPr>
          <a:xfrm rot="10800000">
            <a:off x="5995225" y="3064725"/>
            <a:ext cx="13413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94" name="Google Shape;1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100" y="1017450"/>
            <a:ext cx="4864051" cy="4094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8453" y="455325"/>
            <a:ext cx="5367352" cy="502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in the yellow box?  What does it do?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5"/>
          <p:cNvSpPr/>
          <p:nvPr/>
        </p:nvSpPr>
        <p:spPr>
          <a:xfrm>
            <a:off x="3678075" y="2136125"/>
            <a:ext cx="1080600" cy="1116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It’s known as a CPU, or Central Processing Unit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 actually has several processors, including a CPU and GPU*, and memory.  It runs code, including the OS, RPi Edition of Minecraft, and any custom code that uses the GPIO pins.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It’s also called an SOC*, or “chip”.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                    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6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CPU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36"/>
          <p:cNvSpPr/>
          <p:nvPr/>
        </p:nvSpPr>
        <p:spPr>
          <a:xfrm>
            <a:off x="1674600" y="4209350"/>
            <a:ext cx="35898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GPU: Graphics Processing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Unit; SOC: System on Chip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36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0" name="Google Shape;2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7847" y="-227088"/>
            <a:ext cx="5367352" cy="502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/>
          <p:nvPr/>
        </p:nvSpPr>
        <p:spPr>
          <a:xfrm>
            <a:off x="1391775" y="1453712"/>
            <a:ext cx="1080600" cy="1116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these pins?  What do they do?</a:t>
            </a:r>
            <a:endParaRPr/>
          </a:p>
        </p:txBody>
      </p:sp>
      <p:pic>
        <p:nvPicPr>
          <p:cNvPr id="217" name="Google Shape;2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725" y="1307475"/>
            <a:ext cx="4794949" cy="34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7"/>
          <p:cNvSpPr/>
          <p:nvPr/>
        </p:nvSpPr>
        <p:spPr>
          <a:xfrm rot="-333350">
            <a:off x="2457927" y="1438950"/>
            <a:ext cx="2574996" cy="473501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They’re generally called header pins, but on the RPi, they’re called GPIO pins.</a:t>
            </a:r>
            <a:endParaRPr b="1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With the coding language Python, each pin can be coded as input (buttons, switches) or output (LEDs, buzzers).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24" name="Google Shape;224;p38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GPIO PINS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38"/>
          <p:cNvSpPr/>
          <p:nvPr/>
        </p:nvSpPr>
        <p:spPr>
          <a:xfrm>
            <a:off x="1674600" y="4209350"/>
            <a:ext cx="35898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GPIO: General Purpose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Input Output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38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">
            <a:off x="854856" y="479858"/>
            <a:ext cx="3465815" cy="2390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97175"/>
            <a:ext cx="4855599" cy="17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/>
          <p:nvPr>
            <p:ph type="title"/>
          </p:nvPr>
        </p:nvSpPr>
        <p:spPr>
          <a:xfrm>
            <a:off x="311700" y="1627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There’s lots more on RPis than the uP and GPIO pins - more than on any laptop, actually.</a:t>
            </a:r>
            <a:endParaRPr sz="3000"/>
          </a:p>
        </p:txBody>
      </p:sp>
      <p:sp>
        <p:nvSpPr>
          <p:cNvPr id="234" name="Google Shape;234;p39"/>
          <p:cNvSpPr txBox="1"/>
          <p:nvPr/>
        </p:nvSpPr>
        <p:spPr>
          <a:xfrm>
            <a:off x="2328275" y="1087475"/>
            <a:ext cx="12561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audio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&amp; video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39"/>
          <p:cNvSpPr txBox="1"/>
          <p:nvPr/>
        </p:nvSpPr>
        <p:spPr>
          <a:xfrm>
            <a:off x="3119500" y="1191200"/>
            <a:ext cx="9528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CSI camera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6" name="Google Shape;236;p39"/>
          <p:cNvSpPr txBox="1"/>
          <p:nvPr/>
        </p:nvSpPr>
        <p:spPr>
          <a:xfrm>
            <a:off x="4075150" y="1249400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HDMI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39"/>
          <p:cNvSpPr txBox="1"/>
          <p:nvPr/>
        </p:nvSpPr>
        <p:spPr>
          <a:xfrm>
            <a:off x="4945175" y="1249400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micro USB 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power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39"/>
          <p:cNvSpPr txBox="1"/>
          <p:nvPr/>
        </p:nvSpPr>
        <p:spPr>
          <a:xfrm>
            <a:off x="6031000" y="2555900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DSI Display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9" name="Google Shape;239;p39"/>
          <p:cNvSpPr txBox="1"/>
          <p:nvPr/>
        </p:nvSpPr>
        <p:spPr>
          <a:xfrm>
            <a:off x="4897525" y="2860263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SOC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0" name="Google Shape;240;p39"/>
          <p:cNvSpPr txBox="1"/>
          <p:nvPr/>
        </p:nvSpPr>
        <p:spPr>
          <a:xfrm>
            <a:off x="6150075" y="4513638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GPIO pins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1112675" y="3288975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USB 2.0 (1)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39"/>
          <p:cNvSpPr txBox="1"/>
          <p:nvPr/>
        </p:nvSpPr>
        <p:spPr>
          <a:xfrm>
            <a:off x="6097675" y="3932538"/>
            <a:ext cx="20955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Bluetooth 4.1, Wi-Fi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43" name="Google Shape;243;p39"/>
          <p:cNvGrpSpPr/>
          <p:nvPr/>
        </p:nvGrpSpPr>
        <p:grpSpPr>
          <a:xfrm>
            <a:off x="6235725" y="2891800"/>
            <a:ext cx="2295600" cy="809700"/>
            <a:chOff x="4929100" y="2880650"/>
            <a:chExt cx="2295600" cy="809700"/>
          </a:xfrm>
        </p:grpSpPr>
        <p:sp>
          <p:nvSpPr>
            <p:cNvPr id="244" name="Google Shape;244;p39"/>
            <p:cNvSpPr txBox="1"/>
            <p:nvPr/>
          </p:nvSpPr>
          <p:spPr>
            <a:xfrm>
              <a:off x="5129200" y="2880650"/>
              <a:ext cx="2095500" cy="80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SD Card (underside)</a:t>
              </a:r>
              <a:endPara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45" name="Google Shape;245;p39"/>
            <p:cNvCxnSpPr/>
            <p:nvPr/>
          </p:nvCxnSpPr>
          <p:spPr>
            <a:xfrm flipH="1">
              <a:off x="4929100" y="3081850"/>
              <a:ext cx="200100" cy="66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770576" y="953451"/>
            <a:ext cx="4936699" cy="462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this?  What does it do?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50" y="903675"/>
            <a:ext cx="9144003" cy="3549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“breadboard”, also called a wiring or prototype board.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41"/>
          <p:cNvPicPr preferRelativeResize="0"/>
          <p:nvPr/>
        </p:nvPicPr>
        <p:blipFill rotWithShape="1">
          <a:blip r:embed="rId3">
            <a:alphaModFix/>
          </a:blip>
          <a:srcRect b="10841" l="0" r="0" t="0"/>
          <a:stretch/>
        </p:blipFill>
        <p:spPr>
          <a:xfrm>
            <a:off x="414949" y="1913626"/>
            <a:ext cx="3469000" cy="263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7725" y="1550150"/>
            <a:ext cx="4567200" cy="305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2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Hearsay is: long ago an inventor borrowed a kitchen* breadboard to build a circuit.</a:t>
            </a:r>
            <a:endParaRPr b="1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/>
          </a:p>
        </p:txBody>
      </p:sp>
      <p:sp>
        <p:nvSpPr>
          <p:cNvPr id="265" name="Google Shape;265;p42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Breadboards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42"/>
          <p:cNvSpPr/>
          <p:nvPr/>
        </p:nvSpPr>
        <p:spPr>
          <a:xfrm>
            <a:off x="1674600" y="4209350"/>
            <a:ext cx="42162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best engineers ask the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kitchen crew before doing this.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42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8" name="Google Shape;26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00" y="732400"/>
            <a:ext cx="4942001" cy="330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75" y="377300"/>
            <a:ext cx="4232750" cy="423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3"/>
          <p:cNvSpPr txBox="1"/>
          <p:nvPr>
            <p:ph idx="2" type="body"/>
          </p:nvPr>
        </p:nvSpPr>
        <p:spPr>
          <a:xfrm>
            <a:off x="5103600" y="4238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Together,  the battery, basic IO, RPi with its Processor, software, GPIO pins, breadboard, wood case, brass hardware and other components make </a:t>
            </a:r>
            <a:r>
              <a:rPr b="1" lang="en" sz="1900"/>
              <a:t>Piper Computers</a:t>
            </a:r>
            <a:r>
              <a:rPr lang="en" sz="1900"/>
              <a:t> possible.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75" name="Google Shape;275;p43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Your Turn!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6" name="Google Shape;27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5600" y="3308100"/>
            <a:ext cx="2299150" cy="183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3"/>
          <p:cNvSpPr/>
          <p:nvPr/>
        </p:nvSpPr>
        <p:spPr>
          <a:xfrm>
            <a:off x="5103600" y="4071925"/>
            <a:ext cx="3468900" cy="802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...Apple’s first computer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used a wood case too. 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43"/>
          <p:cNvSpPr/>
          <p:nvPr/>
        </p:nvSpPr>
        <p:spPr>
          <a:xfrm>
            <a:off x="5103600" y="4066375"/>
            <a:ext cx="813300" cy="813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b="1"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THIS?</a:t>
            </a:r>
            <a:endParaRPr/>
          </a:p>
        </p:txBody>
      </p:sp>
      <p:sp>
        <p:nvSpPr>
          <p:cNvPr id="123" name="Google Shape;12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Handle this part carefully! </a:t>
            </a:r>
            <a:endParaRPr/>
          </a:p>
        </p:txBody>
      </p:sp>
      <p:pic>
        <p:nvPicPr>
          <p:cNvPr id="124" name="Google Shape;12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6936" y="345225"/>
            <a:ext cx="5146463" cy="43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900" y="1887850"/>
            <a:ext cx="3794625" cy="27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Raspberry Pi (RPi) Single Board Computer (SBC), specifically a Raspberry Pi 3 Model A+</a:t>
            </a:r>
            <a:endParaRPr/>
          </a:p>
        </p:txBody>
      </p:sp>
      <p:pic>
        <p:nvPicPr>
          <p:cNvPr id="131" name="Google Shape;1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88" y="2588900"/>
            <a:ext cx="3899425" cy="12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712" y="1983125"/>
            <a:ext cx="4297088" cy="2417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Is the mouse an input or output?</a:t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an </a:t>
            </a:r>
            <a:r>
              <a:rPr b="1" lang="en" sz="1500"/>
              <a:t>input</a:t>
            </a:r>
            <a:r>
              <a:rPr lang="en" sz="1500"/>
              <a:t>, meaning it inputs data from the user or environment to the computer.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8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Basic inputs and outputs (IO):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" name="Google Shape;13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13836">
            <a:off x="-477490" y="1361824"/>
            <a:ext cx="6031325" cy="291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>
            <p:ph idx="2" type="body"/>
          </p:nvPr>
        </p:nvSpPr>
        <p:spPr>
          <a:xfrm>
            <a:off x="4939500" y="7058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Is the speaker an input or output?</a:t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an </a:t>
            </a:r>
            <a:r>
              <a:rPr b="1" lang="en" sz="1500"/>
              <a:t>output</a:t>
            </a:r>
            <a:r>
              <a:rPr lang="en" sz="1500"/>
              <a:t>, and outputs an audio signal to the user or environment.</a:t>
            </a:r>
            <a:endParaRPr/>
          </a:p>
        </p:txBody>
      </p:sp>
      <p:sp>
        <p:nvSpPr>
          <p:cNvPr id="145" name="Google Shape;145;p29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Basic inputs and outputs (IO):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" name="Google Shape;14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86381">
            <a:off x="-219869" y="1259133"/>
            <a:ext cx="5327687" cy="3610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/>
          <p:nvPr>
            <p:ph idx="2" type="body"/>
          </p:nvPr>
        </p:nvSpPr>
        <p:spPr>
          <a:xfrm>
            <a:off x="4939500" y="10290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/>
              <a:t>Is the display an input or output?</a:t>
            </a:r>
            <a:endParaRPr b="1" sz="29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an </a:t>
            </a:r>
            <a:r>
              <a:rPr b="1" lang="en" sz="1500"/>
              <a:t>output</a:t>
            </a:r>
            <a:r>
              <a:rPr lang="en" sz="1500"/>
              <a:t>, as it converts electrical video signals from the RPi into color images that the user can see. 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The </a:t>
            </a:r>
            <a:r>
              <a:rPr b="1" lang="en" sz="1500"/>
              <a:t>Amplifier </a:t>
            </a:r>
            <a:r>
              <a:rPr lang="en" sz="1500"/>
              <a:t>boosts the signal’s strength, so we can hear the signal.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0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Basic inputs and outputs (IO):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30"/>
          <p:cNvSpPr/>
          <p:nvPr/>
        </p:nvSpPr>
        <p:spPr>
          <a:xfrm>
            <a:off x="1293600" y="4209350"/>
            <a:ext cx="36762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If this was a touchscreen,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would it be?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54" name="Google Shape;154;p30"/>
          <p:cNvSpPr/>
          <p:nvPr/>
        </p:nvSpPr>
        <p:spPr>
          <a:xfrm>
            <a:off x="12936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9825" y="456550"/>
            <a:ext cx="4980101" cy="37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0"/>
          <p:cNvSpPr/>
          <p:nvPr/>
        </p:nvSpPr>
        <p:spPr>
          <a:xfrm>
            <a:off x="5111250" y="4209350"/>
            <a:ext cx="3472200" cy="802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do you think the </a:t>
            </a:r>
            <a:endParaRPr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amplifier knob does? 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57" name="Google Shape;157;p30"/>
          <p:cNvSpPr/>
          <p:nvPr/>
        </p:nvSpPr>
        <p:spPr>
          <a:xfrm>
            <a:off x="5111250" y="4203800"/>
            <a:ext cx="813300" cy="8133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1" sz="4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What is this? What does it do? </a:t>
            </a:r>
            <a:endParaRPr b="1"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(older Kits have smaller ones)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a </a:t>
            </a:r>
            <a:r>
              <a:rPr b="1" lang="en" sz="1500"/>
              <a:t>Battery</a:t>
            </a:r>
            <a:r>
              <a:rPr lang="en" sz="1500"/>
              <a:t>, with USB connectors, an on/off button and an LED energy gauge. It directly powers the Display and the RPi.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1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Power Supply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31"/>
          <p:cNvSpPr/>
          <p:nvPr/>
        </p:nvSpPr>
        <p:spPr>
          <a:xfrm>
            <a:off x="1522200" y="4209350"/>
            <a:ext cx="42477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uses Lithium Ion (Li-ion) cells…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Just like a Tesla.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65" name="Google Shape;165;p31"/>
          <p:cNvSpPr/>
          <p:nvPr/>
        </p:nvSpPr>
        <p:spPr>
          <a:xfrm>
            <a:off x="15222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6" name="Google Shape;1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4875"/>
            <a:ext cx="3516901" cy="4062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7600" y="1029000"/>
            <a:ext cx="2296975" cy="16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>
            <p:ph idx="2" type="body"/>
          </p:nvPr>
        </p:nvSpPr>
        <p:spPr>
          <a:xfrm>
            <a:off x="4939500" y="1181400"/>
            <a:ext cx="40836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What are these.  How are they different? What’s each one for?</a:t>
            </a:r>
            <a:endParaRPr b="1"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</a:t>
            </a:r>
            <a:r>
              <a:rPr b="1" lang="en" sz="1500"/>
              <a:t>HDMI</a:t>
            </a:r>
            <a:r>
              <a:rPr lang="en" sz="1500"/>
              <a:t>* Cable is  for Display data.  It has 19 connections.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800"/>
              <a:t>*High Density Multimedia Interface</a:t>
            </a:r>
            <a:endParaRPr sz="8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The </a:t>
            </a:r>
            <a:r>
              <a:rPr b="1" lang="en" sz="1500"/>
              <a:t>P</a:t>
            </a:r>
            <a:r>
              <a:rPr b="1" lang="en" sz="1500"/>
              <a:t>ower Harness Cable </a:t>
            </a:r>
            <a:r>
              <a:rPr lang="en" sz="1500"/>
              <a:t>is for Display &amp; RPi power.  It has USB* A and 2 micro USB connectors.  USB can connect power AND data, as in the Mouse.  It always has 4 connections.     </a:t>
            </a:r>
            <a:r>
              <a:rPr lang="en" sz="700"/>
              <a:t> </a:t>
            </a:r>
            <a:endParaRPr sz="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*Universal Serial Bus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2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Cables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949" y="2319000"/>
            <a:ext cx="1732500" cy="71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5174" y="3456725"/>
            <a:ext cx="1693074" cy="6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32650"/>
            <a:ext cx="5088527" cy="147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75825" y="2545075"/>
            <a:ext cx="4587100" cy="279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>
            <p:ph idx="2" type="body"/>
          </p:nvPr>
        </p:nvSpPr>
        <p:spPr>
          <a:xfrm>
            <a:off x="4939500" y="11814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What’s this? Where does it go? What’s it for?</a:t>
            </a:r>
            <a:endParaRPr b="1" sz="2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It’s called an SD* Card. It’s not an input or an output, it’s a memory device to store digital files.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It contains the </a:t>
            </a:r>
            <a:r>
              <a:rPr b="1" lang="en" sz="1500"/>
              <a:t>RPi software</a:t>
            </a:r>
            <a:r>
              <a:rPr lang="en" sz="1500"/>
              <a:t>: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-Raspbian (a Linux OS*)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-Applications, like the R Pi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     edition of Minecraft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-Your files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3"/>
          <p:cNvSpPr txBox="1"/>
          <p:nvPr/>
        </p:nvSpPr>
        <p:spPr>
          <a:xfrm>
            <a:off x="120900" y="142875"/>
            <a:ext cx="3516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SD Card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3"/>
          <p:cNvSpPr/>
          <p:nvPr/>
        </p:nvSpPr>
        <p:spPr>
          <a:xfrm>
            <a:off x="1674600" y="4209350"/>
            <a:ext cx="3137700" cy="8022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SD: secure digital, </a:t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OS: operating system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85" name="Google Shape;185;p33"/>
          <p:cNvSpPr/>
          <p:nvPr/>
        </p:nvSpPr>
        <p:spPr>
          <a:xfrm>
            <a:off x="1674600" y="4203800"/>
            <a:ext cx="813300" cy="813300"/>
          </a:xfrm>
          <a:prstGeom prst="ellipse">
            <a:avLst/>
          </a:prstGeom>
          <a:solidFill>
            <a:schemeClr val="dk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6" name="Google Shape;186;p33"/>
          <p:cNvPicPr preferRelativeResize="0"/>
          <p:nvPr/>
        </p:nvPicPr>
        <p:blipFill rotWithShape="1">
          <a:blip r:embed="rId3">
            <a:alphaModFix/>
          </a:blip>
          <a:srcRect b="0" l="53375" r="0" t="0"/>
          <a:stretch/>
        </p:blipFill>
        <p:spPr>
          <a:xfrm>
            <a:off x="901205" y="2395088"/>
            <a:ext cx="3073598" cy="159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3"/>
          <p:cNvPicPr preferRelativeResize="0"/>
          <p:nvPr/>
        </p:nvPicPr>
        <p:blipFill rotWithShape="1">
          <a:blip r:embed="rId3">
            <a:alphaModFix/>
          </a:blip>
          <a:srcRect b="0" l="0" r="54603" t="0"/>
          <a:stretch/>
        </p:blipFill>
        <p:spPr>
          <a:xfrm>
            <a:off x="340693" y="776063"/>
            <a:ext cx="2992699" cy="159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iper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iper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