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a4b46624f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a4b46624f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Order: R-Pi, mouse, speaker, display, battery*, cables (power, USB, HDMI), SD card*, CPU, GPIO, breadboard*skip SD card and battery at your discretion.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a4b46624f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a4b46624f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a4b46624f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0a4b46624f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a4b46624f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a4b46624f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a4b46624f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a4b46624f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a4b46624f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a4b46624f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a4b46624f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a4b46624f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a4b46624f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0a4b46624f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a4b46624f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a4b46624f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a4b46624f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a4b46624f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a4b46624f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a4b46624f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a4b46624f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a4b46624f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a4b46624f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a4b46624f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a4b46624f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a4b46624f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a4b46624f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a4b46624f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a4b46624f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a4b46624f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a4b46624f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a4b46624f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a4b46624f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a4b46624f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a4b46624f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a4b46624f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725" y="1602875"/>
            <a:ext cx="2013675" cy="2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rgbClr val="00A1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725" y="1602875"/>
            <a:ext cx="2013675" cy="2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0A1D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00A1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1349" y="4752779"/>
            <a:ext cx="1083576" cy="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150" y="4363975"/>
            <a:ext cx="4667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rgbClr val="00A1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4200"/>
              <a:buNone/>
              <a:defRPr sz="4200">
                <a:solidFill>
                  <a:srgbClr val="00A1DF"/>
                </a:solidFill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199" y="4872479"/>
            <a:ext cx="1083576" cy="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00A1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3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150" y="4363975"/>
            <a:ext cx="4667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3200"/>
              <a:buFont typeface="Montserrat"/>
              <a:buNone/>
              <a:defRPr b="1" sz="32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850" y="-11000"/>
            <a:ext cx="9615844" cy="51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6476" y="494326"/>
            <a:ext cx="3543506" cy="325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>
            <p:ph type="ctrTitle"/>
          </p:nvPr>
        </p:nvSpPr>
        <p:spPr>
          <a:xfrm>
            <a:off x="-235900" y="3446925"/>
            <a:ext cx="9615900" cy="11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PC04 Components Review</a:t>
            </a:r>
            <a:endParaRPr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5"/>
          <p:cNvSpPr txBox="1"/>
          <p:nvPr/>
        </p:nvSpPr>
        <p:spPr>
          <a:xfrm>
            <a:off x="-235900" y="4264275"/>
            <a:ext cx="9615900" cy="29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Piper Premium Curriculum Lesson 1.1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426" y="1456900"/>
            <a:ext cx="6146826" cy="34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SD card goes in the RPi SBC, on the bottom.</a:t>
            </a:r>
            <a:endParaRPr/>
          </a:p>
        </p:txBody>
      </p:sp>
      <p:cxnSp>
        <p:nvCxnSpPr>
          <p:cNvPr id="194" name="Google Shape;194;p34"/>
          <p:cNvCxnSpPr/>
          <p:nvPr/>
        </p:nvCxnSpPr>
        <p:spPr>
          <a:xfrm>
            <a:off x="1192850" y="2747375"/>
            <a:ext cx="1727100" cy="0"/>
          </a:xfrm>
          <a:prstGeom prst="straightConnector1">
            <a:avLst/>
          </a:prstGeom>
          <a:noFill/>
          <a:ln cap="flat" cmpd="sng" w="152400">
            <a:solidFill>
              <a:srgbClr val="00A1D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the yellow box?  What does it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350" y="1222311"/>
            <a:ext cx="5112724" cy="344009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/>
          <p:nvPr/>
        </p:nvSpPr>
        <p:spPr>
          <a:xfrm>
            <a:off x="3188044" y="2136125"/>
            <a:ext cx="1080600" cy="1116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It’s known as a CPU, or Central Processing Unit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 actually has several processors, including a CPU and GPU*, and memory.  It runs code, including the OS, RPi Edition of Minecraft, and any custom code that uses the GPIO pins.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It’s also called an SOC*, or “chip”.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                   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6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CPU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6"/>
          <p:cNvSpPr/>
          <p:nvPr/>
        </p:nvSpPr>
        <p:spPr>
          <a:xfrm>
            <a:off x="1674600" y="4209350"/>
            <a:ext cx="35898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GPU: Graphics Processing 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Unit; SOC: System on Chip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36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rgbClr val="00A1DF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50" y="868425"/>
            <a:ext cx="4043300" cy="272052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1087644" y="1591096"/>
            <a:ext cx="854700" cy="883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these pins?  What do they do?</a:t>
            </a:r>
            <a:endParaRPr/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675" y="1131075"/>
            <a:ext cx="5558948" cy="37403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7"/>
          <p:cNvSpPr/>
          <p:nvPr/>
        </p:nvSpPr>
        <p:spPr>
          <a:xfrm>
            <a:off x="1915125" y="1131075"/>
            <a:ext cx="3265800" cy="5322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They’re generally called header pins, but on the RPi, they’re called GPIO pins.</a:t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With the coding language Python, each pin can be coded as input (buttons, switches) or output (LEDs, buzzers).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24" name="Google Shape;224;p38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GPIO PINS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38"/>
          <p:cNvSpPr/>
          <p:nvPr/>
        </p:nvSpPr>
        <p:spPr>
          <a:xfrm>
            <a:off x="1674600" y="4209350"/>
            <a:ext cx="35898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GPIO: General Purpose 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Input Output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rgbClr val="00A1DF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854856" y="479858"/>
            <a:ext cx="3465815" cy="239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97175"/>
            <a:ext cx="4855599" cy="1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type="title"/>
          </p:nvPr>
        </p:nvSpPr>
        <p:spPr>
          <a:xfrm>
            <a:off x="311700" y="1627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There’s lots more on RPis than the uP and GPIO pins - more than on any laptop, actually.</a:t>
            </a:r>
            <a:endParaRPr sz="3000"/>
          </a:p>
        </p:txBody>
      </p:sp>
      <p:sp>
        <p:nvSpPr>
          <p:cNvPr id="234" name="Google Shape;234;p39"/>
          <p:cNvSpPr txBox="1"/>
          <p:nvPr/>
        </p:nvSpPr>
        <p:spPr>
          <a:xfrm>
            <a:off x="2046175" y="1119275"/>
            <a:ext cx="12561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video and audio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9"/>
          <p:cNvSpPr txBox="1"/>
          <p:nvPr/>
        </p:nvSpPr>
        <p:spPr>
          <a:xfrm>
            <a:off x="3338375" y="1169300"/>
            <a:ext cx="9528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CSI camera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39"/>
          <p:cNvSpPr txBox="1"/>
          <p:nvPr/>
        </p:nvSpPr>
        <p:spPr>
          <a:xfrm>
            <a:off x="4140225" y="1347875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HDMI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39"/>
          <p:cNvSpPr txBox="1"/>
          <p:nvPr/>
        </p:nvSpPr>
        <p:spPr>
          <a:xfrm>
            <a:off x="311700" y="3529775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USB 2.0 (2)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84027" y="1666526"/>
            <a:ext cx="4751698" cy="319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9"/>
          <p:cNvSpPr txBox="1"/>
          <p:nvPr/>
        </p:nvSpPr>
        <p:spPr>
          <a:xfrm>
            <a:off x="6150075" y="316875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DSI Display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4437900" y="3287063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SOC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6150075" y="4513638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GPIO pins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6235725" y="3855913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Bluetooth 4.1, Wi-Fi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3" name="Google Shape;243;p39"/>
          <p:cNvGrpSpPr/>
          <p:nvPr/>
        </p:nvGrpSpPr>
        <p:grpSpPr>
          <a:xfrm>
            <a:off x="6235725" y="2663200"/>
            <a:ext cx="2295600" cy="809700"/>
            <a:chOff x="4929100" y="2880650"/>
            <a:chExt cx="2295600" cy="809700"/>
          </a:xfrm>
        </p:grpSpPr>
        <p:sp>
          <p:nvSpPr>
            <p:cNvPr id="244" name="Google Shape;244;p39"/>
            <p:cNvSpPr txBox="1"/>
            <p:nvPr/>
          </p:nvSpPr>
          <p:spPr>
            <a:xfrm>
              <a:off x="5129200" y="2880650"/>
              <a:ext cx="2095500" cy="8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SD Card (underside)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45" name="Google Shape;245;p39"/>
            <p:cNvCxnSpPr/>
            <p:nvPr/>
          </p:nvCxnSpPr>
          <p:spPr>
            <a:xfrm flipH="1">
              <a:off x="4929100" y="3081850"/>
              <a:ext cx="200100" cy="6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46" name="Google Shape;246;p39"/>
          <p:cNvSpPr txBox="1"/>
          <p:nvPr/>
        </p:nvSpPr>
        <p:spPr>
          <a:xfrm>
            <a:off x="5359800" y="1267525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micro USB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power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39"/>
          <p:cNvSpPr txBox="1"/>
          <p:nvPr/>
        </p:nvSpPr>
        <p:spPr>
          <a:xfrm>
            <a:off x="464100" y="19790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Network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Port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8" name="Google Shape;248;p39"/>
          <p:cNvCxnSpPr/>
          <p:nvPr/>
        </p:nvCxnSpPr>
        <p:spPr>
          <a:xfrm>
            <a:off x="2998950" y="1466450"/>
            <a:ext cx="339000" cy="131400"/>
          </a:xfrm>
          <a:prstGeom prst="bentConnector3">
            <a:avLst>
              <a:gd fmla="val 10007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  What does it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850"/>
            <a:ext cx="8839204" cy="2814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“breadboard”, also called a wiring or prototype board.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41"/>
          <p:cNvPicPr preferRelativeResize="0"/>
          <p:nvPr/>
        </p:nvPicPr>
        <p:blipFill rotWithShape="1">
          <a:blip r:embed="rId3">
            <a:alphaModFix/>
          </a:blip>
          <a:srcRect b="10841" l="0" r="0" t="0"/>
          <a:stretch/>
        </p:blipFill>
        <p:spPr>
          <a:xfrm>
            <a:off x="414949" y="1913626"/>
            <a:ext cx="3469000" cy="263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725" y="1550150"/>
            <a:ext cx="4567200" cy="30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Hearsay is: long ago an inventor borrowed a kitchen* breadboard to build a circuit.</a:t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</p:txBody>
      </p:sp>
      <p:sp>
        <p:nvSpPr>
          <p:cNvPr id="267" name="Google Shape;267;p42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Breadboards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2"/>
          <p:cNvSpPr/>
          <p:nvPr/>
        </p:nvSpPr>
        <p:spPr>
          <a:xfrm>
            <a:off x="1674600" y="4209350"/>
            <a:ext cx="42162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The best engineers ask the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 kitchen crew before doing this. 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42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rgbClr val="00A1DF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732400"/>
            <a:ext cx="4942001" cy="33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09" y="265025"/>
            <a:ext cx="4298517" cy="460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3"/>
          <p:cNvSpPr txBox="1"/>
          <p:nvPr>
            <p:ph idx="2" type="body"/>
          </p:nvPr>
        </p:nvSpPr>
        <p:spPr>
          <a:xfrm>
            <a:off x="5103600" y="4238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Together,  the battery, basic IO, RPi with its Processor, software, GPIO pins, breadboard, wood case, brass hardware and other components make </a:t>
            </a:r>
            <a:r>
              <a:rPr b="1" lang="en" sz="1900"/>
              <a:t>Piper Computers</a:t>
            </a:r>
            <a:r>
              <a:rPr lang="en" sz="1900"/>
              <a:t> possible.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77" name="Google Shape;277;p43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Your Turn!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600" y="3308100"/>
            <a:ext cx="2299150" cy="183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3"/>
          <p:cNvSpPr/>
          <p:nvPr/>
        </p:nvSpPr>
        <p:spPr>
          <a:xfrm>
            <a:off x="5103600" y="4071925"/>
            <a:ext cx="3468900" cy="802200"/>
          </a:xfrm>
          <a:prstGeom prst="roundRect">
            <a:avLst>
              <a:gd fmla="val 50000" name="adj"/>
            </a:avLst>
          </a:prstGeom>
          <a:solidFill>
            <a:srgbClr val="00A1DF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...Apple’s first computer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used a wood case too. 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43"/>
          <p:cNvSpPr/>
          <p:nvPr/>
        </p:nvSpPr>
        <p:spPr>
          <a:xfrm>
            <a:off x="5103600" y="4066375"/>
            <a:ext cx="813300" cy="813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</a:t>
            </a:r>
            <a:endParaRPr/>
          </a:p>
        </p:txBody>
      </p:sp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75" y="1290550"/>
            <a:ext cx="3743525" cy="37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Handle this part carefully! </a:t>
            </a:r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125" y="664161"/>
            <a:ext cx="5112724" cy="3440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Raspberry Pi (RPi) Single Board Computer (SBC), specifically a Raspberry Pi 3 Model B+</a:t>
            </a:r>
            <a:endParaRPr/>
          </a:p>
        </p:txBody>
      </p:sp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88" y="2588900"/>
            <a:ext cx="3899425" cy="12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50" y="1977488"/>
            <a:ext cx="3899402" cy="262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mouse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input</a:t>
            </a:r>
            <a:r>
              <a:rPr lang="en" sz="1500"/>
              <a:t>, meaning it inputs data from the user or environment to the computer.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8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13836">
            <a:off x="-477490" y="1361824"/>
            <a:ext cx="6031325" cy="29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idx="2" type="body"/>
          </p:nvPr>
        </p:nvSpPr>
        <p:spPr>
          <a:xfrm>
            <a:off x="4939500" y="7058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speaker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output</a:t>
            </a:r>
            <a:r>
              <a:rPr lang="en" sz="1500"/>
              <a:t>, and outputs an audio signal to the user or environment.</a:t>
            </a:r>
            <a:endParaRPr/>
          </a:p>
        </p:txBody>
      </p:sp>
      <p:sp>
        <p:nvSpPr>
          <p:cNvPr id="145" name="Google Shape;145;p29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86381">
            <a:off x="-219869" y="1259133"/>
            <a:ext cx="5327687" cy="3610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idx="2" type="body"/>
          </p:nvPr>
        </p:nvSpPr>
        <p:spPr>
          <a:xfrm>
            <a:off x="4939500" y="10290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display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output</a:t>
            </a:r>
            <a:r>
              <a:rPr lang="en" sz="1500"/>
              <a:t>, as it converts electrical video signals from the RPi into color images that the user can see. 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Amplifier </a:t>
            </a:r>
            <a:r>
              <a:rPr lang="en" sz="1500"/>
              <a:t>boosts the signal’s strength, so we can hear the signal.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0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1293600" y="4209350"/>
            <a:ext cx="36762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If this was a touchscreen, 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what would it be? </a:t>
            </a:r>
            <a:endParaRPr sz="1500">
              <a:solidFill>
                <a:srgbClr val="00A1DF"/>
              </a:solidFill>
            </a:endParaRPr>
          </a:p>
        </p:txBody>
      </p:sp>
      <p:sp>
        <p:nvSpPr>
          <p:cNvPr id="154" name="Google Shape;154;p30"/>
          <p:cNvSpPr/>
          <p:nvPr/>
        </p:nvSpPr>
        <p:spPr>
          <a:xfrm>
            <a:off x="1293600" y="4203800"/>
            <a:ext cx="813300" cy="813300"/>
          </a:xfrm>
          <a:prstGeom prst="ellipse">
            <a:avLst/>
          </a:prstGeom>
          <a:solidFill>
            <a:srgbClr val="00A1DF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5111250" y="4209350"/>
            <a:ext cx="3472200" cy="802200"/>
          </a:xfrm>
          <a:prstGeom prst="roundRect">
            <a:avLst>
              <a:gd fmla="val 50000" name="adj"/>
            </a:avLst>
          </a:prstGeom>
          <a:solidFill>
            <a:srgbClr val="00A1DF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do you think the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amplifier knob does?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56" name="Google Shape;156;p30"/>
          <p:cNvSpPr/>
          <p:nvPr/>
        </p:nvSpPr>
        <p:spPr>
          <a:xfrm>
            <a:off x="5111250" y="4203800"/>
            <a:ext cx="813300" cy="813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1061300"/>
            <a:ext cx="4387876" cy="263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 is this? What does it do? 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(older Kits have smaller ones)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 </a:t>
            </a:r>
            <a:r>
              <a:rPr b="1" lang="en" sz="1500"/>
              <a:t>Battery</a:t>
            </a:r>
            <a:r>
              <a:rPr lang="en" sz="1500"/>
              <a:t>, with USB connectors, an on/off button and an LED energy gauge. It directly powers the Display and the RPi.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1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Power Supply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31"/>
          <p:cNvSpPr/>
          <p:nvPr/>
        </p:nvSpPr>
        <p:spPr>
          <a:xfrm>
            <a:off x="1522200" y="4209350"/>
            <a:ext cx="424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It uses Lithium Ion (Li-ion) cells…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Just like a Tesla.</a:t>
            </a:r>
            <a:endParaRPr sz="1500">
              <a:solidFill>
                <a:srgbClr val="00A1DF"/>
              </a:solidFill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1522200" y="4203800"/>
            <a:ext cx="813300" cy="813300"/>
          </a:xfrm>
          <a:prstGeom prst="ellipse">
            <a:avLst/>
          </a:prstGeom>
          <a:solidFill>
            <a:srgbClr val="00A1DF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875"/>
            <a:ext cx="3516901" cy="406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7600" y="1029000"/>
            <a:ext cx="2296975" cy="16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idx="2" type="body"/>
          </p:nvPr>
        </p:nvSpPr>
        <p:spPr>
          <a:xfrm>
            <a:off x="4939500" y="1181400"/>
            <a:ext cx="40836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 are these.  How are they different? What’s each one for?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HDMI</a:t>
            </a:r>
            <a:r>
              <a:rPr lang="en" sz="1500"/>
              <a:t>* Cable is  for Display data.  It has 19 connections.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/>
              <a:t>*High Density Multimedia Interface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P</a:t>
            </a:r>
            <a:r>
              <a:rPr b="1" lang="en" sz="1500"/>
              <a:t>ower Harness Cable </a:t>
            </a:r>
            <a:r>
              <a:rPr lang="en" sz="1500"/>
              <a:t>is for Display &amp; RPi power.  It has USB* A and 2 micro USB connectors.  USB can connect power AND data, as in the Mouse.  It always has 4 connections.     </a:t>
            </a:r>
            <a:r>
              <a:rPr lang="en" sz="700"/>
              <a:t> </a:t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*Universal Serial Bus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2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Cables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949" y="2319000"/>
            <a:ext cx="1732500" cy="71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5174" y="3456725"/>
            <a:ext cx="1693074" cy="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32650"/>
            <a:ext cx="5088527" cy="14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5825" y="2545075"/>
            <a:ext cx="4587100" cy="27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What’s this? Where does it go? What’s it for?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called an SD* Card. It’s not an input or an output, it’s a memory device to store digital files.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 contains the </a:t>
            </a:r>
            <a:r>
              <a:rPr b="1" lang="en" sz="1500"/>
              <a:t>RPi software</a:t>
            </a:r>
            <a:r>
              <a:rPr lang="en" sz="1500"/>
              <a:t>: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-Raspbian (a Linux OS*)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-Applications, like the R Pi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    edition of Minecraft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-Your files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SD Card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3"/>
          <p:cNvSpPr/>
          <p:nvPr/>
        </p:nvSpPr>
        <p:spPr>
          <a:xfrm>
            <a:off x="1674600" y="4209350"/>
            <a:ext cx="313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SD: secure digital, </a:t>
            </a:r>
            <a:endParaRPr sz="1500">
              <a:solidFill>
                <a:srgbClr val="00A1D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A1DF"/>
                </a:solidFill>
                <a:latin typeface="Montserrat"/>
                <a:ea typeface="Montserrat"/>
                <a:cs typeface="Montserrat"/>
                <a:sym typeface="Montserrat"/>
              </a:rPr>
              <a:t>OS: operating system</a:t>
            </a:r>
            <a:endParaRPr sz="1500">
              <a:solidFill>
                <a:srgbClr val="00A1DF"/>
              </a:solidFill>
            </a:endParaRPr>
          </a:p>
        </p:txBody>
      </p:sp>
      <p:sp>
        <p:nvSpPr>
          <p:cNvPr id="185" name="Google Shape;185;p33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rgbClr val="00A1DF"/>
          </a:solidFill>
          <a:ln cap="flat" cmpd="sng" w="28575">
            <a:solidFill>
              <a:srgbClr val="00A1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 b="0" l="53375" r="0" t="0"/>
          <a:stretch/>
        </p:blipFill>
        <p:spPr>
          <a:xfrm>
            <a:off x="901205" y="2395088"/>
            <a:ext cx="3073598" cy="15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 rotWithShape="1">
          <a:blip r:embed="rId3">
            <a:alphaModFix/>
          </a:blip>
          <a:srcRect b="0" l="0" r="54603" t="0"/>
          <a:stretch/>
        </p:blipFill>
        <p:spPr>
          <a:xfrm>
            <a:off x="340693" y="776063"/>
            <a:ext cx="2992699" cy="15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iper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iper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