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Playfair Display"/>
      <p:regular r:id="rId32"/>
      <p:bold r:id="rId33"/>
      <p:italic r:id="rId34"/>
      <p:boldItalic r:id="rId35"/>
    </p:embeddedFont>
    <p:embeddedFont>
      <p:font typeface="Lato"/>
      <p:regular r:id="rId36"/>
      <p:bold r:id="rId37"/>
      <p:italic r:id="rId38"/>
      <p:boldItalic r:id="rId39"/>
    </p:embeddedFont>
    <p:embeddedFont>
      <p:font typeface="Montserra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4.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Montserrat-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PlayfairDisplay-bold.fntdata"/><Relationship Id="rId10" Type="http://schemas.openxmlformats.org/officeDocument/2006/relationships/slide" Target="slides/slide4.xml"/><Relationship Id="rId32" Type="http://schemas.openxmlformats.org/officeDocument/2006/relationships/font" Target="fonts/PlayfairDisplay-regular.fntdata"/><Relationship Id="rId13" Type="http://schemas.openxmlformats.org/officeDocument/2006/relationships/slide" Target="slides/slide7.xml"/><Relationship Id="rId35" Type="http://schemas.openxmlformats.org/officeDocument/2006/relationships/font" Target="fonts/PlayfairDisplay-boldItalic.fntdata"/><Relationship Id="rId12" Type="http://schemas.openxmlformats.org/officeDocument/2006/relationships/slide" Target="slides/slide6.xml"/><Relationship Id="rId34" Type="http://schemas.openxmlformats.org/officeDocument/2006/relationships/font" Target="fonts/PlayfairDisplay-italic.fntdata"/><Relationship Id="rId15" Type="http://schemas.openxmlformats.org/officeDocument/2006/relationships/slide" Target="slides/slide9.xml"/><Relationship Id="rId37" Type="http://schemas.openxmlformats.org/officeDocument/2006/relationships/font" Target="fonts/Lato-bold.fntdata"/><Relationship Id="rId14" Type="http://schemas.openxmlformats.org/officeDocument/2006/relationships/slide" Target="slides/slide8.xml"/><Relationship Id="rId36" Type="http://schemas.openxmlformats.org/officeDocument/2006/relationships/font" Target="fonts/Lato-regular.fntdata"/><Relationship Id="rId17" Type="http://schemas.openxmlformats.org/officeDocument/2006/relationships/slide" Target="slides/slide11.xml"/><Relationship Id="rId39" Type="http://schemas.openxmlformats.org/officeDocument/2006/relationships/font" Target="fonts/Lato-boldItalic.fntdata"/><Relationship Id="rId16" Type="http://schemas.openxmlformats.org/officeDocument/2006/relationships/slide" Target="slides/slide10.xml"/><Relationship Id="rId38" Type="http://schemas.openxmlformats.org/officeDocument/2006/relationships/font" Target="fonts/La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0053abfb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0053abfb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e65693605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e65693605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names for all parts are found in the inventory. Give students enough time to identify where this is located on the blueprint.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e65693605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e6569360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a:t>
            </a:r>
            <a:r>
              <a:rPr i="1" lang="en">
                <a:solidFill>
                  <a:schemeClr val="dk1"/>
                </a:solidFill>
              </a:rPr>
              <a:t> latch </a:t>
            </a:r>
            <a:r>
              <a:rPr lang="en">
                <a:solidFill>
                  <a:schemeClr val="dk1"/>
                </a:solidFill>
              </a:rPr>
              <a:t>keeps the Piper Computer closed.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a:t>
            </a:r>
            <a:r>
              <a:rPr i="1" lang="en">
                <a:solidFill>
                  <a:schemeClr val="dk1"/>
                </a:solidFill>
              </a:rPr>
              <a:t>hinge</a:t>
            </a:r>
            <a:r>
              <a:rPr lang="en">
                <a:solidFill>
                  <a:schemeClr val="dk1"/>
                </a:solidFill>
              </a:rPr>
              <a:t> allows the Piper Computer to open.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ce65693605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ce65693605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names for all parts are found in the inventory. Give students enough time to identify where this is located on the blueprint.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e65693605_0_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e65693605_0_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names for all parts are found in the inventory. Give students enough time to identify where this is located on the blueprint.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ce65693605_0_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ce65693605_0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Guiding discussion: (think-pair-share)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Example: “First, connect 1-1 to 1-2. Then, add 1-3. Then, add the breadboard and the top.”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an incorrect answer because the breadboard will need to go in before 1-3. Kids will experience this and learn from it when they build during Lesson 1.2.)</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e65693605_0_1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e65693605_0_1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ce65693605_0_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ce65693605_0_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names for all parts are found in the inventory. Give students enough time to identify where this is located on the blueprint.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Have students share where they’ve seen or worked with the components.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e65693605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ce65693605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lines are cables.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Have students consider headphones or an auxiliary cable for the green cable. </a:t>
            </a:r>
            <a:r>
              <a:rPr i="1" lang="en">
                <a:solidFill>
                  <a:schemeClr val="dk1"/>
                </a:solidFill>
              </a:rPr>
              <a:t>Does the end of the green cable look familiar?</a:t>
            </a:r>
            <a:endParaRPr i="1">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c7beefd6e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c7beefd6e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blueprint labels the speaker and where it is located on the screen. </a:t>
            </a:r>
            <a:endParaRPr/>
          </a:p>
          <a:p>
            <a:pPr indent="0" lvl="0" marL="0" rtl="0" algn="l">
              <a:spcBef>
                <a:spcPts val="0"/>
              </a:spcBef>
              <a:spcAft>
                <a:spcPts val="0"/>
              </a:spcAft>
              <a:buNone/>
            </a:pPr>
            <a:r>
              <a:rPr lang="en"/>
              <a:t>Students will dive deeper into how a speaker works during Lesson 1.4.</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ce65693605_0_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ce65693605_0_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Guide students through this slide with the following questions: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word do you recognize in amplifier? (Potential answer: “amplify” which generally means to make bigger. In this case, it would be adding energy to the sound wave produced so that more air particles are vibrating resulting in us hearing a louder sound)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How are amplifiers used? (Potential answer: when it comes to sound, amplifiers are used to control the audio signal emitted by the speaker)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will the amplifier in the Piper computer allow us to do? (answer: control the volume)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are other examples of amplifiers controlling speakers? (Hint: think about your phone.)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e6569360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e6569360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ce65693605_0_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ce65693605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Students will be connecting these cables during Lesson 1.4. This slide is an introduction to connections within a system.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ce65693605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ce65693605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coin fits the top of the bolt, so we can use it in the same manner in which we use the screwdriver.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e6569360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e6569360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e6569360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e6569360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e6569360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e6569360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Potential question: Who knows how to use the screwdriver?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ce65693605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ce65693605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Again, we are guiding students through deciphering the blueprint. You could ask, how many will we need of each tool for this step? What tool should we have handy? Give students enough time to identify where this is located on the blueprint.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e6569360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e6569360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Have students focus on the smooth edge of the binder. Why would a smooth edge be useful?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next slide will show where the binder is used in building the kit. That might give students a clearer answer to the first question.)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ce65693605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ce65693605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Again, have students focus on the round edge of the binder.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a:t>
            </a:r>
            <a:r>
              <a:rPr i="1" lang="en">
                <a:solidFill>
                  <a:schemeClr val="dk1"/>
                </a:solidFill>
              </a:rPr>
              <a:t>linkage</a:t>
            </a:r>
            <a:r>
              <a:rPr lang="en">
                <a:solidFill>
                  <a:schemeClr val="dk1"/>
                </a:solidFill>
              </a:rPr>
              <a:t> will allow the kit to open and shut smoothly, so we need a smooth edge around our bolt.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ce65693605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ce65693605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coin fits the top of the bolt, so we can use it in the same manner in which we use the screwdriver.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Roboto"/>
              <a:buNone/>
              <a:defRPr sz="5200">
                <a:latin typeface="Roboto"/>
                <a:ea typeface="Roboto"/>
                <a:cs typeface="Roboto"/>
                <a:sym typeface="Roboto"/>
              </a:defRPr>
            </a:lvl1pPr>
            <a:lvl2pPr lvl="1" algn="ctr">
              <a:spcBef>
                <a:spcPts val="0"/>
              </a:spcBef>
              <a:spcAft>
                <a:spcPts val="0"/>
              </a:spcAft>
              <a:buSzPts val="5200"/>
              <a:buFont typeface="Roboto"/>
              <a:buNone/>
              <a:defRPr sz="5200">
                <a:latin typeface="Roboto"/>
                <a:ea typeface="Roboto"/>
                <a:cs typeface="Roboto"/>
                <a:sym typeface="Roboto"/>
              </a:defRPr>
            </a:lvl2pPr>
            <a:lvl3pPr lvl="2" algn="ctr">
              <a:spcBef>
                <a:spcPts val="0"/>
              </a:spcBef>
              <a:spcAft>
                <a:spcPts val="0"/>
              </a:spcAft>
              <a:buSzPts val="5200"/>
              <a:buFont typeface="Roboto"/>
              <a:buNone/>
              <a:defRPr sz="5200">
                <a:latin typeface="Roboto"/>
                <a:ea typeface="Roboto"/>
                <a:cs typeface="Roboto"/>
                <a:sym typeface="Roboto"/>
              </a:defRPr>
            </a:lvl3pPr>
            <a:lvl4pPr lvl="3" algn="ctr">
              <a:spcBef>
                <a:spcPts val="0"/>
              </a:spcBef>
              <a:spcAft>
                <a:spcPts val="0"/>
              </a:spcAft>
              <a:buSzPts val="5200"/>
              <a:buFont typeface="Roboto"/>
              <a:buNone/>
              <a:defRPr sz="5200">
                <a:latin typeface="Roboto"/>
                <a:ea typeface="Roboto"/>
                <a:cs typeface="Roboto"/>
                <a:sym typeface="Roboto"/>
              </a:defRPr>
            </a:lvl4pPr>
            <a:lvl5pPr lvl="4" algn="ctr">
              <a:spcBef>
                <a:spcPts val="0"/>
              </a:spcBef>
              <a:spcAft>
                <a:spcPts val="0"/>
              </a:spcAft>
              <a:buSzPts val="5200"/>
              <a:buFont typeface="Roboto"/>
              <a:buNone/>
              <a:defRPr sz="5200">
                <a:latin typeface="Roboto"/>
                <a:ea typeface="Roboto"/>
                <a:cs typeface="Roboto"/>
                <a:sym typeface="Roboto"/>
              </a:defRPr>
            </a:lvl5pPr>
            <a:lvl6pPr lvl="5" algn="ctr">
              <a:spcBef>
                <a:spcPts val="0"/>
              </a:spcBef>
              <a:spcAft>
                <a:spcPts val="0"/>
              </a:spcAft>
              <a:buSzPts val="5200"/>
              <a:buFont typeface="Roboto"/>
              <a:buNone/>
              <a:defRPr sz="5200">
                <a:latin typeface="Roboto"/>
                <a:ea typeface="Roboto"/>
                <a:cs typeface="Roboto"/>
                <a:sym typeface="Roboto"/>
              </a:defRPr>
            </a:lvl6pPr>
            <a:lvl7pPr lvl="6" algn="ctr">
              <a:spcBef>
                <a:spcPts val="0"/>
              </a:spcBef>
              <a:spcAft>
                <a:spcPts val="0"/>
              </a:spcAft>
              <a:buSzPts val="5200"/>
              <a:buFont typeface="Roboto"/>
              <a:buNone/>
              <a:defRPr sz="5200">
                <a:latin typeface="Roboto"/>
                <a:ea typeface="Roboto"/>
                <a:cs typeface="Roboto"/>
                <a:sym typeface="Roboto"/>
              </a:defRPr>
            </a:lvl7pPr>
            <a:lvl8pPr lvl="7" algn="ctr">
              <a:spcBef>
                <a:spcPts val="0"/>
              </a:spcBef>
              <a:spcAft>
                <a:spcPts val="0"/>
              </a:spcAft>
              <a:buSzPts val="5200"/>
              <a:buFont typeface="Roboto"/>
              <a:buNone/>
              <a:defRPr sz="5200">
                <a:latin typeface="Roboto"/>
                <a:ea typeface="Roboto"/>
                <a:cs typeface="Roboto"/>
                <a:sym typeface="Roboto"/>
              </a:defRPr>
            </a:lvl8pPr>
            <a:lvl9pPr lvl="8" algn="ctr">
              <a:spcBef>
                <a:spcPts val="0"/>
              </a:spcBef>
              <a:spcAft>
                <a:spcPts val="0"/>
              </a:spcAft>
              <a:buSzPts val="5200"/>
              <a:buFont typeface="Roboto"/>
              <a:buNone/>
              <a:defRPr sz="5200">
                <a:latin typeface="Roboto"/>
                <a:ea typeface="Roboto"/>
                <a:cs typeface="Roboto"/>
                <a:sym typeface="Roboto"/>
              </a:defRPr>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Roboto"/>
              <a:buNone/>
              <a:defRPr sz="2800">
                <a:latin typeface="Roboto"/>
                <a:ea typeface="Roboto"/>
                <a:cs typeface="Roboto"/>
                <a:sym typeface="Roboto"/>
              </a:defRPr>
            </a:lvl1pPr>
            <a:lvl2pPr lvl="1" algn="ctr">
              <a:lnSpc>
                <a:spcPct val="100000"/>
              </a:lnSpc>
              <a:spcBef>
                <a:spcPts val="0"/>
              </a:spcBef>
              <a:spcAft>
                <a:spcPts val="0"/>
              </a:spcAft>
              <a:buSzPts val="2800"/>
              <a:buFont typeface="Roboto"/>
              <a:buNone/>
              <a:defRPr sz="2800">
                <a:latin typeface="Roboto"/>
                <a:ea typeface="Roboto"/>
                <a:cs typeface="Roboto"/>
                <a:sym typeface="Roboto"/>
              </a:defRPr>
            </a:lvl2pPr>
            <a:lvl3pPr lvl="2" algn="ctr">
              <a:lnSpc>
                <a:spcPct val="100000"/>
              </a:lnSpc>
              <a:spcBef>
                <a:spcPts val="0"/>
              </a:spcBef>
              <a:spcAft>
                <a:spcPts val="0"/>
              </a:spcAft>
              <a:buSzPts val="2800"/>
              <a:buFont typeface="Roboto"/>
              <a:buNone/>
              <a:defRPr sz="2800">
                <a:latin typeface="Roboto"/>
                <a:ea typeface="Roboto"/>
                <a:cs typeface="Roboto"/>
                <a:sym typeface="Roboto"/>
              </a:defRPr>
            </a:lvl3pPr>
            <a:lvl4pPr lvl="3" algn="ctr">
              <a:lnSpc>
                <a:spcPct val="100000"/>
              </a:lnSpc>
              <a:spcBef>
                <a:spcPts val="0"/>
              </a:spcBef>
              <a:spcAft>
                <a:spcPts val="0"/>
              </a:spcAft>
              <a:buSzPts val="2800"/>
              <a:buFont typeface="Roboto"/>
              <a:buNone/>
              <a:defRPr sz="2800">
                <a:latin typeface="Roboto"/>
                <a:ea typeface="Roboto"/>
                <a:cs typeface="Roboto"/>
                <a:sym typeface="Roboto"/>
              </a:defRPr>
            </a:lvl4pPr>
            <a:lvl5pPr lvl="4" algn="ctr">
              <a:lnSpc>
                <a:spcPct val="100000"/>
              </a:lnSpc>
              <a:spcBef>
                <a:spcPts val="0"/>
              </a:spcBef>
              <a:spcAft>
                <a:spcPts val="0"/>
              </a:spcAft>
              <a:buSzPts val="2800"/>
              <a:buFont typeface="Roboto"/>
              <a:buNone/>
              <a:defRPr sz="2800">
                <a:latin typeface="Roboto"/>
                <a:ea typeface="Roboto"/>
                <a:cs typeface="Roboto"/>
                <a:sym typeface="Roboto"/>
              </a:defRPr>
            </a:lvl5pPr>
            <a:lvl6pPr lvl="5" algn="ctr">
              <a:lnSpc>
                <a:spcPct val="100000"/>
              </a:lnSpc>
              <a:spcBef>
                <a:spcPts val="0"/>
              </a:spcBef>
              <a:spcAft>
                <a:spcPts val="0"/>
              </a:spcAft>
              <a:buSzPts val="2800"/>
              <a:buFont typeface="Roboto"/>
              <a:buNone/>
              <a:defRPr sz="2800">
                <a:latin typeface="Roboto"/>
                <a:ea typeface="Roboto"/>
                <a:cs typeface="Roboto"/>
                <a:sym typeface="Roboto"/>
              </a:defRPr>
            </a:lvl6pPr>
            <a:lvl7pPr lvl="6" algn="ctr">
              <a:lnSpc>
                <a:spcPct val="100000"/>
              </a:lnSpc>
              <a:spcBef>
                <a:spcPts val="0"/>
              </a:spcBef>
              <a:spcAft>
                <a:spcPts val="0"/>
              </a:spcAft>
              <a:buSzPts val="2800"/>
              <a:buFont typeface="Roboto"/>
              <a:buNone/>
              <a:defRPr sz="2800">
                <a:latin typeface="Roboto"/>
                <a:ea typeface="Roboto"/>
                <a:cs typeface="Roboto"/>
                <a:sym typeface="Roboto"/>
              </a:defRPr>
            </a:lvl7pPr>
            <a:lvl8pPr lvl="7" algn="ctr">
              <a:lnSpc>
                <a:spcPct val="100000"/>
              </a:lnSpc>
              <a:spcBef>
                <a:spcPts val="0"/>
              </a:spcBef>
              <a:spcAft>
                <a:spcPts val="0"/>
              </a:spcAft>
              <a:buSzPts val="2800"/>
              <a:buFont typeface="Roboto"/>
              <a:buNone/>
              <a:defRPr sz="2800">
                <a:latin typeface="Roboto"/>
                <a:ea typeface="Roboto"/>
                <a:cs typeface="Roboto"/>
                <a:sym typeface="Roboto"/>
              </a:defRPr>
            </a:lvl8pPr>
            <a:lvl9pPr lvl="8" algn="ctr">
              <a:lnSpc>
                <a:spcPct val="100000"/>
              </a:lnSpc>
              <a:spcBef>
                <a:spcPts val="0"/>
              </a:spcBef>
              <a:spcAft>
                <a:spcPts val="0"/>
              </a:spcAft>
              <a:buSzPts val="2800"/>
              <a:buFont typeface="Roboto"/>
              <a:buNone/>
              <a:defRPr sz="2800">
                <a:latin typeface="Roboto"/>
                <a:ea typeface="Roboto"/>
                <a:cs typeface="Roboto"/>
                <a:sym typeface="Roboto"/>
              </a:defRPr>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14"/>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63" name="Google Shape;63;p14"/>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b="1">
                <a:solidFill>
                  <a:schemeClr val="lt1"/>
                </a:solidFill>
              </a:defRPr>
            </a:lvl1pPr>
            <a:lvl2pPr lvl="1"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64" name="Google Shape;64;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5" name="Google Shape;65;p14"/>
          <p:cNvPicPr preferRelativeResize="0"/>
          <p:nvPr/>
        </p:nvPicPr>
        <p:blipFill>
          <a:blip r:embed="rId2">
            <a:alphaModFix/>
          </a:blip>
          <a:stretch>
            <a:fillRect/>
          </a:stretch>
        </p:blipFill>
        <p:spPr>
          <a:xfrm>
            <a:off x="350725" y="1602875"/>
            <a:ext cx="2013675" cy="25479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68" name="Google Shape;68;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6"/>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3" name="Google Shape;73;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6" name="Google Shape;76;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1" name="Google Shape;81;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p18"/>
          <p:cNvPicPr preferRelativeResize="0"/>
          <p:nvPr/>
        </p:nvPicPr>
        <p:blipFill>
          <a:blip r:embed="rId2">
            <a:alphaModFix/>
          </a:blip>
          <a:stretch>
            <a:fillRect/>
          </a:stretch>
        </p:blipFill>
        <p:spPr>
          <a:xfrm>
            <a:off x="194150" y="4363975"/>
            <a:ext cx="466725" cy="5905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19"/>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87" name="Shape 87"/>
        <p:cNvGrpSpPr/>
        <p:nvPr/>
      </p:nvGrpSpPr>
      <p:grpSpPr>
        <a:xfrm>
          <a:off x="0" y="0"/>
          <a:ext cx="0" cy="0"/>
          <a:chOff x="0" y="0"/>
          <a:chExt cx="0" cy="0"/>
        </a:xfrm>
      </p:grpSpPr>
      <p:sp>
        <p:nvSpPr>
          <p:cNvPr id="88" name="Google Shape;88;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89" name="Google Shape;89;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 name="Google Shape;92;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3" name="Google Shape;93;p21"/>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4" name="Google Shape;94;p21"/>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5" name="Google Shape;95;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6" name="Google Shape;96;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9" name="Google Shape;99;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p23"/>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3"/>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0000"/>
              <a:buFont typeface="Lato"/>
              <a:buNone/>
              <a:defRPr sz="10000">
                <a:latin typeface="Lato"/>
                <a:ea typeface="Lato"/>
                <a:cs typeface="Lato"/>
                <a:sym typeface="Lato"/>
              </a:defRPr>
            </a:lvl1pPr>
            <a:lvl2pPr lvl="1" rtl="0" algn="ctr">
              <a:spcBef>
                <a:spcPts val="0"/>
              </a:spcBef>
              <a:spcAft>
                <a:spcPts val="0"/>
              </a:spcAft>
              <a:buSzPts val="10000"/>
              <a:buFont typeface="Lato"/>
              <a:buNone/>
              <a:defRPr sz="10000">
                <a:latin typeface="Lato"/>
                <a:ea typeface="Lato"/>
                <a:cs typeface="Lato"/>
                <a:sym typeface="Lato"/>
              </a:defRPr>
            </a:lvl2pPr>
            <a:lvl3pPr lvl="2" rtl="0" algn="ctr">
              <a:spcBef>
                <a:spcPts val="0"/>
              </a:spcBef>
              <a:spcAft>
                <a:spcPts val="0"/>
              </a:spcAft>
              <a:buSzPts val="10000"/>
              <a:buFont typeface="Lato"/>
              <a:buNone/>
              <a:defRPr sz="10000">
                <a:latin typeface="Lato"/>
                <a:ea typeface="Lato"/>
                <a:cs typeface="Lato"/>
                <a:sym typeface="Lato"/>
              </a:defRPr>
            </a:lvl3pPr>
            <a:lvl4pPr lvl="3" rtl="0" algn="ctr">
              <a:spcBef>
                <a:spcPts val="0"/>
              </a:spcBef>
              <a:spcAft>
                <a:spcPts val="0"/>
              </a:spcAft>
              <a:buSzPts val="10000"/>
              <a:buFont typeface="Lato"/>
              <a:buNone/>
              <a:defRPr sz="10000">
                <a:latin typeface="Lato"/>
                <a:ea typeface="Lato"/>
                <a:cs typeface="Lato"/>
                <a:sym typeface="Lato"/>
              </a:defRPr>
            </a:lvl4pPr>
            <a:lvl5pPr lvl="4" rtl="0" algn="ctr">
              <a:spcBef>
                <a:spcPts val="0"/>
              </a:spcBef>
              <a:spcAft>
                <a:spcPts val="0"/>
              </a:spcAft>
              <a:buSzPts val="10000"/>
              <a:buFont typeface="Lato"/>
              <a:buNone/>
              <a:defRPr sz="10000">
                <a:latin typeface="Lato"/>
                <a:ea typeface="Lato"/>
                <a:cs typeface="Lato"/>
                <a:sym typeface="Lato"/>
              </a:defRPr>
            </a:lvl5pPr>
            <a:lvl6pPr lvl="5" rtl="0" algn="ctr">
              <a:spcBef>
                <a:spcPts val="0"/>
              </a:spcBef>
              <a:spcAft>
                <a:spcPts val="0"/>
              </a:spcAft>
              <a:buSzPts val="10000"/>
              <a:buFont typeface="Lato"/>
              <a:buNone/>
              <a:defRPr sz="10000">
                <a:latin typeface="Lato"/>
                <a:ea typeface="Lato"/>
                <a:cs typeface="Lato"/>
                <a:sym typeface="Lato"/>
              </a:defRPr>
            </a:lvl6pPr>
            <a:lvl7pPr lvl="6" rtl="0" algn="ctr">
              <a:spcBef>
                <a:spcPts val="0"/>
              </a:spcBef>
              <a:spcAft>
                <a:spcPts val="0"/>
              </a:spcAft>
              <a:buSzPts val="10000"/>
              <a:buFont typeface="Lato"/>
              <a:buNone/>
              <a:defRPr sz="10000">
                <a:latin typeface="Lato"/>
                <a:ea typeface="Lato"/>
                <a:cs typeface="Lato"/>
                <a:sym typeface="Lato"/>
              </a:defRPr>
            </a:lvl7pPr>
            <a:lvl8pPr lvl="7" rtl="0" algn="ctr">
              <a:spcBef>
                <a:spcPts val="0"/>
              </a:spcBef>
              <a:spcAft>
                <a:spcPts val="0"/>
              </a:spcAft>
              <a:buSzPts val="10000"/>
              <a:buFont typeface="Lato"/>
              <a:buNone/>
              <a:defRPr sz="10000">
                <a:latin typeface="Lato"/>
                <a:ea typeface="Lato"/>
                <a:cs typeface="Lato"/>
                <a:sym typeface="Lato"/>
              </a:defRPr>
            </a:lvl8pPr>
            <a:lvl9pPr lvl="8" rtl="0"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103" name="Google Shape;103;p23"/>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4" name="Google Shape;104;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b="0" l="1931" r="0" t="0"/>
          <a:stretch/>
        </p:blipFill>
        <p:spPr>
          <a:xfrm>
            <a:off x="-9300" y="0"/>
            <a:ext cx="9144002" cy="5008924"/>
          </a:xfrm>
          <a:prstGeom prst="rect">
            <a:avLst/>
          </a:prstGeom>
          <a:noFill/>
          <a:ln>
            <a:noFill/>
          </a:ln>
        </p:spPr>
      </p:pic>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0" y="5015400"/>
            <a:ext cx="3202500" cy="128100"/>
          </a:xfrm>
          <a:prstGeom prst="rect">
            <a:avLst/>
          </a:prstGeom>
          <a:solidFill>
            <a:srgbClr val="FC33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3202450" y="5015400"/>
            <a:ext cx="1665300" cy="128100"/>
          </a:xfrm>
          <a:prstGeom prst="rect">
            <a:avLst/>
          </a:prstGeom>
          <a:solidFill>
            <a:srgbClr val="FFE2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4867750" y="5015400"/>
            <a:ext cx="2256300" cy="128100"/>
          </a:xfrm>
          <a:prstGeom prst="rect">
            <a:avLst/>
          </a:prstGeom>
          <a:solidFill>
            <a:srgbClr val="7FD5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7124050" y="5015400"/>
            <a:ext cx="2019900" cy="128100"/>
          </a:xfrm>
          <a:prstGeom prst="rect">
            <a:avLst/>
          </a:prstGeom>
          <a:solidFill>
            <a:srgbClr val="00A2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Lato"/>
              <a:buNone/>
              <a:defRPr b="1" sz="3200">
                <a:solidFill>
                  <a:schemeClr val="dk1"/>
                </a:solidFill>
                <a:latin typeface="Lato"/>
                <a:ea typeface="Lato"/>
                <a:cs typeface="Lato"/>
                <a:sym typeface="Lato"/>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57" name="Google Shape;5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58" name="Google Shape;58;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6.jpg"/><Relationship Id="rId5" Type="http://schemas.openxmlformats.org/officeDocument/2006/relationships/image" Target="../media/image18.jpg"/><Relationship Id="rId6"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5"/>
          <p:cNvPicPr preferRelativeResize="0"/>
          <p:nvPr/>
        </p:nvPicPr>
        <p:blipFill>
          <a:blip r:embed="rId3">
            <a:alphaModFix/>
          </a:blip>
          <a:stretch>
            <a:fillRect/>
          </a:stretch>
        </p:blipFill>
        <p:spPr>
          <a:xfrm>
            <a:off x="-235850" y="-11000"/>
            <a:ext cx="9615844" cy="5165500"/>
          </a:xfrm>
          <a:prstGeom prst="rect">
            <a:avLst/>
          </a:prstGeom>
          <a:noFill/>
          <a:ln>
            <a:noFill/>
          </a:ln>
        </p:spPr>
      </p:pic>
      <p:pic>
        <p:nvPicPr>
          <p:cNvPr id="112" name="Google Shape;112;p25"/>
          <p:cNvPicPr preferRelativeResize="0"/>
          <p:nvPr/>
        </p:nvPicPr>
        <p:blipFill>
          <a:blip r:embed="rId4">
            <a:alphaModFix/>
          </a:blip>
          <a:stretch>
            <a:fillRect/>
          </a:stretch>
        </p:blipFill>
        <p:spPr>
          <a:xfrm>
            <a:off x="2546476" y="494326"/>
            <a:ext cx="3543506" cy="3259169"/>
          </a:xfrm>
          <a:prstGeom prst="rect">
            <a:avLst/>
          </a:prstGeom>
          <a:noFill/>
          <a:ln>
            <a:noFill/>
          </a:ln>
        </p:spPr>
      </p:pic>
      <p:sp>
        <p:nvSpPr>
          <p:cNvPr id="113" name="Google Shape;113;p25"/>
          <p:cNvSpPr txBox="1"/>
          <p:nvPr>
            <p:ph type="ctrTitle"/>
          </p:nvPr>
        </p:nvSpPr>
        <p:spPr>
          <a:xfrm>
            <a:off x="-235900" y="3446925"/>
            <a:ext cx="9615900" cy="117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99999"/>
                </a:solidFill>
                <a:latin typeface="Montserrat"/>
                <a:ea typeface="Montserrat"/>
                <a:cs typeface="Montserrat"/>
                <a:sym typeface="Montserrat"/>
              </a:rPr>
              <a:t>PC02 Blueprint Building</a:t>
            </a:r>
            <a:endParaRPr>
              <a:solidFill>
                <a:srgbClr val="999999"/>
              </a:solidFill>
              <a:latin typeface="Montserrat"/>
              <a:ea typeface="Montserrat"/>
              <a:cs typeface="Montserrat"/>
              <a:sym typeface="Montserrat"/>
            </a:endParaRPr>
          </a:p>
        </p:txBody>
      </p:sp>
      <p:sp>
        <p:nvSpPr>
          <p:cNvPr id="114" name="Google Shape;114;p25"/>
          <p:cNvSpPr txBox="1"/>
          <p:nvPr/>
        </p:nvSpPr>
        <p:spPr>
          <a:xfrm>
            <a:off x="-235900" y="4264275"/>
            <a:ext cx="9615900" cy="296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999999"/>
                </a:solidFill>
                <a:latin typeface="Montserrat"/>
                <a:ea typeface="Montserrat"/>
                <a:cs typeface="Montserrat"/>
                <a:sym typeface="Montserrat"/>
              </a:rPr>
              <a:t>Piper Premium Curriculum Lesson 1.2</a:t>
            </a:r>
            <a:r>
              <a:rPr lang="en" sz="2200">
                <a:solidFill>
                  <a:srgbClr val="999999"/>
                </a:solidFill>
                <a:latin typeface="Montserrat"/>
                <a:ea typeface="Montserrat"/>
                <a:cs typeface="Montserrat"/>
                <a:sym typeface="Montserrat"/>
              </a:rPr>
              <a:t> and 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34"/>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223" name="Google Shape;223;p34"/>
          <p:cNvSpPr txBox="1"/>
          <p:nvPr/>
        </p:nvSpPr>
        <p:spPr>
          <a:xfrm>
            <a:off x="352350" y="1508675"/>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What are these called?</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Have you used these before?</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What tool will we need here?</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Why do we use these here?</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p:txBody>
      </p:sp>
      <p:pic>
        <p:nvPicPr>
          <p:cNvPr id="224" name="Google Shape;224;p34"/>
          <p:cNvPicPr preferRelativeResize="0"/>
          <p:nvPr/>
        </p:nvPicPr>
        <p:blipFill>
          <a:blip r:embed="rId4">
            <a:alphaModFix/>
          </a:blip>
          <a:stretch>
            <a:fillRect/>
          </a:stretch>
        </p:blipFill>
        <p:spPr>
          <a:xfrm>
            <a:off x="3907850" y="1188565"/>
            <a:ext cx="5017075" cy="2872384"/>
          </a:xfrm>
          <a:prstGeom prst="rect">
            <a:avLst/>
          </a:prstGeom>
          <a:noFill/>
          <a:ln>
            <a:noFill/>
          </a:ln>
        </p:spPr>
      </p:pic>
      <p:sp>
        <p:nvSpPr>
          <p:cNvPr id="225" name="Google Shape;225;p34"/>
          <p:cNvSpPr/>
          <p:nvPr/>
        </p:nvSpPr>
        <p:spPr>
          <a:xfrm>
            <a:off x="4022313" y="2144409"/>
            <a:ext cx="1424100" cy="15162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4"/>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4"/>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p:nvPr/>
        </p:nvSpPr>
        <p:spPr>
          <a:xfrm>
            <a:off x="0" y="1078850"/>
            <a:ext cx="9144000" cy="21003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35"/>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234" name="Google Shape;234;p35"/>
          <p:cNvSpPr txBox="1"/>
          <p:nvPr/>
        </p:nvSpPr>
        <p:spPr>
          <a:xfrm>
            <a:off x="914250" y="1263288"/>
            <a:ext cx="2337600" cy="26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434343"/>
              </a:solidFill>
              <a:latin typeface="Lato"/>
              <a:ea typeface="Lato"/>
              <a:cs typeface="Lato"/>
              <a:sym typeface="Lato"/>
            </a:endParaRPr>
          </a:p>
        </p:txBody>
      </p:sp>
      <p:sp>
        <p:nvSpPr>
          <p:cNvPr id="235" name="Google Shape;235;p35"/>
          <p:cNvSpPr txBox="1"/>
          <p:nvPr/>
        </p:nvSpPr>
        <p:spPr>
          <a:xfrm>
            <a:off x="218075" y="3270075"/>
            <a:ext cx="3220200" cy="15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34343"/>
                </a:solidFill>
                <a:latin typeface="Lato"/>
                <a:ea typeface="Lato"/>
                <a:cs typeface="Lato"/>
                <a:sym typeface="Lato"/>
              </a:rPr>
              <a:t>We will need a screwdriver for this step.</a:t>
            </a:r>
            <a:endParaRPr sz="2400">
              <a:solidFill>
                <a:srgbClr val="434343"/>
              </a:solidFill>
              <a:latin typeface="Lato"/>
              <a:ea typeface="Lato"/>
              <a:cs typeface="Lato"/>
              <a:sym typeface="Lato"/>
            </a:endParaRPr>
          </a:p>
        </p:txBody>
      </p:sp>
      <p:pic>
        <p:nvPicPr>
          <p:cNvPr id="236" name="Google Shape;236;p35"/>
          <p:cNvPicPr preferRelativeResize="0"/>
          <p:nvPr/>
        </p:nvPicPr>
        <p:blipFill>
          <a:blip r:embed="rId4">
            <a:alphaModFix/>
          </a:blip>
          <a:stretch>
            <a:fillRect/>
          </a:stretch>
        </p:blipFill>
        <p:spPr>
          <a:xfrm>
            <a:off x="3890075" y="1428650"/>
            <a:ext cx="2018525" cy="1634050"/>
          </a:xfrm>
          <a:prstGeom prst="rect">
            <a:avLst/>
          </a:prstGeom>
          <a:noFill/>
          <a:ln>
            <a:noFill/>
          </a:ln>
        </p:spPr>
      </p:pic>
      <p:pic>
        <p:nvPicPr>
          <p:cNvPr id="237" name="Google Shape;237;p35"/>
          <p:cNvPicPr preferRelativeResize="0"/>
          <p:nvPr/>
        </p:nvPicPr>
        <p:blipFill>
          <a:blip r:embed="rId5">
            <a:alphaModFix/>
          </a:blip>
          <a:stretch>
            <a:fillRect/>
          </a:stretch>
        </p:blipFill>
        <p:spPr>
          <a:xfrm>
            <a:off x="6546850" y="1263287"/>
            <a:ext cx="1934625" cy="1713521"/>
          </a:xfrm>
          <a:prstGeom prst="rect">
            <a:avLst/>
          </a:prstGeom>
          <a:noFill/>
          <a:ln>
            <a:noFill/>
          </a:ln>
        </p:spPr>
      </p:pic>
      <p:sp>
        <p:nvSpPr>
          <p:cNvPr id="238" name="Google Shape;238;p35"/>
          <p:cNvSpPr txBox="1"/>
          <p:nvPr/>
        </p:nvSpPr>
        <p:spPr>
          <a:xfrm>
            <a:off x="3792500" y="3291300"/>
            <a:ext cx="2337600" cy="10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Lato"/>
                <a:ea typeface="Lato"/>
                <a:cs typeface="Lato"/>
                <a:sym typeface="Lato"/>
              </a:rPr>
              <a:t>We will screw the bolts into the </a:t>
            </a:r>
            <a:r>
              <a:rPr i="1" lang="en" sz="1800">
                <a:solidFill>
                  <a:srgbClr val="434343"/>
                </a:solidFill>
                <a:latin typeface="Lato"/>
                <a:ea typeface="Lato"/>
                <a:cs typeface="Lato"/>
                <a:sym typeface="Lato"/>
              </a:rPr>
              <a:t>latch</a:t>
            </a:r>
            <a:r>
              <a:rPr lang="en" sz="1800">
                <a:solidFill>
                  <a:srgbClr val="434343"/>
                </a:solidFill>
                <a:latin typeface="Lato"/>
                <a:ea typeface="Lato"/>
                <a:cs typeface="Lato"/>
                <a:sym typeface="Lato"/>
              </a:rPr>
              <a:t>.</a:t>
            </a:r>
            <a:endParaRPr sz="1800">
              <a:solidFill>
                <a:srgbClr val="434343"/>
              </a:solidFill>
              <a:latin typeface="Lato"/>
              <a:ea typeface="Lato"/>
              <a:cs typeface="Lato"/>
              <a:sym typeface="Lato"/>
            </a:endParaRPr>
          </a:p>
          <a:p>
            <a:pPr indent="0" lvl="0" marL="0" rtl="0" algn="l">
              <a:spcBef>
                <a:spcPts val="0"/>
              </a:spcBef>
              <a:spcAft>
                <a:spcPts val="0"/>
              </a:spcAft>
              <a:buNone/>
            </a:pPr>
            <a:r>
              <a:t/>
            </a:r>
            <a:endParaRPr sz="800">
              <a:solidFill>
                <a:srgbClr val="434343"/>
              </a:solidFill>
              <a:latin typeface="Lato"/>
              <a:ea typeface="Lato"/>
              <a:cs typeface="Lato"/>
              <a:sym typeface="Lato"/>
            </a:endParaRPr>
          </a:p>
          <a:p>
            <a:pPr indent="0" lvl="0" marL="0" rtl="0" algn="l">
              <a:spcBef>
                <a:spcPts val="0"/>
              </a:spcBef>
              <a:spcAft>
                <a:spcPts val="0"/>
              </a:spcAft>
              <a:buNone/>
            </a:pPr>
            <a:r>
              <a:rPr lang="en" sz="1800">
                <a:solidFill>
                  <a:srgbClr val="434343"/>
                </a:solidFill>
                <a:latin typeface="Lato"/>
                <a:ea typeface="Lato"/>
                <a:cs typeface="Lato"/>
                <a:sym typeface="Lato"/>
              </a:rPr>
              <a:t>What does a </a:t>
            </a:r>
            <a:r>
              <a:rPr i="1" lang="en" sz="1800">
                <a:solidFill>
                  <a:srgbClr val="434343"/>
                </a:solidFill>
                <a:latin typeface="Lato"/>
                <a:ea typeface="Lato"/>
                <a:cs typeface="Lato"/>
                <a:sym typeface="Lato"/>
              </a:rPr>
              <a:t>latch</a:t>
            </a:r>
            <a:r>
              <a:rPr lang="en" sz="1800">
                <a:solidFill>
                  <a:srgbClr val="434343"/>
                </a:solidFill>
                <a:latin typeface="Lato"/>
                <a:ea typeface="Lato"/>
                <a:cs typeface="Lato"/>
                <a:sym typeface="Lato"/>
              </a:rPr>
              <a:t> do?</a:t>
            </a:r>
            <a:endParaRPr sz="1800">
              <a:solidFill>
                <a:srgbClr val="434343"/>
              </a:solidFill>
              <a:latin typeface="Lato"/>
              <a:ea typeface="Lato"/>
              <a:cs typeface="Lato"/>
              <a:sym typeface="Lato"/>
            </a:endParaRPr>
          </a:p>
        </p:txBody>
      </p:sp>
      <p:sp>
        <p:nvSpPr>
          <p:cNvPr id="239" name="Google Shape;239;p35"/>
          <p:cNvSpPr txBox="1"/>
          <p:nvPr/>
        </p:nvSpPr>
        <p:spPr>
          <a:xfrm>
            <a:off x="6417200" y="3353500"/>
            <a:ext cx="2493000" cy="10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Lato"/>
                <a:ea typeface="Lato"/>
                <a:cs typeface="Lato"/>
                <a:sym typeface="Lato"/>
              </a:rPr>
              <a:t>We will also screw the bolts into the </a:t>
            </a:r>
            <a:r>
              <a:rPr i="1" lang="en" sz="1800">
                <a:solidFill>
                  <a:srgbClr val="434343"/>
                </a:solidFill>
                <a:latin typeface="Lato"/>
                <a:ea typeface="Lato"/>
                <a:cs typeface="Lato"/>
                <a:sym typeface="Lato"/>
              </a:rPr>
              <a:t>hinge</a:t>
            </a:r>
            <a:r>
              <a:rPr lang="en" sz="1800">
                <a:solidFill>
                  <a:srgbClr val="434343"/>
                </a:solidFill>
                <a:latin typeface="Lato"/>
                <a:ea typeface="Lato"/>
                <a:cs typeface="Lato"/>
                <a:sym typeface="Lato"/>
              </a:rPr>
              <a:t>. </a:t>
            </a:r>
            <a:endParaRPr sz="1800">
              <a:solidFill>
                <a:srgbClr val="434343"/>
              </a:solidFill>
              <a:latin typeface="Lato"/>
              <a:ea typeface="Lato"/>
              <a:cs typeface="Lato"/>
              <a:sym typeface="Lato"/>
            </a:endParaRPr>
          </a:p>
          <a:p>
            <a:pPr indent="0" lvl="0" marL="0" rtl="0" algn="l">
              <a:spcBef>
                <a:spcPts val="0"/>
              </a:spcBef>
              <a:spcAft>
                <a:spcPts val="0"/>
              </a:spcAft>
              <a:buNone/>
            </a:pPr>
            <a:r>
              <a:t/>
            </a:r>
            <a:endParaRPr sz="800">
              <a:solidFill>
                <a:srgbClr val="434343"/>
              </a:solidFill>
              <a:latin typeface="Lato"/>
              <a:ea typeface="Lato"/>
              <a:cs typeface="Lato"/>
              <a:sym typeface="Lato"/>
            </a:endParaRPr>
          </a:p>
          <a:p>
            <a:pPr indent="0" lvl="0" marL="0" rtl="0" algn="l">
              <a:spcBef>
                <a:spcPts val="0"/>
              </a:spcBef>
              <a:spcAft>
                <a:spcPts val="0"/>
              </a:spcAft>
              <a:buNone/>
            </a:pPr>
            <a:r>
              <a:rPr lang="en" sz="1800">
                <a:solidFill>
                  <a:srgbClr val="434343"/>
                </a:solidFill>
                <a:latin typeface="Lato"/>
                <a:ea typeface="Lato"/>
                <a:cs typeface="Lato"/>
                <a:sym typeface="Lato"/>
              </a:rPr>
              <a:t>What does a </a:t>
            </a:r>
            <a:r>
              <a:rPr i="1" lang="en" sz="1800">
                <a:solidFill>
                  <a:srgbClr val="434343"/>
                </a:solidFill>
                <a:latin typeface="Lato"/>
                <a:ea typeface="Lato"/>
                <a:cs typeface="Lato"/>
                <a:sym typeface="Lato"/>
              </a:rPr>
              <a:t>hinge</a:t>
            </a:r>
            <a:r>
              <a:rPr lang="en" sz="1800">
                <a:solidFill>
                  <a:srgbClr val="434343"/>
                </a:solidFill>
                <a:latin typeface="Lato"/>
                <a:ea typeface="Lato"/>
                <a:cs typeface="Lato"/>
                <a:sym typeface="Lato"/>
              </a:rPr>
              <a:t> do?</a:t>
            </a:r>
            <a:endParaRPr sz="1800">
              <a:solidFill>
                <a:srgbClr val="434343"/>
              </a:solidFill>
              <a:latin typeface="Lato"/>
              <a:ea typeface="Lato"/>
              <a:cs typeface="Lato"/>
              <a:sym typeface="Lato"/>
            </a:endParaRPr>
          </a:p>
        </p:txBody>
      </p:sp>
      <p:pic>
        <p:nvPicPr>
          <p:cNvPr id="240" name="Google Shape;240;p35"/>
          <p:cNvPicPr preferRelativeResize="0"/>
          <p:nvPr/>
        </p:nvPicPr>
        <p:blipFill rotWithShape="1">
          <a:blip r:embed="rId6">
            <a:alphaModFix/>
          </a:blip>
          <a:srcRect b="25608" l="0" r="0" t="28050"/>
          <a:stretch/>
        </p:blipFill>
        <p:spPr>
          <a:xfrm>
            <a:off x="330475" y="1776075"/>
            <a:ext cx="3064775" cy="939200"/>
          </a:xfrm>
          <a:prstGeom prst="rect">
            <a:avLst/>
          </a:prstGeom>
          <a:noFill/>
          <a:ln>
            <a:noFill/>
          </a:ln>
        </p:spPr>
      </p:pic>
      <p:sp>
        <p:nvSpPr>
          <p:cNvPr id="241" name="Google Shape;241;p35"/>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5"/>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36"/>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249" name="Google Shape;249;p36"/>
          <p:cNvSpPr txBox="1"/>
          <p:nvPr/>
        </p:nvSpPr>
        <p:spPr>
          <a:xfrm>
            <a:off x="306525" y="1638150"/>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What are these called?</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Have you used these before?</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What tool will we need here?</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rPr lang="en" sz="2000">
                <a:solidFill>
                  <a:srgbClr val="666666"/>
                </a:solidFill>
                <a:latin typeface="Montserrat"/>
                <a:ea typeface="Montserrat"/>
                <a:cs typeface="Montserrat"/>
                <a:sym typeface="Montserrat"/>
              </a:rPr>
              <a:t>Why do we use these here?</a:t>
            </a:r>
            <a:endParaRPr sz="2000">
              <a:solidFill>
                <a:srgbClr val="666666"/>
              </a:solidFill>
              <a:latin typeface="Montserrat"/>
              <a:ea typeface="Montserrat"/>
              <a:cs typeface="Montserrat"/>
              <a:sym typeface="Montserrat"/>
            </a:endParaRPr>
          </a:p>
        </p:txBody>
      </p:sp>
      <p:pic>
        <p:nvPicPr>
          <p:cNvPr id="250" name="Google Shape;250;p36"/>
          <p:cNvPicPr preferRelativeResize="0"/>
          <p:nvPr/>
        </p:nvPicPr>
        <p:blipFill>
          <a:blip r:embed="rId4">
            <a:alphaModFix/>
          </a:blip>
          <a:stretch>
            <a:fillRect/>
          </a:stretch>
        </p:blipFill>
        <p:spPr>
          <a:xfrm>
            <a:off x="3712950" y="1207525"/>
            <a:ext cx="5330976" cy="3111975"/>
          </a:xfrm>
          <a:prstGeom prst="rect">
            <a:avLst/>
          </a:prstGeom>
          <a:noFill/>
          <a:ln>
            <a:noFill/>
          </a:ln>
        </p:spPr>
      </p:pic>
      <p:sp>
        <p:nvSpPr>
          <p:cNvPr id="251" name="Google Shape;251;p36"/>
          <p:cNvSpPr/>
          <p:nvPr/>
        </p:nvSpPr>
        <p:spPr>
          <a:xfrm>
            <a:off x="3957564" y="2205602"/>
            <a:ext cx="1276200" cy="7323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6"/>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6"/>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37"/>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260" name="Google Shape;260;p37"/>
          <p:cNvSpPr txBox="1"/>
          <p:nvPr/>
        </p:nvSpPr>
        <p:spPr>
          <a:xfrm>
            <a:off x="306525" y="1638150"/>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66666"/>
                </a:solidFill>
                <a:latin typeface="Montserrat"/>
                <a:ea typeface="Montserrat"/>
                <a:cs typeface="Montserrat"/>
                <a:sym typeface="Montserrat"/>
              </a:rPr>
              <a:t>This is a thumb screw and standoff.</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rPr lang="en" sz="2000">
                <a:solidFill>
                  <a:srgbClr val="666666"/>
                </a:solidFill>
                <a:latin typeface="Montserrat"/>
                <a:ea typeface="Montserrat"/>
                <a:cs typeface="Montserrat"/>
                <a:sym typeface="Montserrat"/>
              </a:rPr>
              <a:t>The tool is in the name; we will use our thumbs!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p:txBody>
      </p:sp>
      <p:sp>
        <p:nvSpPr>
          <p:cNvPr id="261" name="Google Shape;261;p37"/>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pic>
        <p:nvPicPr>
          <p:cNvPr id="263" name="Google Shape;263;p37"/>
          <p:cNvPicPr preferRelativeResize="0"/>
          <p:nvPr/>
        </p:nvPicPr>
        <p:blipFill rotWithShape="1">
          <a:blip r:embed="rId4">
            <a:alphaModFix/>
          </a:blip>
          <a:srcRect b="9657" l="0" r="0" t="0"/>
          <a:stretch/>
        </p:blipFill>
        <p:spPr>
          <a:xfrm>
            <a:off x="7060549" y="537333"/>
            <a:ext cx="2006725" cy="1821067"/>
          </a:xfrm>
          <a:prstGeom prst="rect">
            <a:avLst/>
          </a:prstGeom>
          <a:noFill/>
          <a:ln cap="flat" cmpd="sng" w="19050">
            <a:solidFill>
              <a:schemeClr val="dk2"/>
            </a:solidFill>
            <a:prstDash val="solid"/>
            <a:round/>
            <a:headEnd len="sm" w="sm" type="none"/>
            <a:tailEnd len="sm" w="sm" type="none"/>
          </a:ln>
        </p:spPr>
      </p:pic>
      <p:grpSp>
        <p:nvGrpSpPr>
          <p:cNvPr id="264" name="Google Shape;264;p37"/>
          <p:cNvGrpSpPr/>
          <p:nvPr/>
        </p:nvGrpSpPr>
        <p:grpSpPr>
          <a:xfrm>
            <a:off x="7060538" y="2465475"/>
            <a:ext cx="2006725" cy="2015425"/>
            <a:chOff x="6837500" y="2236975"/>
            <a:chExt cx="2006725" cy="2015425"/>
          </a:xfrm>
        </p:grpSpPr>
        <p:pic>
          <p:nvPicPr>
            <p:cNvPr descr="Image result for thumb screw and standoff" id="265" name="Google Shape;265;p37"/>
            <p:cNvPicPr preferRelativeResize="0"/>
            <p:nvPr/>
          </p:nvPicPr>
          <p:blipFill>
            <a:blip r:embed="rId5">
              <a:alphaModFix/>
            </a:blip>
            <a:stretch>
              <a:fillRect/>
            </a:stretch>
          </p:blipFill>
          <p:spPr>
            <a:xfrm rot="5400000">
              <a:off x="6837500" y="2245675"/>
              <a:ext cx="2006725" cy="2006725"/>
            </a:xfrm>
            <a:prstGeom prst="rect">
              <a:avLst/>
            </a:prstGeom>
            <a:noFill/>
            <a:ln cap="flat" cmpd="sng" w="19050">
              <a:solidFill>
                <a:srgbClr val="000000"/>
              </a:solidFill>
              <a:prstDash val="solid"/>
              <a:round/>
              <a:headEnd len="sm" w="sm" type="none"/>
              <a:tailEnd len="sm" w="sm" type="none"/>
            </a:ln>
          </p:spPr>
        </p:pic>
        <p:sp>
          <p:nvSpPr>
            <p:cNvPr id="266" name="Google Shape;266;p37"/>
            <p:cNvSpPr txBox="1"/>
            <p:nvPr/>
          </p:nvSpPr>
          <p:spPr>
            <a:xfrm>
              <a:off x="7698500" y="2236975"/>
              <a:ext cx="944400" cy="1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A2E0"/>
                  </a:solidFill>
                  <a:latin typeface="Lato"/>
                  <a:ea typeface="Lato"/>
                  <a:cs typeface="Lato"/>
                  <a:sym typeface="Lato"/>
                </a:rPr>
                <a:t>Standoff</a:t>
              </a:r>
              <a:endParaRPr>
                <a:solidFill>
                  <a:srgbClr val="00A2E0"/>
                </a:solidFill>
                <a:latin typeface="Lato"/>
                <a:ea typeface="Lato"/>
                <a:cs typeface="Lato"/>
                <a:sym typeface="Lato"/>
              </a:endParaRPr>
            </a:p>
          </p:txBody>
        </p:sp>
      </p:grpSp>
      <p:pic>
        <p:nvPicPr>
          <p:cNvPr id="267" name="Google Shape;267;p37"/>
          <p:cNvPicPr preferRelativeResize="0"/>
          <p:nvPr/>
        </p:nvPicPr>
        <p:blipFill rotWithShape="1">
          <a:blip r:embed="rId6">
            <a:alphaModFix/>
          </a:blip>
          <a:srcRect b="0" l="28551" r="18586" t="0"/>
          <a:stretch/>
        </p:blipFill>
        <p:spPr>
          <a:xfrm>
            <a:off x="3843525" y="1491800"/>
            <a:ext cx="2772174" cy="2989225"/>
          </a:xfrm>
          <a:prstGeom prst="rect">
            <a:avLst/>
          </a:prstGeom>
          <a:noFill/>
          <a:ln>
            <a:noFill/>
          </a:ln>
        </p:spPr>
      </p:pic>
      <p:cxnSp>
        <p:nvCxnSpPr>
          <p:cNvPr id="268" name="Google Shape;268;p37"/>
          <p:cNvCxnSpPr>
            <a:stCxn id="263" idx="1"/>
          </p:cNvCxnSpPr>
          <p:nvPr/>
        </p:nvCxnSpPr>
        <p:spPr>
          <a:xfrm flipH="1">
            <a:off x="5556049" y="1447867"/>
            <a:ext cx="1504500" cy="869400"/>
          </a:xfrm>
          <a:prstGeom prst="straightConnector1">
            <a:avLst/>
          </a:prstGeom>
          <a:noFill/>
          <a:ln cap="flat" cmpd="sng" w="38100">
            <a:solidFill>
              <a:srgbClr val="FF0000"/>
            </a:solidFill>
            <a:prstDash val="solid"/>
            <a:round/>
            <a:headEnd len="med" w="med" type="none"/>
            <a:tailEnd len="med" w="med" type="triangle"/>
          </a:ln>
        </p:spPr>
      </p:cxnSp>
      <p:cxnSp>
        <p:nvCxnSpPr>
          <p:cNvPr id="269" name="Google Shape;269;p37"/>
          <p:cNvCxnSpPr/>
          <p:nvPr/>
        </p:nvCxnSpPr>
        <p:spPr>
          <a:xfrm rot="10800000">
            <a:off x="5631688" y="3432850"/>
            <a:ext cx="1956900" cy="1359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38"/>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276" name="Google Shape;276;p38"/>
          <p:cNvSpPr txBox="1"/>
          <p:nvPr/>
        </p:nvSpPr>
        <p:spPr>
          <a:xfrm>
            <a:off x="169575" y="1076150"/>
            <a:ext cx="32127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666666"/>
                </a:solidFill>
                <a:latin typeface="Montserrat"/>
                <a:ea typeface="Montserrat"/>
                <a:cs typeface="Montserrat"/>
                <a:sym typeface="Montserrat"/>
              </a:rPr>
              <a:t>Describe the steps you would take to complete this item on the blueprint.</a:t>
            </a:r>
            <a:endParaRPr sz="24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p:txBody>
      </p:sp>
      <p:sp>
        <p:nvSpPr>
          <p:cNvPr id="277" name="Google Shape;277;p38"/>
          <p:cNvSpPr txBox="1"/>
          <p:nvPr/>
        </p:nvSpPr>
        <p:spPr>
          <a:xfrm>
            <a:off x="378975" y="2952738"/>
            <a:ext cx="29865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How would you put the parts together?</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What order would you follow?</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How do you know?</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p:txBody>
      </p:sp>
      <p:sp>
        <p:nvSpPr>
          <p:cNvPr id="278" name="Google Shape;278;p38"/>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8"/>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READING THE BLUEPRINT</a:t>
            </a:r>
            <a:endParaRPr b="1">
              <a:solidFill>
                <a:srgbClr val="666666"/>
              </a:solidFill>
              <a:latin typeface="Montserrat"/>
              <a:ea typeface="Montserrat"/>
              <a:cs typeface="Montserrat"/>
              <a:sym typeface="Montserrat"/>
            </a:endParaRPr>
          </a:p>
        </p:txBody>
      </p:sp>
      <p:pic>
        <p:nvPicPr>
          <p:cNvPr id="280" name="Google Shape;280;p38"/>
          <p:cNvPicPr preferRelativeResize="0"/>
          <p:nvPr/>
        </p:nvPicPr>
        <p:blipFill>
          <a:blip r:embed="rId4">
            <a:alphaModFix/>
          </a:blip>
          <a:stretch>
            <a:fillRect/>
          </a:stretch>
        </p:blipFill>
        <p:spPr>
          <a:xfrm>
            <a:off x="4168252" y="1169850"/>
            <a:ext cx="4148425" cy="317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9"/>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39"/>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287" name="Google Shape;287;p39"/>
          <p:cNvSpPr txBox="1"/>
          <p:nvPr/>
        </p:nvSpPr>
        <p:spPr>
          <a:xfrm>
            <a:off x="398175" y="1533338"/>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Montserrat"/>
                <a:ea typeface="Montserrat"/>
                <a:cs typeface="Montserrat"/>
                <a:sym typeface="Montserrat"/>
              </a:rPr>
              <a:t>Which of these look familiar?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p:txBody>
      </p:sp>
      <p:sp>
        <p:nvSpPr>
          <p:cNvPr id="288" name="Google Shape;288;p39"/>
          <p:cNvSpPr txBox="1"/>
          <p:nvPr/>
        </p:nvSpPr>
        <p:spPr>
          <a:xfrm>
            <a:off x="378975" y="2571738"/>
            <a:ext cx="29865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Montserrat"/>
                <a:ea typeface="Montserrat"/>
                <a:cs typeface="Montserrat"/>
                <a:sym typeface="Montserrat"/>
              </a:rPr>
              <a:t>When or where have you seen these before?</a:t>
            </a:r>
            <a:endParaRPr>
              <a:solidFill>
                <a:srgbClr val="666666"/>
              </a:solidFill>
              <a:latin typeface="Montserrat"/>
              <a:ea typeface="Montserrat"/>
              <a:cs typeface="Montserrat"/>
              <a:sym typeface="Montserrat"/>
            </a:endParaRPr>
          </a:p>
        </p:txBody>
      </p:sp>
      <p:sp>
        <p:nvSpPr>
          <p:cNvPr id="289" name="Google Shape;289;p39"/>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9"/>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ELECTRONICS INVENTORY OVERVIEW</a:t>
            </a:r>
            <a:endParaRPr b="1">
              <a:solidFill>
                <a:srgbClr val="666666"/>
              </a:solidFill>
              <a:latin typeface="Montserrat"/>
              <a:ea typeface="Montserrat"/>
              <a:cs typeface="Montserrat"/>
              <a:sym typeface="Montserrat"/>
            </a:endParaRPr>
          </a:p>
        </p:txBody>
      </p:sp>
      <p:pic>
        <p:nvPicPr>
          <p:cNvPr id="291" name="Google Shape;291;p39"/>
          <p:cNvPicPr preferRelativeResize="0"/>
          <p:nvPr/>
        </p:nvPicPr>
        <p:blipFill>
          <a:blip r:embed="rId4">
            <a:alphaModFix/>
          </a:blip>
          <a:stretch>
            <a:fillRect/>
          </a:stretch>
        </p:blipFill>
        <p:spPr>
          <a:xfrm>
            <a:off x="4667972" y="1169850"/>
            <a:ext cx="3445751" cy="3267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0"/>
          <p:cNvSpPr/>
          <p:nvPr/>
        </p:nvSpPr>
        <p:spPr>
          <a:xfrm>
            <a:off x="3011800" y="0"/>
            <a:ext cx="6132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7" name="Google Shape;297;p40"/>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298" name="Google Shape;298;p40"/>
          <p:cNvSpPr txBox="1"/>
          <p:nvPr/>
        </p:nvSpPr>
        <p:spPr>
          <a:xfrm>
            <a:off x="321975" y="1380938"/>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Montserrat"/>
                <a:ea typeface="Montserrat"/>
                <a:cs typeface="Montserrat"/>
                <a:sym typeface="Montserrat"/>
              </a:rPr>
              <a:t>Which of these look familiar?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p:txBody>
      </p:sp>
      <p:sp>
        <p:nvSpPr>
          <p:cNvPr id="299" name="Google Shape;299;p40"/>
          <p:cNvSpPr txBox="1"/>
          <p:nvPr/>
        </p:nvSpPr>
        <p:spPr>
          <a:xfrm>
            <a:off x="302775" y="2419350"/>
            <a:ext cx="21060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666666"/>
                </a:solidFill>
                <a:latin typeface="Montserrat"/>
                <a:ea typeface="Montserrat"/>
                <a:cs typeface="Montserrat"/>
                <a:sym typeface="Montserrat"/>
              </a:rPr>
              <a:t>Identify the hardware and electronics for this step.</a:t>
            </a:r>
            <a:endParaRPr sz="24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p:txBody>
      </p:sp>
      <p:sp>
        <p:nvSpPr>
          <p:cNvPr id="300" name="Google Shape;300;p40"/>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0"/>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ELECTRONICS INVENTORY OVERVIEW</a:t>
            </a:r>
            <a:endParaRPr b="1">
              <a:solidFill>
                <a:srgbClr val="666666"/>
              </a:solidFill>
              <a:latin typeface="Montserrat"/>
              <a:ea typeface="Montserrat"/>
              <a:cs typeface="Montserrat"/>
              <a:sym typeface="Montserrat"/>
            </a:endParaRPr>
          </a:p>
        </p:txBody>
      </p:sp>
      <p:pic>
        <p:nvPicPr>
          <p:cNvPr id="302" name="Google Shape;302;p40"/>
          <p:cNvPicPr preferRelativeResize="0"/>
          <p:nvPr/>
        </p:nvPicPr>
        <p:blipFill>
          <a:blip r:embed="rId4">
            <a:alphaModFix/>
          </a:blip>
          <a:stretch>
            <a:fillRect/>
          </a:stretch>
        </p:blipFill>
        <p:spPr>
          <a:xfrm>
            <a:off x="3255846" y="1142663"/>
            <a:ext cx="5522200" cy="3314650"/>
          </a:xfrm>
          <a:prstGeom prst="rect">
            <a:avLst/>
          </a:prstGeom>
          <a:noFill/>
          <a:ln>
            <a:noFill/>
          </a:ln>
        </p:spPr>
      </p:pic>
      <p:sp>
        <p:nvSpPr>
          <p:cNvPr id="303" name="Google Shape;303;p40"/>
          <p:cNvSpPr/>
          <p:nvPr/>
        </p:nvSpPr>
        <p:spPr>
          <a:xfrm>
            <a:off x="3473200" y="2228838"/>
            <a:ext cx="1355100" cy="21102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1"/>
          <p:cNvSpPr/>
          <p:nvPr/>
        </p:nvSpPr>
        <p:spPr>
          <a:xfrm>
            <a:off x="5507025" y="0"/>
            <a:ext cx="36369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41"/>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310" name="Google Shape;310;p41"/>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1"/>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666666"/>
                </a:solidFill>
                <a:latin typeface="Montserrat"/>
                <a:ea typeface="Montserrat"/>
                <a:cs typeface="Montserrat"/>
                <a:sym typeface="Montserrat"/>
              </a:rPr>
              <a:t>Inventory: Building with Electronics</a:t>
            </a:r>
            <a:endParaRPr b="1">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a:solidFill>
                <a:srgbClr val="666666"/>
              </a:solidFill>
              <a:latin typeface="Montserrat"/>
              <a:ea typeface="Montserrat"/>
              <a:cs typeface="Montserrat"/>
              <a:sym typeface="Montserrat"/>
            </a:endParaRPr>
          </a:p>
        </p:txBody>
      </p:sp>
      <p:sp>
        <p:nvSpPr>
          <p:cNvPr id="312" name="Google Shape;312;p41"/>
          <p:cNvSpPr txBox="1"/>
          <p:nvPr/>
        </p:nvSpPr>
        <p:spPr>
          <a:xfrm>
            <a:off x="567525" y="1339500"/>
            <a:ext cx="4939500" cy="9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434343"/>
                </a:solidFill>
                <a:latin typeface="Lato"/>
                <a:ea typeface="Lato"/>
                <a:cs typeface="Lato"/>
                <a:sym typeface="Lato"/>
              </a:rPr>
              <a:t>Have you ever built a screen, amplifier or speaker?</a:t>
            </a:r>
            <a:endParaRPr i="1" sz="2400">
              <a:solidFill>
                <a:srgbClr val="434343"/>
              </a:solidFill>
              <a:latin typeface="Lato"/>
              <a:ea typeface="Lato"/>
              <a:cs typeface="Lato"/>
              <a:sym typeface="Lato"/>
            </a:endParaRPr>
          </a:p>
          <a:p>
            <a:pPr indent="0" lvl="0" marL="0" rtl="0" algn="l">
              <a:spcBef>
                <a:spcPts val="0"/>
              </a:spcBef>
              <a:spcAft>
                <a:spcPts val="0"/>
              </a:spcAft>
              <a:buNone/>
            </a:pPr>
            <a:r>
              <a:t/>
            </a:r>
            <a:endParaRPr i="1" sz="2400">
              <a:solidFill>
                <a:srgbClr val="434343"/>
              </a:solidFill>
              <a:latin typeface="Lato"/>
              <a:ea typeface="Lato"/>
              <a:cs typeface="Lato"/>
              <a:sym typeface="Lato"/>
            </a:endParaRPr>
          </a:p>
        </p:txBody>
      </p:sp>
      <p:pic>
        <p:nvPicPr>
          <p:cNvPr id="313" name="Google Shape;313;p41"/>
          <p:cNvPicPr preferRelativeResize="0"/>
          <p:nvPr/>
        </p:nvPicPr>
        <p:blipFill>
          <a:blip r:embed="rId4">
            <a:alphaModFix/>
          </a:blip>
          <a:stretch>
            <a:fillRect/>
          </a:stretch>
        </p:blipFill>
        <p:spPr>
          <a:xfrm>
            <a:off x="6260525" y="1246050"/>
            <a:ext cx="1584921" cy="3086575"/>
          </a:xfrm>
          <a:prstGeom prst="rect">
            <a:avLst/>
          </a:prstGeom>
          <a:noFill/>
          <a:ln>
            <a:noFill/>
          </a:ln>
        </p:spPr>
      </p:pic>
      <p:sp>
        <p:nvSpPr>
          <p:cNvPr id="314" name="Google Shape;314;p41"/>
          <p:cNvSpPr/>
          <p:nvPr/>
        </p:nvSpPr>
        <p:spPr>
          <a:xfrm>
            <a:off x="6260536" y="2474446"/>
            <a:ext cx="1584900" cy="18582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1"/>
          <p:cNvSpPr txBox="1"/>
          <p:nvPr/>
        </p:nvSpPr>
        <p:spPr>
          <a:xfrm>
            <a:off x="616500" y="3422800"/>
            <a:ext cx="4273200" cy="6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434343"/>
                </a:solidFill>
                <a:latin typeface="Lato"/>
                <a:ea typeface="Lato"/>
                <a:cs typeface="Lato"/>
                <a:sym typeface="Lato"/>
              </a:rPr>
              <a:t>Does the green line look familiar?</a:t>
            </a:r>
            <a:endParaRPr>
              <a:solidFill>
                <a:srgbClr val="434343"/>
              </a:solidFill>
              <a:latin typeface="Lato"/>
              <a:ea typeface="Lato"/>
              <a:cs typeface="Lato"/>
              <a:sym typeface="Lato"/>
            </a:endParaRPr>
          </a:p>
        </p:txBody>
      </p:sp>
      <p:sp>
        <p:nvSpPr>
          <p:cNvPr id="316" name="Google Shape;316;p41"/>
          <p:cNvSpPr txBox="1"/>
          <p:nvPr/>
        </p:nvSpPr>
        <p:spPr>
          <a:xfrm>
            <a:off x="616500" y="2357850"/>
            <a:ext cx="4945500" cy="9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434343"/>
                </a:solidFill>
                <a:latin typeface="Lato"/>
                <a:ea typeface="Lato"/>
                <a:cs typeface="Lato"/>
                <a:sym typeface="Lato"/>
              </a:rPr>
              <a:t>What do you think are the red and black lines in the drawing?</a:t>
            </a:r>
            <a:endParaRPr>
              <a:solidFill>
                <a:srgbClr val="434343"/>
              </a:solidFill>
              <a:latin typeface="Lato"/>
              <a:ea typeface="Lato"/>
              <a:cs typeface="Lato"/>
              <a:sym typeface="Lato"/>
            </a:endParaRPr>
          </a:p>
        </p:txBody>
      </p:sp>
      <p:cxnSp>
        <p:nvCxnSpPr>
          <p:cNvPr id="317" name="Google Shape;317;p41"/>
          <p:cNvCxnSpPr/>
          <p:nvPr/>
        </p:nvCxnSpPr>
        <p:spPr>
          <a:xfrm>
            <a:off x="4111936" y="2952346"/>
            <a:ext cx="2394600" cy="270000"/>
          </a:xfrm>
          <a:prstGeom prst="straightConnector1">
            <a:avLst/>
          </a:prstGeom>
          <a:noFill/>
          <a:ln cap="flat" cmpd="sng" w="38100">
            <a:solidFill>
              <a:srgbClr val="FFFF00"/>
            </a:solidFill>
            <a:prstDash val="solid"/>
            <a:round/>
            <a:headEnd len="med" w="med" type="none"/>
            <a:tailEnd len="med" w="med" type="triangle"/>
          </a:ln>
        </p:spPr>
      </p:cxnSp>
      <p:cxnSp>
        <p:nvCxnSpPr>
          <p:cNvPr id="318" name="Google Shape;318;p41"/>
          <p:cNvCxnSpPr>
            <a:stCxn id="315" idx="3"/>
          </p:cNvCxnSpPr>
          <p:nvPr/>
        </p:nvCxnSpPr>
        <p:spPr>
          <a:xfrm flipH="1" rot="10800000">
            <a:off x="4889700" y="3492550"/>
            <a:ext cx="1432500" cy="243300"/>
          </a:xfrm>
          <a:prstGeom prst="straightConnector1">
            <a:avLst/>
          </a:prstGeom>
          <a:noFill/>
          <a:ln cap="flat" cmpd="sng" w="38100">
            <a:solidFill>
              <a:srgbClr val="FFFF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2"/>
          <p:cNvSpPr/>
          <p:nvPr/>
        </p:nvSpPr>
        <p:spPr>
          <a:xfrm>
            <a:off x="2198450" y="0"/>
            <a:ext cx="69456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4" name="Google Shape;324;p42"/>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325" name="Google Shape;325;p42"/>
          <p:cNvSpPr txBox="1"/>
          <p:nvPr>
            <p:ph type="title"/>
          </p:nvPr>
        </p:nvSpPr>
        <p:spPr>
          <a:xfrm>
            <a:off x="464100" y="543750"/>
            <a:ext cx="20688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rPr>
              <a:t>Inventory: </a:t>
            </a:r>
            <a:endParaRPr i="1">
              <a:solidFill>
                <a:srgbClr val="FFFFFF"/>
              </a:solidFill>
            </a:endParaRPr>
          </a:p>
        </p:txBody>
      </p:sp>
      <p:sp>
        <p:nvSpPr>
          <p:cNvPr id="326" name="Google Shape;326;p42"/>
          <p:cNvSpPr txBox="1"/>
          <p:nvPr/>
        </p:nvSpPr>
        <p:spPr>
          <a:xfrm>
            <a:off x="464100" y="1263300"/>
            <a:ext cx="4304700" cy="26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434343"/>
              </a:solidFill>
              <a:latin typeface="Lato"/>
              <a:ea typeface="Lato"/>
              <a:cs typeface="Lato"/>
              <a:sym typeface="Lato"/>
            </a:endParaRPr>
          </a:p>
        </p:txBody>
      </p:sp>
      <p:pic>
        <p:nvPicPr>
          <p:cNvPr id="327" name="Google Shape;327;p42"/>
          <p:cNvPicPr preferRelativeResize="0"/>
          <p:nvPr/>
        </p:nvPicPr>
        <p:blipFill>
          <a:blip r:embed="rId4">
            <a:alphaModFix/>
          </a:blip>
          <a:stretch>
            <a:fillRect/>
          </a:stretch>
        </p:blipFill>
        <p:spPr>
          <a:xfrm>
            <a:off x="2283829" y="1670667"/>
            <a:ext cx="2914200" cy="2303375"/>
          </a:xfrm>
          <a:prstGeom prst="rect">
            <a:avLst/>
          </a:prstGeom>
          <a:noFill/>
          <a:ln>
            <a:noFill/>
          </a:ln>
        </p:spPr>
      </p:pic>
      <p:pic>
        <p:nvPicPr>
          <p:cNvPr id="328" name="Google Shape;328;p42"/>
          <p:cNvPicPr preferRelativeResize="0"/>
          <p:nvPr/>
        </p:nvPicPr>
        <p:blipFill>
          <a:blip r:embed="rId5">
            <a:alphaModFix/>
          </a:blip>
          <a:stretch>
            <a:fillRect/>
          </a:stretch>
        </p:blipFill>
        <p:spPr>
          <a:xfrm>
            <a:off x="5516388" y="1363738"/>
            <a:ext cx="3362325" cy="2781300"/>
          </a:xfrm>
          <a:prstGeom prst="rect">
            <a:avLst/>
          </a:prstGeom>
          <a:noFill/>
          <a:ln>
            <a:noFill/>
          </a:ln>
        </p:spPr>
      </p:pic>
      <p:cxnSp>
        <p:nvCxnSpPr>
          <p:cNvPr id="329" name="Google Shape;329;p42"/>
          <p:cNvCxnSpPr/>
          <p:nvPr/>
        </p:nvCxnSpPr>
        <p:spPr>
          <a:xfrm>
            <a:off x="4674850" y="3109250"/>
            <a:ext cx="1406700" cy="305700"/>
          </a:xfrm>
          <a:prstGeom prst="straightConnector1">
            <a:avLst/>
          </a:prstGeom>
          <a:noFill/>
          <a:ln cap="flat" cmpd="sng" w="76200">
            <a:solidFill>
              <a:srgbClr val="FF0000"/>
            </a:solidFill>
            <a:prstDash val="solid"/>
            <a:round/>
            <a:headEnd len="med" w="med" type="none"/>
            <a:tailEnd len="med" w="med" type="triangle"/>
          </a:ln>
        </p:spPr>
      </p:cxnSp>
      <p:sp>
        <p:nvSpPr>
          <p:cNvPr id="330" name="Google Shape;330;p42"/>
          <p:cNvSpPr txBox="1"/>
          <p:nvPr/>
        </p:nvSpPr>
        <p:spPr>
          <a:xfrm>
            <a:off x="224375" y="1202150"/>
            <a:ext cx="1790700" cy="8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Lato"/>
                <a:ea typeface="Lato"/>
                <a:cs typeface="Lato"/>
                <a:sym typeface="Lato"/>
              </a:rPr>
              <a:t>Why does a computer need a </a:t>
            </a:r>
            <a:r>
              <a:rPr i="1" lang="en" sz="2400">
                <a:solidFill>
                  <a:srgbClr val="434343"/>
                </a:solidFill>
                <a:latin typeface="Lato"/>
                <a:ea typeface="Lato"/>
                <a:cs typeface="Lato"/>
                <a:sym typeface="Lato"/>
              </a:rPr>
              <a:t>speaker</a:t>
            </a:r>
            <a:r>
              <a:rPr lang="en" sz="2400">
                <a:solidFill>
                  <a:srgbClr val="434343"/>
                </a:solidFill>
                <a:latin typeface="Lato"/>
                <a:ea typeface="Lato"/>
                <a:cs typeface="Lato"/>
                <a:sym typeface="Lato"/>
              </a:rPr>
              <a:t>?</a:t>
            </a:r>
            <a:endParaRPr sz="2400">
              <a:solidFill>
                <a:srgbClr val="434343"/>
              </a:solidFill>
              <a:latin typeface="Lato"/>
              <a:ea typeface="Lato"/>
              <a:cs typeface="Lato"/>
              <a:sym typeface="Lato"/>
            </a:endParaRPr>
          </a:p>
        </p:txBody>
      </p:sp>
      <p:sp>
        <p:nvSpPr>
          <p:cNvPr id="331" name="Google Shape;331;p42"/>
          <p:cNvSpPr txBox="1"/>
          <p:nvPr/>
        </p:nvSpPr>
        <p:spPr>
          <a:xfrm>
            <a:off x="258375" y="3065600"/>
            <a:ext cx="2025300" cy="18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Lato"/>
                <a:ea typeface="Lato"/>
                <a:cs typeface="Lato"/>
                <a:sym typeface="Lato"/>
              </a:rPr>
              <a:t>What does a </a:t>
            </a:r>
            <a:r>
              <a:rPr i="1" lang="en" sz="1800">
                <a:solidFill>
                  <a:srgbClr val="434343"/>
                </a:solidFill>
                <a:latin typeface="Lato"/>
                <a:ea typeface="Lato"/>
                <a:cs typeface="Lato"/>
                <a:sym typeface="Lato"/>
              </a:rPr>
              <a:t>speaker</a:t>
            </a:r>
            <a:r>
              <a:rPr lang="en" sz="1800">
                <a:solidFill>
                  <a:srgbClr val="434343"/>
                </a:solidFill>
                <a:latin typeface="Lato"/>
                <a:ea typeface="Lato"/>
                <a:cs typeface="Lato"/>
                <a:sym typeface="Lato"/>
              </a:rPr>
              <a:t> do?</a:t>
            </a:r>
            <a:endParaRPr sz="1800">
              <a:solidFill>
                <a:srgbClr val="434343"/>
              </a:solidFill>
              <a:latin typeface="Lato"/>
              <a:ea typeface="Lato"/>
              <a:cs typeface="Lato"/>
              <a:sym typeface="Lato"/>
            </a:endParaRPr>
          </a:p>
          <a:p>
            <a:pPr indent="0" lvl="0" marL="0" rtl="0" algn="l">
              <a:spcBef>
                <a:spcPts val="0"/>
              </a:spcBef>
              <a:spcAft>
                <a:spcPts val="0"/>
              </a:spcAft>
              <a:buNone/>
            </a:pPr>
            <a:r>
              <a:rPr lang="en" sz="1800">
                <a:solidFill>
                  <a:srgbClr val="434343"/>
                </a:solidFill>
                <a:latin typeface="Lato"/>
                <a:ea typeface="Lato"/>
                <a:cs typeface="Lato"/>
                <a:sym typeface="Lato"/>
              </a:rPr>
              <a:t>How does it work?</a:t>
            </a:r>
            <a:endParaRPr sz="1800">
              <a:solidFill>
                <a:srgbClr val="434343"/>
              </a:solidFill>
              <a:latin typeface="Lato"/>
              <a:ea typeface="Lato"/>
              <a:cs typeface="Lato"/>
              <a:sym typeface="Lato"/>
            </a:endParaRPr>
          </a:p>
        </p:txBody>
      </p:sp>
      <p:sp>
        <p:nvSpPr>
          <p:cNvPr id="332" name="Google Shape;332;p42"/>
          <p:cNvSpPr txBox="1"/>
          <p:nvPr/>
        </p:nvSpPr>
        <p:spPr>
          <a:xfrm>
            <a:off x="2388850" y="3908600"/>
            <a:ext cx="29889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200">
                <a:solidFill>
                  <a:schemeClr val="lt1"/>
                </a:solidFill>
                <a:latin typeface="Lato"/>
                <a:ea typeface="Lato"/>
                <a:cs typeface="Lato"/>
                <a:sym typeface="Lato"/>
              </a:rPr>
              <a:t>Speaker</a:t>
            </a:r>
            <a:endParaRPr>
              <a:latin typeface="Lato"/>
              <a:ea typeface="Lato"/>
              <a:cs typeface="Lato"/>
              <a:sym typeface="Lato"/>
            </a:endParaRPr>
          </a:p>
        </p:txBody>
      </p:sp>
      <p:sp>
        <p:nvSpPr>
          <p:cNvPr id="333" name="Google Shape;333;p42"/>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2"/>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Inventory: Building with Electronics</a:t>
            </a:r>
            <a:endParaRPr b="1">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a:solidFill>
                <a:srgbClr val="666666"/>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3"/>
          <p:cNvSpPr/>
          <p:nvPr/>
        </p:nvSpPr>
        <p:spPr>
          <a:xfrm>
            <a:off x="2198450" y="0"/>
            <a:ext cx="69456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0" name="Google Shape;340;p43"/>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341" name="Google Shape;341;p43"/>
          <p:cNvSpPr txBox="1"/>
          <p:nvPr>
            <p:ph type="title"/>
          </p:nvPr>
        </p:nvSpPr>
        <p:spPr>
          <a:xfrm>
            <a:off x="464100" y="543750"/>
            <a:ext cx="20688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rPr>
              <a:t>Inventory: </a:t>
            </a:r>
            <a:endParaRPr i="1">
              <a:solidFill>
                <a:srgbClr val="FFFFFF"/>
              </a:solidFill>
            </a:endParaRPr>
          </a:p>
        </p:txBody>
      </p:sp>
      <p:sp>
        <p:nvSpPr>
          <p:cNvPr id="342" name="Google Shape;342;p43"/>
          <p:cNvSpPr txBox="1"/>
          <p:nvPr/>
        </p:nvSpPr>
        <p:spPr>
          <a:xfrm>
            <a:off x="464100" y="1263300"/>
            <a:ext cx="4304700" cy="26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434343"/>
              </a:solidFill>
              <a:latin typeface="Montserrat"/>
              <a:ea typeface="Montserrat"/>
              <a:cs typeface="Montserrat"/>
              <a:sym typeface="Montserrat"/>
            </a:endParaRPr>
          </a:p>
        </p:txBody>
      </p:sp>
      <p:sp>
        <p:nvSpPr>
          <p:cNvPr id="343" name="Google Shape;343;p43"/>
          <p:cNvSpPr txBox="1"/>
          <p:nvPr/>
        </p:nvSpPr>
        <p:spPr>
          <a:xfrm>
            <a:off x="224375" y="1202150"/>
            <a:ext cx="1790700" cy="8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434343"/>
                </a:solidFill>
                <a:latin typeface="Montserrat"/>
                <a:ea typeface="Montserrat"/>
                <a:cs typeface="Montserrat"/>
                <a:sym typeface="Montserrat"/>
              </a:rPr>
              <a:t>What does an </a:t>
            </a:r>
            <a:r>
              <a:rPr i="1" lang="en" sz="2000">
                <a:solidFill>
                  <a:srgbClr val="434343"/>
                </a:solidFill>
                <a:latin typeface="Montserrat"/>
                <a:ea typeface="Montserrat"/>
                <a:cs typeface="Montserrat"/>
                <a:sym typeface="Montserrat"/>
              </a:rPr>
              <a:t>amplifier</a:t>
            </a:r>
            <a:r>
              <a:rPr lang="en" sz="2000">
                <a:solidFill>
                  <a:srgbClr val="434343"/>
                </a:solidFill>
                <a:latin typeface="Montserrat"/>
                <a:ea typeface="Montserrat"/>
                <a:cs typeface="Montserrat"/>
                <a:sym typeface="Montserrat"/>
              </a:rPr>
              <a:t> do?</a:t>
            </a:r>
            <a:endParaRPr sz="2000">
              <a:solidFill>
                <a:srgbClr val="434343"/>
              </a:solidFill>
              <a:latin typeface="Montserrat"/>
              <a:ea typeface="Montserrat"/>
              <a:cs typeface="Montserrat"/>
              <a:sym typeface="Montserrat"/>
            </a:endParaRPr>
          </a:p>
        </p:txBody>
      </p:sp>
      <p:sp>
        <p:nvSpPr>
          <p:cNvPr id="344" name="Google Shape;344;p43"/>
          <p:cNvSpPr txBox="1"/>
          <p:nvPr/>
        </p:nvSpPr>
        <p:spPr>
          <a:xfrm>
            <a:off x="258375" y="2608400"/>
            <a:ext cx="2025300" cy="18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434343"/>
                </a:solidFill>
                <a:latin typeface="Montserrat"/>
                <a:ea typeface="Montserrat"/>
                <a:cs typeface="Montserrat"/>
                <a:sym typeface="Montserrat"/>
              </a:rPr>
              <a:t>Why would a computer need an amplifier?</a:t>
            </a:r>
            <a:endParaRPr>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rgbClr val="434343"/>
                </a:solidFill>
                <a:latin typeface="Montserrat"/>
                <a:ea typeface="Montserrat"/>
                <a:cs typeface="Montserrat"/>
                <a:sym typeface="Montserrat"/>
              </a:rPr>
              <a:t>Why is the amplifier wired up to the speaker?</a:t>
            </a:r>
            <a:endParaRPr>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p:txBody>
      </p:sp>
      <p:sp>
        <p:nvSpPr>
          <p:cNvPr id="345" name="Google Shape;345;p43"/>
          <p:cNvSpPr txBox="1"/>
          <p:nvPr/>
        </p:nvSpPr>
        <p:spPr>
          <a:xfrm>
            <a:off x="2388850" y="3908600"/>
            <a:ext cx="29889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200">
                <a:solidFill>
                  <a:schemeClr val="lt1"/>
                </a:solidFill>
                <a:latin typeface="Lato"/>
                <a:ea typeface="Lato"/>
                <a:cs typeface="Lato"/>
                <a:sym typeface="Lato"/>
              </a:rPr>
              <a:t>Amplifier</a:t>
            </a:r>
            <a:endParaRPr>
              <a:latin typeface="Lato"/>
              <a:ea typeface="Lato"/>
              <a:cs typeface="Lato"/>
              <a:sym typeface="Lato"/>
            </a:endParaRPr>
          </a:p>
        </p:txBody>
      </p:sp>
      <p:sp>
        <p:nvSpPr>
          <p:cNvPr id="346" name="Google Shape;346;p43"/>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3"/>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Inventory: Building with Electronics</a:t>
            </a:r>
            <a:endParaRPr b="1">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a:solidFill>
                <a:srgbClr val="666666"/>
              </a:solidFill>
              <a:latin typeface="Montserrat"/>
              <a:ea typeface="Montserrat"/>
              <a:cs typeface="Montserrat"/>
              <a:sym typeface="Montserrat"/>
            </a:endParaRPr>
          </a:p>
        </p:txBody>
      </p:sp>
      <p:pic>
        <p:nvPicPr>
          <p:cNvPr id="348" name="Google Shape;348;p43"/>
          <p:cNvPicPr preferRelativeResize="0"/>
          <p:nvPr/>
        </p:nvPicPr>
        <p:blipFill>
          <a:blip r:embed="rId4">
            <a:alphaModFix/>
          </a:blip>
          <a:stretch>
            <a:fillRect/>
          </a:stretch>
        </p:blipFill>
        <p:spPr>
          <a:xfrm>
            <a:off x="2352025" y="2440600"/>
            <a:ext cx="3086100" cy="1600200"/>
          </a:xfrm>
          <a:prstGeom prst="rect">
            <a:avLst/>
          </a:prstGeom>
          <a:noFill/>
          <a:ln>
            <a:noFill/>
          </a:ln>
        </p:spPr>
      </p:pic>
      <p:pic>
        <p:nvPicPr>
          <p:cNvPr id="349" name="Google Shape;349;p43"/>
          <p:cNvPicPr preferRelativeResize="0"/>
          <p:nvPr/>
        </p:nvPicPr>
        <p:blipFill>
          <a:blip r:embed="rId5">
            <a:alphaModFix/>
          </a:blip>
          <a:stretch>
            <a:fillRect/>
          </a:stretch>
        </p:blipFill>
        <p:spPr>
          <a:xfrm>
            <a:off x="5562588" y="1301450"/>
            <a:ext cx="3362325" cy="2781300"/>
          </a:xfrm>
          <a:prstGeom prst="rect">
            <a:avLst/>
          </a:prstGeom>
          <a:noFill/>
          <a:ln>
            <a:noFill/>
          </a:ln>
        </p:spPr>
      </p:pic>
      <p:cxnSp>
        <p:nvCxnSpPr>
          <p:cNvPr id="350" name="Google Shape;350;p43"/>
          <p:cNvCxnSpPr/>
          <p:nvPr/>
        </p:nvCxnSpPr>
        <p:spPr>
          <a:xfrm flipH="1" rot="10800000">
            <a:off x="3404300" y="2440725"/>
            <a:ext cx="2549400" cy="4551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6"/>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26"/>
          <p:cNvPicPr preferRelativeResize="0"/>
          <p:nvPr/>
        </p:nvPicPr>
        <p:blipFill>
          <a:blip r:embed="rId3">
            <a:alphaModFix/>
          </a:blip>
          <a:stretch>
            <a:fillRect/>
          </a:stretch>
        </p:blipFill>
        <p:spPr>
          <a:xfrm>
            <a:off x="7841349" y="4752779"/>
            <a:ext cx="1083576" cy="202125"/>
          </a:xfrm>
          <a:prstGeom prst="rect">
            <a:avLst/>
          </a:prstGeom>
          <a:noFill/>
          <a:ln>
            <a:noFill/>
          </a:ln>
        </p:spPr>
      </p:pic>
      <p:pic>
        <p:nvPicPr>
          <p:cNvPr id="121" name="Google Shape;121;p26"/>
          <p:cNvPicPr preferRelativeResize="0"/>
          <p:nvPr/>
        </p:nvPicPr>
        <p:blipFill>
          <a:blip r:embed="rId4">
            <a:alphaModFix/>
          </a:blip>
          <a:stretch>
            <a:fillRect/>
          </a:stretch>
        </p:blipFill>
        <p:spPr>
          <a:xfrm>
            <a:off x="4494143" y="928775"/>
            <a:ext cx="4002183" cy="3742413"/>
          </a:xfrm>
          <a:prstGeom prst="rect">
            <a:avLst/>
          </a:prstGeom>
          <a:noFill/>
          <a:ln>
            <a:noFill/>
          </a:ln>
        </p:spPr>
      </p:pic>
      <p:sp>
        <p:nvSpPr>
          <p:cNvPr id="122" name="Google Shape;122;p26"/>
          <p:cNvSpPr txBox="1"/>
          <p:nvPr/>
        </p:nvSpPr>
        <p:spPr>
          <a:xfrm>
            <a:off x="398175" y="1533338"/>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Montserrat"/>
                <a:ea typeface="Montserrat"/>
                <a:cs typeface="Montserrat"/>
                <a:sym typeface="Montserrat"/>
              </a:rPr>
              <a:t>Which of these look familiar?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p:txBody>
      </p:sp>
      <p:sp>
        <p:nvSpPr>
          <p:cNvPr id="123" name="Google Shape;123;p26"/>
          <p:cNvSpPr txBox="1"/>
          <p:nvPr/>
        </p:nvSpPr>
        <p:spPr>
          <a:xfrm>
            <a:off x="378975" y="2571738"/>
            <a:ext cx="29865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Montserrat"/>
                <a:ea typeface="Montserrat"/>
                <a:cs typeface="Montserrat"/>
                <a:sym typeface="Montserrat"/>
              </a:rPr>
              <a:t>When or where have you seen these before?</a:t>
            </a:r>
            <a:endParaRPr>
              <a:solidFill>
                <a:srgbClr val="666666"/>
              </a:solidFill>
              <a:latin typeface="Montserrat"/>
              <a:ea typeface="Montserrat"/>
              <a:cs typeface="Montserrat"/>
              <a:sym typeface="Montserrat"/>
            </a:endParaRPr>
          </a:p>
        </p:txBody>
      </p:sp>
      <p:sp>
        <p:nvSpPr>
          <p:cNvPr id="124" name="Google Shape;124;p26"/>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6"/>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OVERVIEW</a:t>
            </a:r>
            <a:endParaRPr b="1">
              <a:solidFill>
                <a:srgbClr val="666666"/>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4"/>
          <p:cNvSpPr/>
          <p:nvPr/>
        </p:nvSpPr>
        <p:spPr>
          <a:xfrm>
            <a:off x="3480750" y="0"/>
            <a:ext cx="56634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6" name="Google Shape;356;p44"/>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357" name="Google Shape;357;p44"/>
          <p:cNvSpPr txBox="1"/>
          <p:nvPr>
            <p:ph type="title"/>
          </p:nvPr>
        </p:nvSpPr>
        <p:spPr>
          <a:xfrm>
            <a:off x="464100" y="543750"/>
            <a:ext cx="20688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rPr>
              <a:t>Inventory: </a:t>
            </a:r>
            <a:endParaRPr i="1">
              <a:solidFill>
                <a:srgbClr val="FFFFFF"/>
              </a:solidFill>
            </a:endParaRPr>
          </a:p>
        </p:txBody>
      </p:sp>
      <p:sp>
        <p:nvSpPr>
          <p:cNvPr id="358" name="Google Shape;358;p44"/>
          <p:cNvSpPr txBox="1"/>
          <p:nvPr/>
        </p:nvSpPr>
        <p:spPr>
          <a:xfrm>
            <a:off x="224375" y="973550"/>
            <a:ext cx="2633100" cy="8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434343"/>
                </a:solidFill>
                <a:latin typeface="Montserrat"/>
                <a:ea typeface="Montserrat"/>
                <a:cs typeface="Montserrat"/>
                <a:sym typeface="Montserrat"/>
              </a:rPr>
              <a:t>Can you identify the green cables?</a:t>
            </a:r>
            <a:endParaRPr b="1" sz="2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b="1" sz="2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b="1" sz="2000">
              <a:solidFill>
                <a:srgbClr val="434343"/>
              </a:solidFill>
              <a:latin typeface="Montserrat"/>
              <a:ea typeface="Montserrat"/>
              <a:cs typeface="Montserrat"/>
              <a:sym typeface="Montserrat"/>
            </a:endParaRPr>
          </a:p>
        </p:txBody>
      </p:sp>
      <p:sp>
        <p:nvSpPr>
          <p:cNvPr id="359" name="Google Shape;359;p44"/>
          <p:cNvSpPr txBox="1"/>
          <p:nvPr/>
        </p:nvSpPr>
        <p:spPr>
          <a:xfrm>
            <a:off x="274368" y="1922600"/>
            <a:ext cx="2978100" cy="18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rgbClr val="434343"/>
                </a:solidFill>
                <a:latin typeface="Montserrat"/>
                <a:ea typeface="Montserrat"/>
                <a:cs typeface="Montserrat"/>
                <a:sym typeface="Montserrat"/>
              </a:rPr>
              <a:t>Where else have you seen these cables?</a:t>
            </a:r>
            <a:endParaRPr sz="15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5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500">
                <a:solidFill>
                  <a:srgbClr val="434343"/>
                </a:solidFill>
                <a:latin typeface="Montserrat"/>
                <a:ea typeface="Montserrat"/>
                <a:cs typeface="Montserrat"/>
                <a:sym typeface="Montserrat"/>
              </a:rPr>
              <a:t>What do you think would happen if we didn’t connect the HDMI cable?</a:t>
            </a:r>
            <a:endParaRPr sz="15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5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500">
                <a:solidFill>
                  <a:srgbClr val="434343"/>
                </a:solidFill>
                <a:latin typeface="Montserrat"/>
                <a:ea typeface="Montserrat"/>
                <a:cs typeface="Montserrat"/>
                <a:sym typeface="Montserrat"/>
              </a:rPr>
              <a:t>What do you think would happen if we didn’t connect the Audio?</a:t>
            </a:r>
            <a:endParaRPr sz="15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5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500">
              <a:solidFill>
                <a:srgbClr val="434343"/>
              </a:solidFill>
              <a:latin typeface="Montserrat"/>
              <a:ea typeface="Montserrat"/>
              <a:cs typeface="Montserrat"/>
              <a:sym typeface="Montserrat"/>
            </a:endParaRPr>
          </a:p>
        </p:txBody>
      </p:sp>
      <p:sp>
        <p:nvSpPr>
          <p:cNvPr id="360" name="Google Shape;360;p44"/>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4"/>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Inventory: Making Connections</a:t>
            </a:r>
            <a:endParaRPr b="1">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a:solidFill>
                <a:srgbClr val="666666"/>
              </a:solidFill>
              <a:latin typeface="Montserrat"/>
              <a:ea typeface="Montserrat"/>
              <a:cs typeface="Montserrat"/>
              <a:sym typeface="Montserrat"/>
            </a:endParaRPr>
          </a:p>
        </p:txBody>
      </p:sp>
      <p:pic>
        <p:nvPicPr>
          <p:cNvPr id="362" name="Google Shape;362;p44"/>
          <p:cNvPicPr preferRelativeResize="0"/>
          <p:nvPr/>
        </p:nvPicPr>
        <p:blipFill>
          <a:blip r:embed="rId4">
            <a:alphaModFix/>
          </a:blip>
          <a:stretch>
            <a:fillRect/>
          </a:stretch>
        </p:blipFill>
        <p:spPr>
          <a:xfrm>
            <a:off x="3480750" y="1292825"/>
            <a:ext cx="5387275" cy="3014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45"/>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368" name="Google Shape;368;p45"/>
          <p:cNvSpPr/>
          <p:nvPr/>
        </p:nvSpPr>
        <p:spPr>
          <a:xfrm>
            <a:off x="0" y="-20375"/>
            <a:ext cx="9144000" cy="3283500"/>
          </a:xfrm>
          <a:prstGeom prst="rect">
            <a:avLst/>
          </a:prstGeom>
          <a:solidFill>
            <a:srgbClr val="7FD54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5"/>
          <p:cNvSpPr txBox="1"/>
          <p:nvPr>
            <p:ph type="title"/>
          </p:nvPr>
        </p:nvSpPr>
        <p:spPr>
          <a:xfrm>
            <a:off x="311700" y="310275"/>
            <a:ext cx="8520600" cy="6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a:ea typeface="Montserrat"/>
                <a:cs typeface="Montserrat"/>
                <a:sym typeface="Montserrat"/>
              </a:rPr>
              <a:t>Your finished product will look something like this by the end of our building experience. </a:t>
            </a:r>
            <a:endParaRPr>
              <a:solidFill>
                <a:srgbClr val="FFFFFF"/>
              </a:solidFill>
              <a:latin typeface="Montserrat"/>
              <a:ea typeface="Montserrat"/>
              <a:cs typeface="Montserrat"/>
              <a:sym typeface="Montserrat"/>
            </a:endParaRPr>
          </a:p>
          <a:p>
            <a:pPr indent="0" lvl="0" marL="0" rtl="0" algn="ctr">
              <a:spcBef>
                <a:spcPts val="0"/>
              </a:spcBef>
              <a:spcAft>
                <a:spcPts val="0"/>
              </a:spcAft>
              <a:buNone/>
            </a:pPr>
            <a:r>
              <a:t/>
            </a:r>
            <a:endParaRPr i="1">
              <a:solidFill>
                <a:srgbClr val="FFFFFF"/>
              </a:solidFill>
              <a:latin typeface="Montserrat"/>
              <a:ea typeface="Montserrat"/>
              <a:cs typeface="Montserrat"/>
              <a:sym typeface="Montserrat"/>
            </a:endParaRPr>
          </a:p>
        </p:txBody>
      </p:sp>
      <p:sp>
        <p:nvSpPr>
          <p:cNvPr id="370" name="Google Shape;370;p45"/>
          <p:cNvSpPr txBox="1"/>
          <p:nvPr/>
        </p:nvSpPr>
        <p:spPr>
          <a:xfrm>
            <a:off x="2577525" y="1278125"/>
            <a:ext cx="3888900" cy="5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3200">
                <a:solidFill>
                  <a:schemeClr val="lt1"/>
                </a:solidFill>
                <a:latin typeface="Lato"/>
                <a:ea typeface="Lato"/>
                <a:cs typeface="Lato"/>
                <a:sym typeface="Lato"/>
              </a:rPr>
              <a:t>Are you ready?!</a:t>
            </a:r>
            <a:endParaRPr>
              <a:latin typeface="Lato"/>
              <a:ea typeface="Lato"/>
              <a:cs typeface="Lato"/>
              <a:sym typeface="Lato"/>
            </a:endParaRPr>
          </a:p>
        </p:txBody>
      </p:sp>
      <p:pic>
        <p:nvPicPr>
          <p:cNvPr id="371" name="Google Shape;371;p45"/>
          <p:cNvPicPr preferRelativeResize="0"/>
          <p:nvPr/>
        </p:nvPicPr>
        <p:blipFill rotWithShape="1">
          <a:blip r:embed="rId4">
            <a:alphaModFix/>
          </a:blip>
          <a:srcRect b="2940" l="3743" r="8375" t="2200"/>
          <a:stretch/>
        </p:blipFill>
        <p:spPr>
          <a:xfrm>
            <a:off x="3112100" y="1952700"/>
            <a:ext cx="2819749" cy="292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7"/>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27"/>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132" name="Google Shape;132;p27"/>
          <p:cNvSpPr txBox="1"/>
          <p:nvPr/>
        </p:nvSpPr>
        <p:spPr>
          <a:xfrm>
            <a:off x="406125" y="2026625"/>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Montserrat"/>
                <a:ea typeface="Montserrat"/>
                <a:cs typeface="Montserrat"/>
                <a:sym typeface="Montserrat"/>
              </a:rPr>
              <a:t>Identify the hardware for this step.</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p:txBody>
      </p:sp>
      <p:pic>
        <p:nvPicPr>
          <p:cNvPr id="133" name="Google Shape;133;p27"/>
          <p:cNvPicPr preferRelativeResize="0"/>
          <p:nvPr/>
        </p:nvPicPr>
        <p:blipFill>
          <a:blip r:embed="rId4">
            <a:alphaModFix/>
          </a:blip>
          <a:stretch>
            <a:fillRect/>
          </a:stretch>
        </p:blipFill>
        <p:spPr>
          <a:xfrm>
            <a:off x="4266440" y="1302827"/>
            <a:ext cx="4429361" cy="2994325"/>
          </a:xfrm>
          <a:prstGeom prst="rect">
            <a:avLst/>
          </a:prstGeom>
          <a:noFill/>
          <a:ln>
            <a:noFill/>
          </a:ln>
        </p:spPr>
      </p:pic>
      <p:sp>
        <p:nvSpPr>
          <p:cNvPr id="134" name="Google Shape;134;p27"/>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7"/>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8"/>
          <p:cNvSpPr txBox="1"/>
          <p:nvPr/>
        </p:nvSpPr>
        <p:spPr>
          <a:xfrm>
            <a:off x="340900" y="1497875"/>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What are these called?</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Have you used these before?</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What tool will we need here?</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Why do we use these here?</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p:txBody>
      </p:sp>
      <p:pic>
        <p:nvPicPr>
          <p:cNvPr id="142" name="Google Shape;142;p28"/>
          <p:cNvPicPr preferRelativeResize="0"/>
          <p:nvPr/>
        </p:nvPicPr>
        <p:blipFill>
          <a:blip r:embed="rId3">
            <a:alphaModFix/>
          </a:blip>
          <a:stretch>
            <a:fillRect/>
          </a:stretch>
        </p:blipFill>
        <p:spPr>
          <a:xfrm>
            <a:off x="3848300" y="1503338"/>
            <a:ext cx="5126221" cy="3465425"/>
          </a:xfrm>
          <a:prstGeom prst="rect">
            <a:avLst/>
          </a:prstGeom>
          <a:noFill/>
          <a:ln>
            <a:noFill/>
          </a:ln>
        </p:spPr>
      </p:pic>
      <p:sp>
        <p:nvSpPr>
          <p:cNvPr id="143" name="Google Shape;143;p28"/>
          <p:cNvSpPr/>
          <p:nvPr/>
        </p:nvSpPr>
        <p:spPr>
          <a:xfrm>
            <a:off x="3961725" y="2227513"/>
            <a:ext cx="1500000" cy="12102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28"/>
          <p:cNvPicPr preferRelativeResize="0"/>
          <p:nvPr/>
        </p:nvPicPr>
        <p:blipFill>
          <a:blip r:embed="rId4">
            <a:alphaModFix/>
          </a:blip>
          <a:stretch>
            <a:fillRect/>
          </a:stretch>
        </p:blipFill>
        <p:spPr>
          <a:xfrm>
            <a:off x="5962631" y="1065256"/>
            <a:ext cx="2735975" cy="2444325"/>
          </a:xfrm>
          <a:prstGeom prst="rect">
            <a:avLst/>
          </a:prstGeom>
          <a:noFill/>
          <a:ln cap="flat" cmpd="sng" w="76200">
            <a:solidFill>
              <a:srgbClr val="FF0000"/>
            </a:solidFill>
            <a:prstDash val="solid"/>
            <a:round/>
            <a:headEnd len="sm" w="sm" type="none"/>
            <a:tailEnd len="sm" w="sm" type="none"/>
          </a:ln>
        </p:spPr>
      </p:pic>
      <p:cxnSp>
        <p:nvCxnSpPr>
          <p:cNvPr id="145" name="Google Shape;145;p28"/>
          <p:cNvCxnSpPr/>
          <p:nvPr/>
        </p:nvCxnSpPr>
        <p:spPr>
          <a:xfrm flipH="1" rot="10800000">
            <a:off x="5376700" y="1060775"/>
            <a:ext cx="585900" cy="1230300"/>
          </a:xfrm>
          <a:prstGeom prst="straightConnector1">
            <a:avLst/>
          </a:prstGeom>
          <a:noFill/>
          <a:ln cap="flat" cmpd="sng" w="76200">
            <a:solidFill>
              <a:srgbClr val="FF0000"/>
            </a:solidFill>
            <a:prstDash val="solid"/>
            <a:round/>
            <a:headEnd len="med" w="med" type="none"/>
            <a:tailEnd len="med" w="med" type="none"/>
          </a:ln>
        </p:spPr>
      </p:cxnSp>
      <p:cxnSp>
        <p:nvCxnSpPr>
          <p:cNvPr id="146" name="Google Shape;146;p28"/>
          <p:cNvCxnSpPr/>
          <p:nvPr/>
        </p:nvCxnSpPr>
        <p:spPr>
          <a:xfrm>
            <a:off x="5411850" y="3392400"/>
            <a:ext cx="539100" cy="152400"/>
          </a:xfrm>
          <a:prstGeom prst="straightConnector1">
            <a:avLst/>
          </a:prstGeom>
          <a:noFill/>
          <a:ln cap="flat" cmpd="sng" w="76200">
            <a:solidFill>
              <a:srgbClr val="FF0000"/>
            </a:solidFill>
            <a:prstDash val="solid"/>
            <a:round/>
            <a:headEnd len="med" w="med" type="none"/>
            <a:tailEnd len="med" w="med" type="none"/>
          </a:ln>
        </p:spPr>
      </p:cxnSp>
      <p:sp>
        <p:nvSpPr>
          <p:cNvPr id="147" name="Google Shape;147;p28"/>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8"/>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pic>
        <p:nvPicPr>
          <p:cNvPr id="149" name="Google Shape;149;p28"/>
          <p:cNvPicPr preferRelativeResize="0"/>
          <p:nvPr/>
        </p:nvPicPr>
        <p:blipFill>
          <a:blip r:embed="rId5">
            <a:alphaModFix/>
          </a:blip>
          <a:stretch>
            <a:fillRect/>
          </a:stretch>
        </p:blipFill>
        <p:spPr>
          <a:xfrm>
            <a:off x="7841349" y="4752779"/>
            <a:ext cx="1083576" cy="20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29"/>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156" name="Google Shape;156;p29"/>
          <p:cNvSpPr txBox="1"/>
          <p:nvPr/>
        </p:nvSpPr>
        <p:spPr>
          <a:xfrm>
            <a:off x="409625" y="1786575"/>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Montserrat"/>
                <a:ea typeface="Montserrat"/>
                <a:cs typeface="Montserrat"/>
                <a:sym typeface="Montserrat"/>
              </a:rPr>
              <a:t>You screw the bolt into the nut that is held in place by the wooden insert. </a:t>
            </a:r>
            <a:endParaRPr sz="2400">
              <a:solidFill>
                <a:srgbClr val="666666"/>
              </a:solidFill>
              <a:latin typeface="Montserrat"/>
              <a:ea typeface="Montserrat"/>
              <a:cs typeface="Montserrat"/>
              <a:sym typeface="Montserrat"/>
            </a:endParaRPr>
          </a:p>
        </p:txBody>
      </p:sp>
      <p:pic>
        <p:nvPicPr>
          <p:cNvPr id="157" name="Google Shape;157;p29"/>
          <p:cNvPicPr preferRelativeResize="0"/>
          <p:nvPr/>
        </p:nvPicPr>
        <p:blipFill>
          <a:blip r:embed="rId4">
            <a:alphaModFix/>
          </a:blip>
          <a:stretch>
            <a:fillRect/>
          </a:stretch>
        </p:blipFill>
        <p:spPr>
          <a:xfrm>
            <a:off x="3890350" y="894625"/>
            <a:ext cx="5126221" cy="3465425"/>
          </a:xfrm>
          <a:prstGeom prst="rect">
            <a:avLst/>
          </a:prstGeom>
          <a:noFill/>
          <a:ln>
            <a:noFill/>
          </a:ln>
        </p:spPr>
      </p:pic>
      <p:sp>
        <p:nvSpPr>
          <p:cNvPr id="158" name="Google Shape;158;p29"/>
          <p:cNvSpPr/>
          <p:nvPr/>
        </p:nvSpPr>
        <p:spPr>
          <a:xfrm>
            <a:off x="7344850" y="988075"/>
            <a:ext cx="1500000" cy="12102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29"/>
          <p:cNvPicPr preferRelativeResize="0"/>
          <p:nvPr/>
        </p:nvPicPr>
        <p:blipFill>
          <a:blip r:embed="rId5">
            <a:alphaModFix/>
          </a:blip>
          <a:stretch>
            <a:fillRect/>
          </a:stretch>
        </p:blipFill>
        <p:spPr>
          <a:xfrm>
            <a:off x="3729050" y="2810600"/>
            <a:ext cx="2078559" cy="2027475"/>
          </a:xfrm>
          <a:prstGeom prst="rect">
            <a:avLst/>
          </a:prstGeom>
          <a:noFill/>
          <a:ln cap="flat" cmpd="sng" w="76200">
            <a:solidFill>
              <a:srgbClr val="FF0000"/>
            </a:solidFill>
            <a:prstDash val="solid"/>
            <a:round/>
            <a:headEnd len="sm" w="sm" type="none"/>
            <a:tailEnd len="sm" w="sm" type="none"/>
          </a:ln>
        </p:spPr>
      </p:pic>
      <p:pic>
        <p:nvPicPr>
          <p:cNvPr id="160" name="Google Shape;160;p29"/>
          <p:cNvPicPr preferRelativeResize="0"/>
          <p:nvPr/>
        </p:nvPicPr>
        <p:blipFill rotWithShape="1">
          <a:blip r:embed="rId6">
            <a:alphaModFix/>
          </a:blip>
          <a:srcRect b="25608" l="0" r="0" t="28050"/>
          <a:stretch/>
        </p:blipFill>
        <p:spPr>
          <a:xfrm rot="5400000">
            <a:off x="5155600" y="3513675"/>
            <a:ext cx="2027475" cy="621325"/>
          </a:xfrm>
          <a:prstGeom prst="rect">
            <a:avLst/>
          </a:prstGeom>
          <a:noFill/>
          <a:ln cap="flat" cmpd="sng" w="76200">
            <a:solidFill>
              <a:srgbClr val="FF0000"/>
            </a:solidFill>
            <a:prstDash val="solid"/>
            <a:round/>
            <a:headEnd len="sm" w="sm" type="none"/>
            <a:tailEnd len="sm" w="sm" type="none"/>
          </a:ln>
        </p:spPr>
      </p:pic>
      <p:cxnSp>
        <p:nvCxnSpPr>
          <p:cNvPr id="161" name="Google Shape;161;p29"/>
          <p:cNvCxnSpPr>
            <a:endCxn id="158" idx="1"/>
          </p:cNvCxnSpPr>
          <p:nvPr/>
        </p:nvCxnSpPr>
        <p:spPr>
          <a:xfrm flipH="1" rot="10800000">
            <a:off x="6524950" y="1593175"/>
            <a:ext cx="819900" cy="1207200"/>
          </a:xfrm>
          <a:prstGeom prst="straightConnector1">
            <a:avLst/>
          </a:prstGeom>
          <a:noFill/>
          <a:ln cap="flat" cmpd="sng" w="76200">
            <a:solidFill>
              <a:srgbClr val="FF0000"/>
            </a:solidFill>
            <a:prstDash val="solid"/>
            <a:round/>
            <a:headEnd len="med" w="med" type="none"/>
            <a:tailEnd len="med" w="med" type="none"/>
          </a:ln>
        </p:spPr>
      </p:cxnSp>
      <p:cxnSp>
        <p:nvCxnSpPr>
          <p:cNvPr id="162" name="Google Shape;162;p29"/>
          <p:cNvCxnSpPr>
            <a:endCxn id="158" idx="2"/>
          </p:cNvCxnSpPr>
          <p:nvPr/>
        </p:nvCxnSpPr>
        <p:spPr>
          <a:xfrm flipH="1" rot="10800000">
            <a:off x="6513250" y="2198275"/>
            <a:ext cx="1581600" cy="2664300"/>
          </a:xfrm>
          <a:prstGeom prst="straightConnector1">
            <a:avLst/>
          </a:prstGeom>
          <a:noFill/>
          <a:ln cap="flat" cmpd="sng" w="76200">
            <a:solidFill>
              <a:srgbClr val="FF0000"/>
            </a:solidFill>
            <a:prstDash val="solid"/>
            <a:round/>
            <a:headEnd len="med" w="med" type="none"/>
            <a:tailEnd len="med" w="med" type="none"/>
          </a:ln>
        </p:spPr>
      </p:cxnSp>
      <p:sp>
        <p:nvSpPr>
          <p:cNvPr id="163" name="Google Shape;163;p29"/>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9"/>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30"/>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171" name="Google Shape;171;p30"/>
          <p:cNvSpPr txBox="1"/>
          <p:nvPr/>
        </p:nvSpPr>
        <p:spPr>
          <a:xfrm>
            <a:off x="386725" y="1953350"/>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Montserrat"/>
                <a:ea typeface="Montserrat"/>
                <a:cs typeface="Montserrat"/>
                <a:sym typeface="Montserrat"/>
              </a:rPr>
              <a:t>Identify the hardware for this step.</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666666"/>
              </a:solidFill>
              <a:latin typeface="Montserrat"/>
              <a:ea typeface="Montserrat"/>
              <a:cs typeface="Montserrat"/>
              <a:sym typeface="Montserrat"/>
            </a:endParaRPr>
          </a:p>
        </p:txBody>
      </p:sp>
      <p:pic>
        <p:nvPicPr>
          <p:cNvPr id="172" name="Google Shape;172;p30"/>
          <p:cNvPicPr preferRelativeResize="0"/>
          <p:nvPr/>
        </p:nvPicPr>
        <p:blipFill>
          <a:blip r:embed="rId4">
            <a:alphaModFix/>
          </a:blip>
          <a:stretch>
            <a:fillRect/>
          </a:stretch>
        </p:blipFill>
        <p:spPr>
          <a:xfrm>
            <a:off x="3774289" y="1222875"/>
            <a:ext cx="5156024" cy="3181925"/>
          </a:xfrm>
          <a:prstGeom prst="rect">
            <a:avLst/>
          </a:prstGeom>
          <a:noFill/>
          <a:ln>
            <a:noFill/>
          </a:ln>
        </p:spPr>
      </p:pic>
      <p:sp>
        <p:nvSpPr>
          <p:cNvPr id="173" name="Google Shape;173;p30"/>
          <p:cNvSpPr/>
          <p:nvPr/>
        </p:nvSpPr>
        <p:spPr>
          <a:xfrm>
            <a:off x="3855888" y="2056550"/>
            <a:ext cx="1427400" cy="13758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0"/>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0"/>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31"/>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182" name="Google Shape;182;p31"/>
          <p:cNvSpPr txBox="1"/>
          <p:nvPr/>
        </p:nvSpPr>
        <p:spPr>
          <a:xfrm>
            <a:off x="409625" y="1382650"/>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In this step, we will also be using </a:t>
            </a:r>
            <a:r>
              <a:rPr b="1" lang="en" sz="2000">
                <a:solidFill>
                  <a:srgbClr val="666666"/>
                </a:solidFill>
                <a:latin typeface="Montserrat"/>
                <a:ea typeface="Montserrat"/>
                <a:cs typeface="Montserrat"/>
                <a:sym typeface="Montserrat"/>
              </a:rPr>
              <a:t>binders</a:t>
            </a:r>
            <a:r>
              <a:rPr lang="en" sz="2000">
                <a:solidFill>
                  <a:srgbClr val="666666"/>
                </a:solidFill>
                <a:latin typeface="Montserrat"/>
                <a:ea typeface="Montserrat"/>
                <a:cs typeface="Montserrat"/>
                <a:sym typeface="Montserrat"/>
              </a:rPr>
              <a:t>.</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What do you think they do?</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How are they different from a nut and bolt?</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p:txBody>
      </p:sp>
      <p:pic>
        <p:nvPicPr>
          <p:cNvPr id="183" name="Google Shape;183;p31"/>
          <p:cNvPicPr preferRelativeResize="0"/>
          <p:nvPr/>
        </p:nvPicPr>
        <p:blipFill>
          <a:blip r:embed="rId4">
            <a:alphaModFix/>
          </a:blip>
          <a:stretch>
            <a:fillRect/>
          </a:stretch>
        </p:blipFill>
        <p:spPr>
          <a:xfrm>
            <a:off x="4168225" y="1440025"/>
            <a:ext cx="2046516" cy="2263450"/>
          </a:xfrm>
          <a:prstGeom prst="rect">
            <a:avLst/>
          </a:prstGeom>
          <a:noFill/>
          <a:ln>
            <a:noFill/>
          </a:ln>
        </p:spPr>
      </p:pic>
      <p:sp>
        <p:nvSpPr>
          <p:cNvPr id="184" name="Google Shape;184;p31"/>
          <p:cNvSpPr/>
          <p:nvPr/>
        </p:nvSpPr>
        <p:spPr>
          <a:xfrm>
            <a:off x="4168229" y="2983848"/>
            <a:ext cx="2046600" cy="5475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5" name="Google Shape;185;p31"/>
          <p:cNvPicPr preferRelativeResize="0"/>
          <p:nvPr/>
        </p:nvPicPr>
        <p:blipFill>
          <a:blip r:embed="rId5">
            <a:alphaModFix/>
          </a:blip>
          <a:stretch>
            <a:fillRect/>
          </a:stretch>
        </p:blipFill>
        <p:spPr>
          <a:xfrm flipH="1">
            <a:off x="6612126" y="1415351"/>
            <a:ext cx="2312800" cy="2312800"/>
          </a:xfrm>
          <a:prstGeom prst="rect">
            <a:avLst/>
          </a:prstGeom>
          <a:noFill/>
          <a:ln cap="flat" cmpd="sng" w="76200">
            <a:solidFill>
              <a:srgbClr val="FF0000"/>
            </a:solidFill>
            <a:prstDash val="solid"/>
            <a:round/>
            <a:headEnd len="sm" w="sm" type="none"/>
            <a:tailEnd len="sm" w="sm" type="none"/>
          </a:ln>
        </p:spPr>
      </p:pic>
      <p:cxnSp>
        <p:nvCxnSpPr>
          <p:cNvPr id="186" name="Google Shape;186;p31"/>
          <p:cNvCxnSpPr/>
          <p:nvPr/>
        </p:nvCxnSpPr>
        <p:spPr>
          <a:xfrm flipH="1" rot="10800000">
            <a:off x="6138250" y="1388425"/>
            <a:ext cx="445200" cy="1628700"/>
          </a:xfrm>
          <a:prstGeom prst="straightConnector1">
            <a:avLst/>
          </a:prstGeom>
          <a:noFill/>
          <a:ln cap="flat" cmpd="sng" w="76200">
            <a:solidFill>
              <a:srgbClr val="FF0000"/>
            </a:solidFill>
            <a:prstDash val="solid"/>
            <a:round/>
            <a:headEnd len="med" w="med" type="none"/>
            <a:tailEnd len="med" w="med" type="none"/>
          </a:ln>
        </p:spPr>
      </p:cxnSp>
      <p:cxnSp>
        <p:nvCxnSpPr>
          <p:cNvPr id="187" name="Google Shape;187;p31"/>
          <p:cNvCxnSpPr>
            <a:stCxn id="184" idx="3"/>
          </p:cNvCxnSpPr>
          <p:nvPr/>
        </p:nvCxnSpPr>
        <p:spPr>
          <a:xfrm>
            <a:off x="6214829" y="3257598"/>
            <a:ext cx="392100" cy="521100"/>
          </a:xfrm>
          <a:prstGeom prst="straightConnector1">
            <a:avLst/>
          </a:prstGeom>
          <a:noFill/>
          <a:ln cap="flat" cmpd="sng" w="76200">
            <a:solidFill>
              <a:srgbClr val="FF0000"/>
            </a:solidFill>
            <a:prstDash val="solid"/>
            <a:round/>
            <a:headEnd len="med" w="med" type="none"/>
            <a:tailEnd len="med" w="med" type="none"/>
          </a:ln>
        </p:spPr>
      </p:cxnSp>
      <p:sp>
        <p:nvSpPr>
          <p:cNvPr id="188" name="Google Shape;188;p31"/>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1"/>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32"/>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196" name="Google Shape;196;p32"/>
          <p:cNvSpPr txBox="1"/>
          <p:nvPr/>
        </p:nvSpPr>
        <p:spPr>
          <a:xfrm>
            <a:off x="272150" y="1664550"/>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66666"/>
                </a:solidFill>
                <a:latin typeface="Montserrat"/>
                <a:ea typeface="Montserrat"/>
                <a:cs typeface="Montserrat"/>
                <a:sym typeface="Montserrat"/>
              </a:rPr>
              <a:t>What tool would you use for the binder?</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rPr lang="en" sz="2000">
                <a:solidFill>
                  <a:srgbClr val="666666"/>
                </a:solidFill>
                <a:latin typeface="Montserrat"/>
                <a:ea typeface="Montserrat"/>
                <a:cs typeface="Montserrat"/>
                <a:sym typeface="Montserrat"/>
              </a:rPr>
              <a:t>Why would we use a binder here instead of a nut and bolt to connect the linkage?</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p:txBody>
      </p:sp>
      <p:pic>
        <p:nvPicPr>
          <p:cNvPr id="197" name="Google Shape;197;p32"/>
          <p:cNvPicPr preferRelativeResize="0"/>
          <p:nvPr/>
        </p:nvPicPr>
        <p:blipFill>
          <a:blip r:embed="rId4">
            <a:alphaModFix/>
          </a:blip>
          <a:stretch>
            <a:fillRect/>
          </a:stretch>
        </p:blipFill>
        <p:spPr>
          <a:xfrm>
            <a:off x="4149725" y="1397738"/>
            <a:ext cx="2078641" cy="1969875"/>
          </a:xfrm>
          <a:prstGeom prst="rect">
            <a:avLst/>
          </a:prstGeom>
          <a:noFill/>
          <a:ln>
            <a:noFill/>
          </a:ln>
        </p:spPr>
      </p:pic>
      <p:pic>
        <p:nvPicPr>
          <p:cNvPr id="198" name="Google Shape;198;p32"/>
          <p:cNvPicPr preferRelativeResize="0"/>
          <p:nvPr/>
        </p:nvPicPr>
        <p:blipFill>
          <a:blip r:embed="rId5">
            <a:alphaModFix/>
          </a:blip>
          <a:stretch>
            <a:fillRect/>
          </a:stretch>
        </p:blipFill>
        <p:spPr>
          <a:xfrm>
            <a:off x="6663075" y="1397737"/>
            <a:ext cx="2011250" cy="2033600"/>
          </a:xfrm>
          <a:prstGeom prst="rect">
            <a:avLst/>
          </a:prstGeom>
          <a:noFill/>
          <a:ln>
            <a:noFill/>
          </a:ln>
        </p:spPr>
      </p:pic>
      <p:sp>
        <p:nvSpPr>
          <p:cNvPr id="199" name="Google Shape;199;p32"/>
          <p:cNvSpPr txBox="1"/>
          <p:nvPr/>
        </p:nvSpPr>
        <p:spPr>
          <a:xfrm>
            <a:off x="7050300" y="3286538"/>
            <a:ext cx="13551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FFFFFF"/>
                </a:solidFill>
                <a:latin typeface="Lato"/>
                <a:ea typeface="Lato"/>
                <a:cs typeface="Lato"/>
                <a:sym typeface="Lato"/>
              </a:rPr>
              <a:t>Linkage</a:t>
            </a:r>
            <a:endParaRPr i="1" sz="2400">
              <a:solidFill>
                <a:srgbClr val="FFFFFF"/>
              </a:solidFill>
              <a:latin typeface="Lato"/>
              <a:ea typeface="Lato"/>
              <a:cs typeface="Lato"/>
              <a:sym typeface="Lato"/>
            </a:endParaRPr>
          </a:p>
        </p:txBody>
      </p:sp>
      <p:cxnSp>
        <p:nvCxnSpPr>
          <p:cNvPr id="200" name="Google Shape;200;p32"/>
          <p:cNvCxnSpPr/>
          <p:nvPr/>
        </p:nvCxnSpPr>
        <p:spPr>
          <a:xfrm flipH="1" rot="10800000">
            <a:off x="7257250" y="2898238"/>
            <a:ext cx="258600" cy="533100"/>
          </a:xfrm>
          <a:prstGeom prst="straightConnector1">
            <a:avLst/>
          </a:prstGeom>
          <a:noFill/>
          <a:ln cap="flat" cmpd="sng" w="38100">
            <a:solidFill>
              <a:srgbClr val="FFFFFF"/>
            </a:solidFill>
            <a:prstDash val="solid"/>
            <a:round/>
            <a:headEnd len="med" w="med" type="none"/>
            <a:tailEnd len="med" w="med" type="triangle"/>
          </a:ln>
        </p:spPr>
      </p:cxnSp>
      <p:pic>
        <p:nvPicPr>
          <p:cNvPr id="201" name="Google Shape;201;p32"/>
          <p:cNvPicPr preferRelativeResize="0"/>
          <p:nvPr/>
        </p:nvPicPr>
        <p:blipFill>
          <a:blip r:embed="rId6">
            <a:alphaModFix/>
          </a:blip>
          <a:stretch>
            <a:fillRect/>
          </a:stretch>
        </p:blipFill>
        <p:spPr>
          <a:xfrm flipH="1">
            <a:off x="4542725" y="3108250"/>
            <a:ext cx="1355100" cy="1355076"/>
          </a:xfrm>
          <a:prstGeom prst="rect">
            <a:avLst/>
          </a:prstGeom>
          <a:noFill/>
          <a:ln>
            <a:noFill/>
          </a:ln>
        </p:spPr>
      </p:pic>
      <p:sp>
        <p:nvSpPr>
          <p:cNvPr id="202" name="Google Shape;202;p32"/>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2"/>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BINDERS</a:t>
            </a:r>
            <a:endParaRPr b="1">
              <a:solidFill>
                <a:srgbClr val="666666"/>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p:nvPr/>
        </p:nvSpPr>
        <p:spPr>
          <a:xfrm>
            <a:off x="3560650" y="0"/>
            <a:ext cx="5583300" cy="5008800"/>
          </a:xfrm>
          <a:prstGeom prst="rect">
            <a:avLst/>
          </a:prstGeom>
          <a:solidFill>
            <a:srgbClr val="0161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9" name="Google Shape;209;p33"/>
          <p:cNvPicPr preferRelativeResize="0"/>
          <p:nvPr/>
        </p:nvPicPr>
        <p:blipFill>
          <a:blip r:embed="rId3">
            <a:alphaModFix/>
          </a:blip>
          <a:stretch>
            <a:fillRect/>
          </a:stretch>
        </p:blipFill>
        <p:spPr>
          <a:xfrm>
            <a:off x="7841349" y="4752779"/>
            <a:ext cx="1083576" cy="202125"/>
          </a:xfrm>
          <a:prstGeom prst="rect">
            <a:avLst/>
          </a:prstGeom>
          <a:noFill/>
          <a:ln>
            <a:noFill/>
          </a:ln>
        </p:spPr>
      </p:pic>
      <p:sp>
        <p:nvSpPr>
          <p:cNvPr id="210" name="Google Shape;210;p33"/>
          <p:cNvSpPr txBox="1"/>
          <p:nvPr/>
        </p:nvSpPr>
        <p:spPr>
          <a:xfrm>
            <a:off x="443975" y="1577400"/>
            <a:ext cx="29481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666666"/>
                </a:solidFill>
                <a:latin typeface="Montserrat"/>
                <a:ea typeface="Montserrat"/>
                <a:cs typeface="Montserrat"/>
                <a:sym typeface="Montserrat"/>
              </a:rPr>
              <a:t>The blueprint tells us to use a coin.</a:t>
            </a:r>
            <a:endParaRPr b="1"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Why would we use a coin here?</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rgbClr val="666666"/>
                </a:solidFill>
                <a:latin typeface="Montserrat"/>
                <a:ea typeface="Montserrat"/>
                <a:cs typeface="Montserrat"/>
                <a:sym typeface="Montserrat"/>
              </a:rPr>
              <a:t>Have you used a coin as a tool before?</a:t>
            </a:r>
            <a:endParaRPr sz="2000">
              <a:solidFill>
                <a:srgbClr val="666666"/>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666666"/>
              </a:solidFill>
              <a:latin typeface="Montserrat"/>
              <a:ea typeface="Montserrat"/>
              <a:cs typeface="Montserrat"/>
              <a:sym typeface="Montserrat"/>
            </a:endParaRPr>
          </a:p>
        </p:txBody>
      </p:sp>
      <p:pic>
        <p:nvPicPr>
          <p:cNvPr id="211" name="Google Shape;211;p33"/>
          <p:cNvPicPr preferRelativeResize="0"/>
          <p:nvPr/>
        </p:nvPicPr>
        <p:blipFill>
          <a:blip r:embed="rId4">
            <a:alphaModFix/>
          </a:blip>
          <a:stretch>
            <a:fillRect/>
          </a:stretch>
        </p:blipFill>
        <p:spPr>
          <a:xfrm>
            <a:off x="4240625" y="1519475"/>
            <a:ext cx="2078641" cy="1969875"/>
          </a:xfrm>
          <a:prstGeom prst="rect">
            <a:avLst/>
          </a:prstGeom>
          <a:noFill/>
          <a:ln>
            <a:noFill/>
          </a:ln>
        </p:spPr>
      </p:pic>
      <p:sp>
        <p:nvSpPr>
          <p:cNvPr id="212" name="Google Shape;212;p33"/>
          <p:cNvSpPr/>
          <p:nvPr/>
        </p:nvSpPr>
        <p:spPr>
          <a:xfrm>
            <a:off x="4617325" y="1975150"/>
            <a:ext cx="465600" cy="4656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3" name="Google Shape;213;p33"/>
          <p:cNvCxnSpPr>
            <a:endCxn id="212" idx="1"/>
          </p:cNvCxnSpPr>
          <p:nvPr/>
        </p:nvCxnSpPr>
        <p:spPr>
          <a:xfrm>
            <a:off x="2817025" y="2124850"/>
            <a:ext cx="1800300" cy="83100"/>
          </a:xfrm>
          <a:prstGeom prst="straightConnector1">
            <a:avLst/>
          </a:prstGeom>
          <a:noFill/>
          <a:ln cap="flat" cmpd="sng" w="38100">
            <a:solidFill>
              <a:srgbClr val="FF0000"/>
            </a:solidFill>
            <a:prstDash val="solid"/>
            <a:round/>
            <a:headEnd len="med" w="med" type="none"/>
            <a:tailEnd len="med" w="med" type="triangle"/>
          </a:ln>
        </p:spPr>
      </p:cxnSp>
      <p:pic>
        <p:nvPicPr>
          <p:cNvPr id="214" name="Google Shape;214;p33"/>
          <p:cNvPicPr preferRelativeResize="0"/>
          <p:nvPr/>
        </p:nvPicPr>
        <p:blipFill rotWithShape="1">
          <a:blip r:embed="rId5">
            <a:alphaModFix/>
          </a:blip>
          <a:srcRect b="36695" l="14164" r="6971" t="6605"/>
          <a:stretch/>
        </p:blipFill>
        <p:spPr>
          <a:xfrm>
            <a:off x="6842000" y="1446175"/>
            <a:ext cx="1962676" cy="2116474"/>
          </a:xfrm>
          <a:prstGeom prst="rect">
            <a:avLst/>
          </a:prstGeom>
          <a:noFill/>
          <a:ln>
            <a:noFill/>
          </a:ln>
        </p:spPr>
      </p:pic>
      <p:sp>
        <p:nvSpPr>
          <p:cNvPr id="215" name="Google Shape;215;p33"/>
          <p:cNvSpPr/>
          <p:nvPr/>
        </p:nvSpPr>
        <p:spPr>
          <a:xfrm>
            <a:off x="-1150" y="0"/>
            <a:ext cx="9144000" cy="847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3"/>
          <p:cNvSpPr txBox="1"/>
          <p:nvPr>
            <p:ph type="title"/>
          </p:nvPr>
        </p:nvSpPr>
        <p:spPr>
          <a:xfrm>
            <a:off x="173275" y="112800"/>
            <a:ext cx="7821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HARDWARE INVENTORY: BUILDING</a:t>
            </a:r>
            <a:endParaRPr b="1">
              <a:solidFill>
                <a:srgbClr val="666666"/>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iper">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