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layfair Display"/>
      <p:regular r:id="rId21"/>
      <p:bold r:id="rId22"/>
      <p:italic r:id="rId23"/>
      <p:boldItalic r:id="rId24"/>
    </p:embeddedFont>
    <p:embeddedFont>
      <p:font typeface="Lato"/>
      <p:regular r:id="rId25"/>
      <p:bold r:id="rId26"/>
      <p:italic r:id="rId27"/>
      <p:boldItalic r:id="rId28"/>
    </p:embeddedFon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a13dc9f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a13dc9f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a13dc9f9e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a13dc9f9e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a13dc9f9e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0a13dc9f9e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Double click the power button on the power bank to turn off – keep the battery UNPLUGGED when the kit is not in use.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a13dc9f9e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a13dc9f9e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a13dc9f9e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a13dc9f9e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a:t>
            </a:r>
            <a:r>
              <a:rPr i="1" lang="en">
                <a:solidFill>
                  <a:schemeClr val="dk1"/>
                </a:solidFill>
              </a:rPr>
              <a:t> latch </a:t>
            </a:r>
            <a:r>
              <a:rPr lang="en">
                <a:solidFill>
                  <a:schemeClr val="dk1"/>
                </a:solidFill>
              </a:rPr>
              <a:t>keeps the Piper Computer closed.</a:t>
            </a:r>
            <a:endParaRPr>
              <a:solidFill>
                <a:schemeClr val="dk1"/>
              </a:solidFill>
            </a:endParaRPr>
          </a:p>
          <a:p>
            <a:pPr indent="0" lvl="0" marL="0" rtl="0" algn="l">
              <a:spcBef>
                <a:spcPts val="0"/>
              </a:spcBef>
              <a:spcAft>
                <a:spcPts val="0"/>
              </a:spcAft>
              <a:buNone/>
            </a:pPr>
            <a:r>
              <a:rPr lang="en">
                <a:solidFill>
                  <a:schemeClr val="dk1"/>
                </a:solidFill>
              </a:rPr>
              <a:t>The </a:t>
            </a:r>
            <a:r>
              <a:rPr i="1" lang="en">
                <a:solidFill>
                  <a:schemeClr val="dk1"/>
                </a:solidFill>
              </a:rPr>
              <a:t>hinge</a:t>
            </a:r>
            <a:r>
              <a:rPr lang="en">
                <a:solidFill>
                  <a:schemeClr val="dk1"/>
                </a:solidFill>
              </a:rPr>
              <a:t> allows the Piper Computer to open.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a13dc9f9e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a13dc9f9e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drawer is a great storage solution to make sure that the hardware pieces stay with the kit.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a13dc9f9e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a13dc9f9e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Students don’t need to add buttons on the breadboard. (Buttons are a part of Phase 2)</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you wrap up the slideshow, review what students completed for the first column of their visual organizer. They will be using their answers to guide the building of the kits during Lessons 1.2 and 1.3.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9cfe46d4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9cfe46d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a13dc9f9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a13dc9f9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a13dc9f9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a13dc9f9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a13dc9f9e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0a13dc9f9e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nut and bolt can be seen in this box. Students should identify how many they will need of each in order to complete every step.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a13dc9f9e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0a13dc9f9e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that piece 2-2 actually has a magnet contained within the three pieces of wood glued together! This allows the drawer to be held in place at the end of the build. As a fun exercise, put the drawer next to this piece, and demonstrate how this works.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a13dc9f9e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a13dc9f9e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None/>
            </a:pPr>
            <a:r>
              <a:rPr lang="en">
                <a:solidFill>
                  <a:schemeClr val="dk1"/>
                </a:solidFill>
              </a:rPr>
              <a:t>The nut and bolt can be seen in this box. Students should identify how many they will need of each in order to complete every step.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a13dc9f9e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a13dc9f9e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Again, we are guiding students through deciphering the blueprint. You could ask, how many will we need of each tool for this step? What tool should we have handy?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a13dc9f9e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a13dc9f9e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Again, we are guiding students through deciphering the blueprint. You could ask, how many will we need of each tool for this step? What tool should we have handy?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b="1">
                <a:solidFill>
                  <a:schemeClr val="lt1"/>
                </a:solidFill>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50725" y="1602875"/>
            <a:ext cx="2013675" cy="2547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3" name="Google Shape;53;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4" name="Google Shape;54;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65" name="Google Shape;65;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b="1">
                <a:solidFill>
                  <a:schemeClr val="lt1"/>
                </a:solidFill>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66" name="Google Shape;66;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4"/>
          <p:cNvPicPr preferRelativeResize="0"/>
          <p:nvPr/>
        </p:nvPicPr>
        <p:blipFill>
          <a:blip r:embed="rId2">
            <a:alphaModFix/>
          </a:blip>
          <a:stretch>
            <a:fillRect/>
          </a:stretch>
        </p:blipFill>
        <p:spPr>
          <a:xfrm>
            <a:off x="350725" y="1602875"/>
            <a:ext cx="2013675" cy="25479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70" name="Google Shape;70;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5" name="Google Shape;75;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6" name="Google Shape;76;p16"/>
          <p:cNvPicPr preferRelativeResize="0"/>
          <p:nvPr/>
        </p:nvPicPr>
        <p:blipFill>
          <a:blip r:embed="rId2">
            <a:alphaModFix/>
          </a:blip>
          <a:stretch>
            <a:fillRect/>
          </a:stretch>
        </p:blipFill>
        <p:spPr>
          <a:xfrm>
            <a:off x="7841349" y="4752779"/>
            <a:ext cx="1083576" cy="2021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4" name="Google Shape;84;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5" name="Google Shape;85;p18"/>
          <p:cNvPicPr preferRelativeResize="0"/>
          <p:nvPr/>
        </p:nvPicPr>
        <p:blipFill>
          <a:blip r:embed="rId2">
            <a:alphaModFix/>
          </a:blip>
          <a:stretch>
            <a:fillRect/>
          </a:stretch>
        </p:blipFill>
        <p:spPr>
          <a:xfrm>
            <a:off x="194150" y="4363975"/>
            <a:ext cx="466725" cy="5905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 name="Google Shape;88;p19"/>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Google Shape;89;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90" name="Shape 90"/>
        <p:cNvGrpSpPr/>
        <p:nvPr/>
      </p:nvGrpSpPr>
      <p:grpSpPr>
        <a:xfrm>
          <a:off x="0" y="0"/>
          <a:ext cx="0" cy="0"/>
          <a:chOff x="0" y="0"/>
          <a:chExt cx="0" cy="0"/>
        </a:xfrm>
      </p:grpSpPr>
      <p:sp>
        <p:nvSpPr>
          <p:cNvPr id="91" name="Google Shape;91;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92" name="Google Shape;92;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 name="Google Shape;96;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 name="Google Shape;97;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8" name="Google Shape;98;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21"/>
          <p:cNvPicPr preferRelativeResize="0"/>
          <p:nvPr/>
        </p:nvPicPr>
        <p:blipFill>
          <a:blip r:embed="rId2">
            <a:alphaModFix/>
          </a:blip>
          <a:stretch>
            <a:fillRect/>
          </a:stretch>
        </p:blipFill>
        <p:spPr>
          <a:xfrm>
            <a:off x="103199" y="4872479"/>
            <a:ext cx="1083576" cy="202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8" name="Google Shape;18;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2" name="Google Shape;102;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3"/>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106" name="Google Shape;106;p23"/>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7" name="Google Shape;107;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6"/>
          <p:cNvPicPr preferRelativeResize="0"/>
          <p:nvPr/>
        </p:nvPicPr>
        <p:blipFill>
          <a:blip r:embed="rId2">
            <a:alphaModFix/>
          </a:blip>
          <a:stretch>
            <a:fillRect/>
          </a:stretch>
        </p:blipFill>
        <p:spPr>
          <a:xfrm>
            <a:off x="194150" y="4363975"/>
            <a:ext cx="466725" cy="590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 name="Google Shape;35;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 name="Google Shape;36;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9" name="Google Shape;39;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3" name="Google Shape;43;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4" name="Google Shape;44;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6" name="Google Shape;46;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Lato"/>
              <a:buNone/>
              <a:defRPr b="1" sz="3200">
                <a:solidFill>
                  <a:schemeClr val="dk1"/>
                </a:solidFill>
                <a:latin typeface="Lato"/>
                <a:ea typeface="Lato"/>
                <a:cs typeface="Lato"/>
                <a:sym typeface="Lato"/>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CCCCCC"/>
              </a:buClr>
              <a:buSzPts val="3200"/>
              <a:buFont typeface="Montserrat"/>
              <a:buNone/>
              <a:defRPr b="1" sz="3200">
                <a:solidFill>
                  <a:srgbClr val="CCCCCC"/>
                </a:solidFill>
                <a:latin typeface="Montserrat"/>
                <a:ea typeface="Montserrat"/>
                <a:cs typeface="Montserrat"/>
                <a:sym typeface="Montserrat"/>
              </a:defRPr>
            </a:lvl1pPr>
            <a:lvl2pPr lvl="1"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2pPr>
            <a:lvl3pPr lvl="2"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3pPr>
            <a:lvl4pPr lvl="3"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4pPr>
            <a:lvl5pPr lvl="4"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5pPr>
            <a:lvl6pPr lvl="5"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6pPr>
            <a:lvl7pPr lvl="6"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7pPr>
            <a:lvl8pPr lvl="7"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8pPr>
            <a:lvl9pPr lvl="8" rtl="0">
              <a:spcBef>
                <a:spcPts val="0"/>
              </a:spcBef>
              <a:spcAft>
                <a:spcPts val="0"/>
              </a:spcAft>
              <a:buClr>
                <a:schemeClr val="dk1"/>
              </a:buClr>
              <a:buSzPts val="3200"/>
              <a:buFont typeface="Montserrat"/>
              <a:buNone/>
              <a:defRPr b="1" sz="3200">
                <a:solidFill>
                  <a:schemeClr val="dk1"/>
                </a:solidFill>
                <a:latin typeface="Montserrat"/>
                <a:ea typeface="Montserrat"/>
                <a:cs typeface="Montserrat"/>
                <a:sym typeface="Montserrat"/>
              </a:defRPr>
            </a:lvl9pPr>
          </a:lstStyle>
          <a:p/>
        </p:txBody>
      </p:sp>
      <p:sp>
        <p:nvSpPr>
          <p:cNvPr id="59" name="Google Shape;5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60" name="Google Shape;60;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Montserrat"/>
                <a:ea typeface="Montserrat"/>
                <a:cs typeface="Montserrat"/>
                <a:sym typeface="Montserrat"/>
              </a:defRPr>
            </a:lvl1pPr>
            <a:lvl2pPr lvl="1" rtl="0" algn="r">
              <a:buNone/>
              <a:defRPr sz="1000">
                <a:solidFill>
                  <a:schemeClr val="dk2"/>
                </a:solidFill>
                <a:latin typeface="Montserrat"/>
                <a:ea typeface="Montserrat"/>
                <a:cs typeface="Montserrat"/>
                <a:sym typeface="Montserrat"/>
              </a:defRPr>
            </a:lvl2pPr>
            <a:lvl3pPr lvl="2" rtl="0" algn="r">
              <a:buNone/>
              <a:defRPr sz="1000">
                <a:solidFill>
                  <a:schemeClr val="dk2"/>
                </a:solidFill>
                <a:latin typeface="Montserrat"/>
                <a:ea typeface="Montserrat"/>
                <a:cs typeface="Montserrat"/>
                <a:sym typeface="Montserrat"/>
              </a:defRPr>
            </a:lvl3pPr>
            <a:lvl4pPr lvl="3" rtl="0" algn="r">
              <a:buNone/>
              <a:defRPr sz="1000">
                <a:solidFill>
                  <a:schemeClr val="dk2"/>
                </a:solidFill>
                <a:latin typeface="Montserrat"/>
                <a:ea typeface="Montserrat"/>
                <a:cs typeface="Montserrat"/>
                <a:sym typeface="Montserrat"/>
              </a:defRPr>
            </a:lvl4pPr>
            <a:lvl5pPr lvl="4" rtl="0" algn="r">
              <a:buNone/>
              <a:defRPr sz="1000">
                <a:solidFill>
                  <a:schemeClr val="dk2"/>
                </a:solidFill>
                <a:latin typeface="Montserrat"/>
                <a:ea typeface="Montserrat"/>
                <a:cs typeface="Montserrat"/>
                <a:sym typeface="Montserrat"/>
              </a:defRPr>
            </a:lvl5pPr>
            <a:lvl6pPr lvl="5" rtl="0" algn="r">
              <a:buNone/>
              <a:defRPr sz="1000">
                <a:solidFill>
                  <a:schemeClr val="dk2"/>
                </a:solidFill>
                <a:latin typeface="Montserrat"/>
                <a:ea typeface="Montserrat"/>
                <a:cs typeface="Montserrat"/>
                <a:sym typeface="Montserrat"/>
              </a:defRPr>
            </a:lvl6pPr>
            <a:lvl7pPr lvl="6" rtl="0" algn="r">
              <a:buNone/>
              <a:defRPr sz="1000">
                <a:solidFill>
                  <a:schemeClr val="dk2"/>
                </a:solidFill>
                <a:latin typeface="Montserrat"/>
                <a:ea typeface="Montserrat"/>
                <a:cs typeface="Montserrat"/>
                <a:sym typeface="Montserrat"/>
              </a:defRPr>
            </a:lvl7pPr>
            <a:lvl8pPr lvl="7" rtl="0" algn="r">
              <a:buNone/>
              <a:defRPr sz="1000">
                <a:solidFill>
                  <a:schemeClr val="dk2"/>
                </a:solidFill>
                <a:latin typeface="Montserrat"/>
                <a:ea typeface="Montserrat"/>
                <a:cs typeface="Montserrat"/>
                <a:sym typeface="Montserrat"/>
              </a:defRPr>
            </a:lvl8pPr>
            <a:lvl9pPr lvl="8" rtl="0"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JyjT0vvnAn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5"/>
          <p:cNvPicPr preferRelativeResize="0"/>
          <p:nvPr/>
        </p:nvPicPr>
        <p:blipFill>
          <a:blip r:embed="rId3">
            <a:alphaModFix/>
          </a:blip>
          <a:stretch>
            <a:fillRect/>
          </a:stretch>
        </p:blipFill>
        <p:spPr>
          <a:xfrm>
            <a:off x="-235850" y="-11000"/>
            <a:ext cx="9615844" cy="5165500"/>
          </a:xfrm>
          <a:prstGeom prst="rect">
            <a:avLst/>
          </a:prstGeom>
          <a:noFill/>
          <a:ln>
            <a:noFill/>
          </a:ln>
        </p:spPr>
      </p:pic>
      <p:pic>
        <p:nvPicPr>
          <p:cNvPr id="115" name="Google Shape;115;p25"/>
          <p:cNvPicPr preferRelativeResize="0"/>
          <p:nvPr/>
        </p:nvPicPr>
        <p:blipFill>
          <a:blip r:embed="rId4">
            <a:alphaModFix/>
          </a:blip>
          <a:stretch>
            <a:fillRect/>
          </a:stretch>
        </p:blipFill>
        <p:spPr>
          <a:xfrm>
            <a:off x="2546476" y="494326"/>
            <a:ext cx="3543506" cy="3259169"/>
          </a:xfrm>
          <a:prstGeom prst="rect">
            <a:avLst/>
          </a:prstGeom>
          <a:noFill/>
          <a:ln>
            <a:noFill/>
          </a:ln>
        </p:spPr>
      </p:pic>
      <p:sp>
        <p:nvSpPr>
          <p:cNvPr id="116" name="Google Shape;116;p25"/>
          <p:cNvSpPr txBox="1"/>
          <p:nvPr>
            <p:ph type="ctrTitle"/>
          </p:nvPr>
        </p:nvSpPr>
        <p:spPr>
          <a:xfrm>
            <a:off x="-235900" y="3446925"/>
            <a:ext cx="9615900" cy="117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Montserrat"/>
                <a:ea typeface="Montserrat"/>
                <a:cs typeface="Montserrat"/>
                <a:sym typeface="Montserrat"/>
              </a:rPr>
              <a:t>PC03 Blueprint Building</a:t>
            </a:r>
            <a:endParaRPr>
              <a:solidFill>
                <a:srgbClr val="999999"/>
              </a:solidFill>
              <a:latin typeface="Montserrat"/>
              <a:ea typeface="Montserrat"/>
              <a:cs typeface="Montserrat"/>
              <a:sym typeface="Montserrat"/>
            </a:endParaRPr>
          </a:p>
        </p:txBody>
      </p:sp>
      <p:sp>
        <p:nvSpPr>
          <p:cNvPr id="117" name="Google Shape;117;p25"/>
          <p:cNvSpPr txBox="1"/>
          <p:nvPr/>
        </p:nvSpPr>
        <p:spPr>
          <a:xfrm>
            <a:off x="-235900" y="4264275"/>
            <a:ext cx="9615900" cy="29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999999"/>
                </a:solidFill>
                <a:latin typeface="Montserrat"/>
                <a:ea typeface="Montserrat"/>
                <a:cs typeface="Montserrat"/>
                <a:sym typeface="Montserrat"/>
              </a:rPr>
              <a:t>Piper Premium Curriculum Lesson 1.2 and 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p:nvPr/>
        </p:nvSpPr>
        <p:spPr>
          <a:xfrm>
            <a:off x="-11000" y="1169850"/>
            <a:ext cx="9144000" cy="3499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4"/>
          <p:cNvSpPr txBox="1"/>
          <p:nvPr>
            <p:ph type="title"/>
          </p:nvPr>
        </p:nvSpPr>
        <p:spPr>
          <a:xfrm>
            <a:off x="311700" y="4675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01" name="Google Shape;201;p34"/>
          <p:cNvSpPr txBox="1"/>
          <p:nvPr>
            <p:ph idx="1" type="body"/>
          </p:nvPr>
        </p:nvSpPr>
        <p:spPr>
          <a:xfrm>
            <a:off x="3187200" y="284975"/>
            <a:ext cx="5645100" cy="3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these look familiar? When or where have you seen these before?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02" name="Google Shape;202;p34"/>
          <p:cNvSpPr txBox="1"/>
          <p:nvPr/>
        </p:nvSpPr>
        <p:spPr>
          <a:xfrm>
            <a:off x="361200" y="3165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ELECTRONICS</a:t>
            </a:r>
            <a:r>
              <a:rPr lang="en" sz="1200">
                <a:solidFill>
                  <a:schemeClr val="lt2"/>
                </a:solidFill>
                <a:latin typeface="Montserrat"/>
                <a:ea typeface="Montserrat"/>
                <a:cs typeface="Montserrat"/>
                <a:sym typeface="Montserrat"/>
              </a:rPr>
              <a:t> INVENTORY</a:t>
            </a:r>
            <a:endParaRPr sz="800">
              <a:solidFill>
                <a:schemeClr val="lt2"/>
              </a:solidFill>
            </a:endParaRPr>
          </a:p>
        </p:txBody>
      </p:sp>
      <p:pic>
        <p:nvPicPr>
          <p:cNvPr id="203" name="Google Shape;203;p34"/>
          <p:cNvPicPr preferRelativeResize="0"/>
          <p:nvPr/>
        </p:nvPicPr>
        <p:blipFill>
          <a:blip r:embed="rId3">
            <a:alphaModFix/>
          </a:blip>
          <a:stretch>
            <a:fillRect/>
          </a:stretch>
        </p:blipFill>
        <p:spPr>
          <a:xfrm>
            <a:off x="944579" y="1266088"/>
            <a:ext cx="6885295" cy="1691862"/>
          </a:xfrm>
          <a:prstGeom prst="rect">
            <a:avLst/>
          </a:prstGeom>
          <a:noFill/>
          <a:ln>
            <a:noFill/>
          </a:ln>
        </p:spPr>
      </p:pic>
      <p:pic>
        <p:nvPicPr>
          <p:cNvPr id="204" name="Google Shape;204;p34"/>
          <p:cNvPicPr preferRelativeResize="0"/>
          <p:nvPr/>
        </p:nvPicPr>
        <p:blipFill>
          <a:blip r:embed="rId4">
            <a:alphaModFix/>
          </a:blip>
          <a:stretch>
            <a:fillRect/>
          </a:stretch>
        </p:blipFill>
        <p:spPr>
          <a:xfrm>
            <a:off x="823475" y="2871914"/>
            <a:ext cx="7061942" cy="17113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p:nvPr/>
        </p:nvSpPr>
        <p:spPr>
          <a:xfrm>
            <a:off x="-10975" y="0"/>
            <a:ext cx="47370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txBox="1"/>
          <p:nvPr>
            <p:ph type="title"/>
          </p:nvPr>
        </p:nvSpPr>
        <p:spPr>
          <a:xfrm>
            <a:off x="4912700" y="619950"/>
            <a:ext cx="3919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CONNECTIONS</a:t>
            </a:r>
            <a:endParaRPr/>
          </a:p>
        </p:txBody>
      </p:sp>
      <p:sp>
        <p:nvSpPr>
          <p:cNvPr id="211" name="Google Shape;211;p35"/>
          <p:cNvSpPr txBox="1"/>
          <p:nvPr/>
        </p:nvSpPr>
        <p:spPr>
          <a:xfrm>
            <a:off x="4935483" y="468925"/>
            <a:ext cx="2478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ELECTRONICS</a:t>
            </a:r>
            <a:r>
              <a:rPr lang="en" sz="1200">
                <a:solidFill>
                  <a:schemeClr val="lt2"/>
                </a:solidFill>
                <a:latin typeface="Montserrat"/>
                <a:ea typeface="Montserrat"/>
                <a:cs typeface="Montserrat"/>
                <a:sym typeface="Montserrat"/>
              </a:rPr>
              <a:t> INVENTORY</a:t>
            </a:r>
            <a:endParaRPr sz="800">
              <a:solidFill>
                <a:schemeClr val="lt2"/>
              </a:solidFill>
            </a:endParaRPr>
          </a:p>
        </p:txBody>
      </p:sp>
      <p:sp>
        <p:nvSpPr>
          <p:cNvPr id="212" name="Google Shape;212;p35"/>
          <p:cNvSpPr txBox="1"/>
          <p:nvPr>
            <p:ph idx="1" type="body"/>
          </p:nvPr>
        </p:nvSpPr>
        <p:spPr>
          <a:xfrm>
            <a:off x="4935475" y="1815900"/>
            <a:ext cx="3919500" cy="14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Can you identify the cables?</a:t>
            </a:r>
            <a:endParaRPr sz="1500"/>
          </a:p>
          <a:p>
            <a:pPr indent="0" lvl="0" marL="0" rtl="0" algn="l">
              <a:spcBef>
                <a:spcPts val="1600"/>
              </a:spcBef>
              <a:spcAft>
                <a:spcPts val="0"/>
              </a:spcAft>
              <a:buNone/>
            </a:pPr>
            <a:r>
              <a:rPr lang="en" sz="1500"/>
              <a:t>Where else have you seen these cables?</a:t>
            </a:r>
            <a:endParaRPr sz="1500"/>
          </a:p>
          <a:p>
            <a:pPr indent="0" lvl="0" marL="0" rtl="0" algn="l">
              <a:spcBef>
                <a:spcPts val="1600"/>
              </a:spcBef>
              <a:spcAft>
                <a:spcPts val="0"/>
              </a:spcAft>
              <a:buNone/>
            </a:pPr>
            <a:r>
              <a:rPr lang="en" sz="1500"/>
              <a:t>What do you think would happen if we didn’t connect the HDMI cable?</a:t>
            </a:r>
            <a:endParaRPr sz="1500"/>
          </a:p>
          <a:p>
            <a:pPr indent="0" lvl="0" marL="0" rtl="0" algn="l">
              <a:spcBef>
                <a:spcPts val="1600"/>
              </a:spcBef>
              <a:spcAft>
                <a:spcPts val="0"/>
              </a:spcAft>
              <a:buNone/>
            </a:pPr>
            <a:r>
              <a:rPr lang="en" sz="1500"/>
              <a:t>What do you think would happen if we didn’t connect the Audio?</a:t>
            </a:r>
            <a:endParaRPr sz="1500"/>
          </a:p>
          <a:p>
            <a:pPr indent="0" lvl="0" marL="0" rtl="0" algn="l">
              <a:spcBef>
                <a:spcPts val="1600"/>
              </a:spcBef>
              <a:spcAft>
                <a:spcPts val="1600"/>
              </a:spcAft>
              <a:buNone/>
            </a:pPr>
            <a:r>
              <a:t/>
            </a:r>
            <a:endParaRPr sz="1500"/>
          </a:p>
        </p:txBody>
      </p:sp>
      <p:pic>
        <p:nvPicPr>
          <p:cNvPr id="213" name="Google Shape;213;p35"/>
          <p:cNvPicPr preferRelativeResize="0"/>
          <p:nvPr/>
        </p:nvPicPr>
        <p:blipFill>
          <a:blip r:embed="rId3">
            <a:alphaModFix/>
          </a:blip>
          <a:stretch>
            <a:fillRect/>
          </a:stretch>
        </p:blipFill>
        <p:spPr>
          <a:xfrm>
            <a:off x="-10975" y="765300"/>
            <a:ext cx="4606675" cy="3454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p:nvPr/>
        </p:nvSpPr>
        <p:spPr>
          <a:xfrm>
            <a:off x="3681775" y="0"/>
            <a:ext cx="54513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6"/>
          <p:cNvSpPr txBox="1"/>
          <p:nvPr>
            <p:ph type="title"/>
          </p:nvPr>
        </p:nvSpPr>
        <p:spPr>
          <a:xfrm>
            <a:off x="311700" y="14581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5.3</a:t>
            </a:r>
            <a:endParaRPr/>
          </a:p>
        </p:txBody>
      </p:sp>
      <p:sp>
        <p:nvSpPr>
          <p:cNvPr id="220" name="Google Shape;220;p36"/>
          <p:cNvSpPr txBox="1"/>
          <p:nvPr/>
        </p:nvSpPr>
        <p:spPr>
          <a:xfrm>
            <a:off x="361200" y="13071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221" name="Google Shape;221;p36"/>
          <p:cNvPicPr preferRelativeResize="0"/>
          <p:nvPr/>
        </p:nvPicPr>
        <p:blipFill>
          <a:blip r:embed="rId3">
            <a:alphaModFix/>
          </a:blip>
          <a:stretch>
            <a:fillRect/>
          </a:stretch>
        </p:blipFill>
        <p:spPr>
          <a:xfrm>
            <a:off x="4264275" y="498688"/>
            <a:ext cx="4522150" cy="4047126"/>
          </a:xfrm>
          <a:prstGeom prst="rect">
            <a:avLst/>
          </a:prstGeom>
          <a:noFill/>
          <a:ln>
            <a:noFill/>
          </a:ln>
        </p:spPr>
      </p:pic>
      <p:sp>
        <p:nvSpPr>
          <p:cNvPr id="222" name="Google Shape;222;p36"/>
          <p:cNvSpPr txBox="1"/>
          <p:nvPr>
            <p:ph idx="1" type="body"/>
          </p:nvPr>
        </p:nvSpPr>
        <p:spPr>
          <a:xfrm>
            <a:off x="311700" y="2084250"/>
            <a:ext cx="3262500" cy="1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are these called?</a:t>
            </a:r>
            <a:endParaRPr sz="1500"/>
          </a:p>
          <a:p>
            <a:pPr indent="0" lvl="0" marL="0" rtl="0" algn="l">
              <a:spcBef>
                <a:spcPts val="1600"/>
              </a:spcBef>
              <a:spcAft>
                <a:spcPts val="0"/>
              </a:spcAft>
              <a:buNone/>
            </a:pPr>
            <a:r>
              <a:rPr lang="en" sz="1500"/>
              <a:t>Have you used these before?</a:t>
            </a:r>
            <a:endParaRPr sz="1500"/>
          </a:p>
          <a:p>
            <a:pPr indent="0" lvl="0" marL="0" rtl="0" algn="l">
              <a:spcBef>
                <a:spcPts val="1600"/>
              </a:spcBef>
              <a:spcAft>
                <a:spcPts val="0"/>
              </a:spcAft>
              <a:buNone/>
            </a:pPr>
            <a:r>
              <a:rPr lang="en" sz="1500"/>
              <a:t>What tool will we need here?</a:t>
            </a:r>
            <a:endParaRPr sz="1500"/>
          </a:p>
          <a:p>
            <a:pPr indent="0" lvl="0" marL="0" rtl="0" algn="l">
              <a:spcBef>
                <a:spcPts val="1600"/>
              </a:spcBef>
              <a:spcAft>
                <a:spcPts val="1600"/>
              </a:spcAft>
              <a:buNone/>
            </a:pPr>
            <a:r>
              <a:rPr lang="en" sz="1500"/>
              <a:t>Why do we use these here?</a:t>
            </a:r>
            <a:endParaRPr sz="1500"/>
          </a:p>
        </p:txBody>
      </p:sp>
      <p:sp>
        <p:nvSpPr>
          <p:cNvPr id="223" name="Google Shape;223;p36"/>
          <p:cNvSpPr/>
          <p:nvPr/>
        </p:nvSpPr>
        <p:spPr>
          <a:xfrm>
            <a:off x="4264275" y="402925"/>
            <a:ext cx="3066300" cy="11721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p:nvPr/>
        </p:nvSpPr>
        <p:spPr>
          <a:xfrm>
            <a:off x="3681775" y="0"/>
            <a:ext cx="54513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txBox="1"/>
          <p:nvPr>
            <p:ph type="title"/>
          </p:nvPr>
        </p:nvSpPr>
        <p:spPr>
          <a:xfrm>
            <a:off x="311700" y="6199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5.3</a:t>
            </a:r>
            <a:endParaRPr/>
          </a:p>
        </p:txBody>
      </p:sp>
      <p:sp>
        <p:nvSpPr>
          <p:cNvPr id="230" name="Google Shape;230;p37"/>
          <p:cNvSpPr txBox="1"/>
          <p:nvPr/>
        </p:nvSpPr>
        <p:spPr>
          <a:xfrm>
            <a:off x="361200" y="4689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231" name="Google Shape;231;p37"/>
          <p:cNvPicPr preferRelativeResize="0"/>
          <p:nvPr/>
        </p:nvPicPr>
        <p:blipFill>
          <a:blip r:embed="rId3">
            <a:alphaModFix/>
          </a:blip>
          <a:stretch>
            <a:fillRect/>
          </a:stretch>
        </p:blipFill>
        <p:spPr>
          <a:xfrm rot="-2416982">
            <a:off x="667638" y="872994"/>
            <a:ext cx="1158919" cy="2866533"/>
          </a:xfrm>
          <a:prstGeom prst="rect">
            <a:avLst/>
          </a:prstGeom>
          <a:noFill/>
          <a:ln>
            <a:noFill/>
          </a:ln>
        </p:spPr>
      </p:pic>
      <p:pic>
        <p:nvPicPr>
          <p:cNvPr id="232" name="Google Shape;232;p37"/>
          <p:cNvPicPr preferRelativeResize="0"/>
          <p:nvPr/>
        </p:nvPicPr>
        <p:blipFill>
          <a:blip r:embed="rId4">
            <a:alphaModFix/>
          </a:blip>
          <a:stretch>
            <a:fillRect/>
          </a:stretch>
        </p:blipFill>
        <p:spPr>
          <a:xfrm>
            <a:off x="4264275" y="498688"/>
            <a:ext cx="4522150" cy="4047126"/>
          </a:xfrm>
          <a:prstGeom prst="rect">
            <a:avLst/>
          </a:prstGeom>
          <a:noFill/>
          <a:ln>
            <a:noFill/>
          </a:ln>
        </p:spPr>
      </p:pic>
      <p:pic>
        <p:nvPicPr>
          <p:cNvPr id="233" name="Google Shape;233;p37"/>
          <p:cNvPicPr preferRelativeResize="0"/>
          <p:nvPr/>
        </p:nvPicPr>
        <p:blipFill>
          <a:blip r:embed="rId5">
            <a:alphaModFix/>
          </a:blip>
          <a:stretch>
            <a:fillRect/>
          </a:stretch>
        </p:blipFill>
        <p:spPr>
          <a:xfrm>
            <a:off x="2149021" y="1948450"/>
            <a:ext cx="1475476" cy="1634373"/>
          </a:xfrm>
          <a:prstGeom prst="rect">
            <a:avLst/>
          </a:prstGeom>
          <a:noFill/>
          <a:ln>
            <a:noFill/>
          </a:ln>
        </p:spPr>
      </p:pic>
      <p:sp>
        <p:nvSpPr>
          <p:cNvPr id="234" name="Google Shape;234;p37"/>
          <p:cNvSpPr txBox="1"/>
          <p:nvPr>
            <p:ph idx="1" type="body"/>
          </p:nvPr>
        </p:nvSpPr>
        <p:spPr>
          <a:xfrm>
            <a:off x="1604602" y="1244700"/>
            <a:ext cx="2019900" cy="141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Note these screws are flat headed and slightly smaller: </a:t>
            </a:r>
            <a:endParaRPr sz="1500"/>
          </a:p>
        </p:txBody>
      </p:sp>
      <p:sp>
        <p:nvSpPr>
          <p:cNvPr id="235" name="Google Shape;235;p37"/>
          <p:cNvSpPr txBox="1"/>
          <p:nvPr>
            <p:ph idx="1" type="body"/>
          </p:nvPr>
        </p:nvSpPr>
        <p:spPr>
          <a:xfrm>
            <a:off x="229950" y="3211375"/>
            <a:ext cx="3262500" cy="1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We will screw the bolts into the </a:t>
            </a:r>
            <a:r>
              <a:rPr b="1" lang="en" sz="1500"/>
              <a:t>latch</a:t>
            </a:r>
            <a:r>
              <a:rPr lang="en" sz="1500"/>
              <a:t>. What does a latch do?</a:t>
            </a:r>
            <a:endParaRPr sz="1500"/>
          </a:p>
          <a:p>
            <a:pPr indent="0" lvl="0" marL="0" rtl="0" algn="l">
              <a:spcBef>
                <a:spcPts val="1600"/>
              </a:spcBef>
              <a:spcAft>
                <a:spcPts val="0"/>
              </a:spcAft>
              <a:buNone/>
            </a:pPr>
            <a:r>
              <a:rPr lang="en" sz="1500"/>
              <a:t>We will also screw the bolts into the </a:t>
            </a:r>
            <a:r>
              <a:rPr b="1" lang="en" sz="1500"/>
              <a:t>hinge</a:t>
            </a:r>
            <a:r>
              <a:rPr lang="en" sz="1500"/>
              <a:t>. What does a hinge do?</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p:nvPr/>
        </p:nvSpPr>
        <p:spPr>
          <a:xfrm>
            <a:off x="3681775" y="0"/>
            <a:ext cx="54513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8"/>
          <p:cNvSpPr txBox="1"/>
          <p:nvPr>
            <p:ph type="title"/>
          </p:nvPr>
        </p:nvSpPr>
        <p:spPr>
          <a:xfrm>
            <a:off x="311700" y="6199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DRAWER</a:t>
            </a:r>
            <a:endParaRPr/>
          </a:p>
        </p:txBody>
      </p:sp>
      <p:sp>
        <p:nvSpPr>
          <p:cNvPr id="242" name="Google Shape;242;p38"/>
          <p:cNvSpPr txBox="1"/>
          <p:nvPr/>
        </p:nvSpPr>
        <p:spPr>
          <a:xfrm>
            <a:off x="361200" y="4689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243" name="Google Shape;243;p38"/>
          <p:cNvPicPr preferRelativeResize="0"/>
          <p:nvPr/>
        </p:nvPicPr>
        <p:blipFill>
          <a:blip r:embed="rId3">
            <a:alphaModFix/>
          </a:blip>
          <a:stretch>
            <a:fillRect/>
          </a:stretch>
        </p:blipFill>
        <p:spPr>
          <a:xfrm>
            <a:off x="4264275" y="498688"/>
            <a:ext cx="4522150" cy="4047126"/>
          </a:xfrm>
          <a:prstGeom prst="rect">
            <a:avLst/>
          </a:prstGeom>
          <a:noFill/>
          <a:ln>
            <a:noFill/>
          </a:ln>
        </p:spPr>
      </p:pic>
      <p:sp>
        <p:nvSpPr>
          <p:cNvPr id="244" name="Google Shape;244;p38"/>
          <p:cNvSpPr txBox="1"/>
          <p:nvPr>
            <p:ph idx="1" type="body"/>
          </p:nvPr>
        </p:nvSpPr>
        <p:spPr>
          <a:xfrm>
            <a:off x="311700" y="1332000"/>
            <a:ext cx="3262500" cy="117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The magnetic drawer slides into place! The magnet from step 2 will hold the drawer in place so it doesn’t slide out. </a:t>
            </a:r>
            <a:endParaRPr sz="1500"/>
          </a:p>
        </p:txBody>
      </p:sp>
      <p:pic>
        <p:nvPicPr>
          <p:cNvPr id="245" name="Google Shape;245;p38"/>
          <p:cNvPicPr preferRelativeResize="0"/>
          <p:nvPr/>
        </p:nvPicPr>
        <p:blipFill>
          <a:blip r:embed="rId4">
            <a:alphaModFix/>
          </a:blip>
          <a:stretch>
            <a:fillRect/>
          </a:stretch>
        </p:blipFill>
        <p:spPr>
          <a:xfrm>
            <a:off x="361200" y="2504100"/>
            <a:ext cx="2687733" cy="233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9"/>
          <p:cNvPicPr preferRelativeResize="0"/>
          <p:nvPr/>
        </p:nvPicPr>
        <p:blipFill>
          <a:blip r:embed="rId3">
            <a:alphaModFix/>
          </a:blip>
          <a:stretch>
            <a:fillRect/>
          </a:stretch>
        </p:blipFill>
        <p:spPr>
          <a:xfrm>
            <a:off x="3757225" y="125650"/>
            <a:ext cx="4716350" cy="4716350"/>
          </a:xfrm>
          <a:prstGeom prst="rect">
            <a:avLst/>
          </a:prstGeom>
          <a:noFill/>
          <a:ln>
            <a:noFill/>
          </a:ln>
        </p:spPr>
      </p:pic>
      <p:sp>
        <p:nvSpPr>
          <p:cNvPr id="251" name="Google Shape;251;p39"/>
          <p:cNvSpPr txBox="1"/>
          <p:nvPr>
            <p:ph type="title"/>
          </p:nvPr>
        </p:nvSpPr>
        <p:spPr>
          <a:xfrm>
            <a:off x="465550" y="1395000"/>
            <a:ext cx="3139200" cy="16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Montserrat"/>
                <a:ea typeface="Montserrat"/>
                <a:cs typeface="Montserrat"/>
                <a:sym typeface="Montserrat"/>
              </a:rPr>
              <a:t>ARE YOU READY?</a:t>
            </a:r>
            <a:endParaRPr sz="5000">
              <a:latin typeface="Montserrat"/>
              <a:ea typeface="Montserrat"/>
              <a:cs typeface="Montserrat"/>
              <a:sym typeface="Montserrat"/>
            </a:endParaRPr>
          </a:p>
        </p:txBody>
      </p:sp>
      <p:sp>
        <p:nvSpPr>
          <p:cNvPr id="252" name="Google Shape;252;p39"/>
          <p:cNvSpPr txBox="1"/>
          <p:nvPr>
            <p:ph idx="1" type="body"/>
          </p:nvPr>
        </p:nvSpPr>
        <p:spPr>
          <a:xfrm>
            <a:off x="465550" y="2852750"/>
            <a:ext cx="3139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Your finished product will look something like this by the end of our building experience.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ph type="title"/>
          </p:nvPr>
        </p:nvSpPr>
        <p:spPr>
          <a:xfrm>
            <a:off x="6868100" y="1608300"/>
            <a:ext cx="18429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BUILD</a:t>
            </a:r>
            <a:endParaRPr/>
          </a:p>
        </p:txBody>
      </p:sp>
      <p:sp>
        <p:nvSpPr>
          <p:cNvPr id="123" name="Google Shape;123;p26"/>
          <p:cNvSpPr txBox="1"/>
          <p:nvPr/>
        </p:nvSpPr>
        <p:spPr>
          <a:xfrm>
            <a:off x="6868100" y="1418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IN PREP </a:t>
            </a:r>
            <a:endParaRPr sz="800">
              <a:solidFill>
                <a:schemeClr val="lt2"/>
              </a:solidFill>
            </a:endParaRPr>
          </a:p>
        </p:txBody>
      </p:sp>
      <p:pic>
        <p:nvPicPr>
          <p:cNvPr descr="Check out how to build the V3 of the Piper Computer Kit with our stopmotion, step-by-step guide. Grab your blueprint and get started! &#10;&#10;Get your Piper Computer Kit at playpiper.com! &#10;&#10;Stopmotion Video Created by Robert Reimers Productions." id="124" name="Google Shape;124;p26" title="Piper Computer Kit V3.2 Build">
            <a:hlinkClick r:id="rId3"/>
          </p:cNvPr>
          <p:cNvPicPr preferRelativeResize="0"/>
          <p:nvPr/>
        </p:nvPicPr>
        <p:blipFill>
          <a:blip r:embed="rId4">
            <a:alphaModFix/>
          </a:blip>
          <a:stretch>
            <a:fillRect/>
          </a:stretch>
        </p:blipFill>
        <p:spPr>
          <a:xfrm>
            <a:off x="0" y="0"/>
            <a:ext cx="6715475" cy="503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p:nvPr/>
        </p:nvSpPr>
        <p:spPr>
          <a:xfrm>
            <a:off x="-11000" y="2077175"/>
            <a:ext cx="9144000" cy="25608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31" name="Google Shape;13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these look familiar? When or where have you seen these before?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2" name="Google Shape;132;p27"/>
          <p:cNvPicPr preferRelativeResize="0"/>
          <p:nvPr/>
        </p:nvPicPr>
        <p:blipFill>
          <a:blip r:embed="rId3">
            <a:alphaModFix/>
          </a:blip>
          <a:stretch>
            <a:fillRect/>
          </a:stretch>
        </p:blipFill>
        <p:spPr>
          <a:xfrm>
            <a:off x="127975" y="2463326"/>
            <a:ext cx="8866074" cy="1788486"/>
          </a:xfrm>
          <a:prstGeom prst="rect">
            <a:avLst/>
          </a:prstGeom>
          <a:noFill/>
          <a:ln>
            <a:noFill/>
          </a:ln>
        </p:spPr>
      </p:pic>
      <p:sp>
        <p:nvSpPr>
          <p:cNvPr id="133" name="Google Shape;133;p27"/>
          <p:cNvSpPr txBox="1"/>
          <p:nvPr/>
        </p:nvSpPr>
        <p:spPr>
          <a:xfrm>
            <a:off x="361200" y="2403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p:nvPr/>
        </p:nvSpPr>
        <p:spPr>
          <a:xfrm>
            <a:off x="4319225" y="0"/>
            <a:ext cx="48138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28"/>
          <p:cNvPicPr preferRelativeResize="0"/>
          <p:nvPr/>
        </p:nvPicPr>
        <p:blipFill>
          <a:blip r:embed="rId3">
            <a:alphaModFix/>
          </a:blip>
          <a:stretch>
            <a:fillRect/>
          </a:stretch>
        </p:blipFill>
        <p:spPr>
          <a:xfrm>
            <a:off x="4677912" y="169124"/>
            <a:ext cx="4154376" cy="4706249"/>
          </a:xfrm>
          <a:prstGeom prst="rect">
            <a:avLst/>
          </a:prstGeom>
          <a:noFill/>
          <a:ln>
            <a:noFill/>
          </a:ln>
        </p:spPr>
      </p:pic>
      <p:sp>
        <p:nvSpPr>
          <p:cNvPr id="140" name="Google Shape;140;p28"/>
          <p:cNvSpPr txBox="1"/>
          <p:nvPr>
            <p:ph type="title"/>
          </p:nvPr>
        </p:nvSpPr>
        <p:spPr>
          <a:xfrm>
            <a:off x="311700" y="16105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BUILD</a:t>
            </a:r>
            <a:endParaRPr/>
          </a:p>
        </p:txBody>
      </p:sp>
      <p:sp>
        <p:nvSpPr>
          <p:cNvPr id="141" name="Google Shape;141;p28"/>
          <p:cNvSpPr txBox="1"/>
          <p:nvPr>
            <p:ph idx="1" type="body"/>
          </p:nvPr>
        </p:nvSpPr>
        <p:spPr>
          <a:xfrm>
            <a:off x="361200" y="2371675"/>
            <a:ext cx="2452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Identify the hardware for this step.</a:t>
            </a:r>
            <a:endParaRPr/>
          </a:p>
        </p:txBody>
      </p:sp>
      <p:sp>
        <p:nvSpPr>
          <p:cNvPr id="142" name="Google Shape;142;p28"/>
          <p:cNvSpPr txBox="1"/>
          <p:nvPr/>
        </p:nvSpPr>
        <p:spPr>
          <a:xfrm>
            <a:off x="361200" y="14595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p:nvPr/>
        </p:nvSpPr>
        <p:spPr>
          <a:xfrm>
            <a:off x="4319225" y="0"/>
            <a:ext cx="48138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9"/>
          <p:cNvPicPr preferRelativeResize="0"/>
          <p:nvPr/>
        </p:nvPicPr>
        <p:blipFill>
          <a:blip r:embed="rId3">
            <a:alphaModFix/>
          </a:blip>
          <a:stretch>
            <a:fillRect/>
          </a:stretch>
        </p:blipFill>
        <p:spPr>
          <a:xfrm>
            <a:off x="4677912" y="169124"/>
            <a:ext cx="4154376" cy="4706249"/>
          </a:xfrm>
          <a:prstGeom prst="rect">
            <a:avLst/>
          </a:prstGeom>
          <a:noFill/>
          <a:ln>
            <a:noFill/>
          </a:ln>
        </p:spPr>
      </p:pic>
      <p:sp>
        <p:nvSpPr>
          <p:cNvPr id="149" name="Google Shape;149;p29"/>
          <p:cNvSpPr txBox="1"/>
          <p:nvPr>
            <p:ph type="title"/>
          </p:nvPr>
        </p:nvSpPr>
        <p:spPr>
          <a:xfrm>
            <a:off x="311700" y="6199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1.1</a:t>
            </a:r>
            <a:endParaRPr/>
          </a:p>
        </p:txBody>
      </p:sp>
      <p:sp>
        <p:nvSpPr>
          <p:cNvPr id="150" name="Google Shape;150;p29"/>
          <p:cNvSpPr txBox="1"/>
          <p:nvPr>
            <p:ph idx="1" type="body"/>
          </p:nvPr>
        </p:nvSpPr>
        <p:spPr>
          <a:xfrm>
            <a:off x="361200" y="1381075"/>
            <a:ext cx="378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are these called?</a:t>
            </a:r>
            <a:endParaRPr sz="1500"/>
          </a:p>
          <a:p>
            <a:pPr indent="0" lvl="0" marL="0" rtl="0" algn="l">
              <a:spcBef>
                <a:spcPts val="1600"/>
              </a:spcBef>
              <a:spcAft>
                <a:spcPts val="0"/>
              </a:spcAft>
              <a:buNone/>
            </a:pPr>
            <a:r>
              <a:rPr lang="en" sz="1500"/>
              <a:t>Have you used these before?</a:t>
            </a:r>
            <a:endParaRPr sz="1500"/>
          </a:p>
          <a:p>
            <a:pPr indent="0" lvl="0" marL="0" rtl="0" algn="l">
              <a:spcBef>
                <a:spcPts val="1600"/>
              </a:spcBef>
              <a:spcAft>
                <a:spcPts val="0"/>
              </a:spcAft>
              <a:buNone/>
            </a:pPr>
            <a:r>
              <a:rPr lang="en" sz="1500"/>
              <a:t>What tool will we need here?</a:t>
            </a:r>
            <a:endParaRPr sz="1500"/>
          </a:p>
          <a:p>
            <a:pPr indent="0" lvl="0" marL="0" rtl="0" algn="l">
              <a:spcBef>
                <a:spcPts val="1600"/>
              </a:spcBef>
              <a:spcAft>
                <a:spcPts val="0"/>
              </a:spcAft>
              <a:buNone/>
            </a:pPr>
            <a:r>
              <a:rPr lang="en" sz="1500"/>
              <a:t>Why do we use these here?</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151" name="Google Shape;151;p29"/>
          <p:cNvSpPr txBox="1"/>
          <p:nvPr/>
        </p:nvSpPr>
        <p:spPr>
          <a:xfrm>
            <a:off x="361200" y="4689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152" name="Google Shape;152;p29"/>
          <p:cNvPicPr preferRelativeResize="0"/>
          <p:nvPr/>
        </p:nvPicPr>
        <p:blipFill>
          <a:blip r:embed="rId4">
            <a:alphaModFix/>
          </a:blip>
          <a:stretch>
            <a:fillRect/>
          </a:stretch>
        </p:blipFill>
        <p:spPr>
          <a:xfrm>
            <a:off x="846250" y="2846499"/>
            <a:ext cx="2189324" cy="2297001"/>
          </a:xfrm>
          <a:prstGeom prst="rect">
            <a:avLst/>
          </a:prstGeom>
          <a:noFill/>
          <a:ln>
            <a:noFill/>
          </a:ln>
        </p:spPr>
      </p:pic>
      <p:cxnSp>
        <p:nvCxnSpPr>
          <p:cNvPr id="153" name="Google Shape;153;p29"/>
          <p:cNvCxnSpPr/>
          <p:nvPr/>
        </p:nvCxnSpPr>
        <p:spPr>
          <a:xfrm rot="10800000">
            <a:off x="3035574" y="4006000"/>
            <a:ext cx="1921200" cy="203400"/>
          </a:xfrm>
          <a:prstGeom prst="straightConnector1">
            <a:avLst/>
          </a:prstGeom>
          <a:noFill/>
          <a:ln cap="flat" cmpd="sng" w="114300">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p:nvPr/>
        </p:nvSpPr>
        <p:spPr>
          <a:xfrm>
            <a:off x="-11025" y="1246050"/>
            <a:ext cx="9144000" cy="33369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a:t>
            </a:r>
            <a:endParaRPr/>
          </a:p>
        </p:txBody>
      </p:sp>
      <p:sp>
        <p:nvSpPr>
          <p:cNvPr id="160" name="Google Shape;160;p30"/>
          <p:cNvSpPr txBox="1"/>
          <p:nvPr/>
        </p:nvSpPr>
        <p:spPr>
          <a:xfrm>
            <a:off x="361200" y="2403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161" name="Google Shape;161;p30"/>
          <p:cNvPicPr preferRelativeResize="0"/>
          <p:nvPr/>
        </p:nvPicPr>
        <p:blipFill>
          <a:blip r:embed="rId3">
            <a:alphaModFix/>
          </a:blip>
          <a:stretch>
            <a:fillRect/>
          </a:stretch>
        </p:blipFill>
        <p:spPr>
          <a:xfrm>
            <a:off x="1188300" y="1483700"/>
            <a:ext cx="6439050" cy="2955426"/>
          </a:xfrm>
          <a:prstGeom prst="rect">
            <a:avLst/>
          </a:prstGeom>
          <a:noFill/>
          <a:ln>
            <a:noFill/>
          </a:ln>
        </p:spPr>
      </p:pic>
      <p:sp>
        <p:nvSpPr>
          <p:cNvPr id="162" name="Google Shape;162;p30"/>
          <p:cNvSpPr txBox="1"/>
          <p:nvPr>
            <p:ph idx="1" type="body"/>
          </p:nvPr>
        </p:nvSpPr>
        <p:spPr>
          <a:xfrm>
            <a:off x="3187200" y="284975"/>
            <a:ext cx="5645100" cy="36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In this step, you will assemble the base, including the </a:t>
            </a:r>
            <a:r>
              <a:rPr lang="en" sz="1500"/>
              <a:t>breadboard that flips out and the cubby where the drawer will fit in!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p:nvPr/>
        </p:nvSpPr>
        <p:spPr>
          <a:xfrm>
            <a:off x="4319225" y="0"/>
            <a:ext cx="48138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1"/>
          <p:cNvSpPr txBox="1"/>
          <p:nvPr>
            <p:ph type="title"/>
          </p:nvPr>
        </p:nvSpPr>
        <p:spPr>
          <a:xfrm>
            <a:off x="311700" y="6199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2.3</a:t>
            </a:r>
            <a:endParaRPr/>
          </a:p>
        </p:txBody>
      </p:sp>
      <p:sp>
        <p:nvSpPr>
          <p:cNvPr id="169" name="Google Shape;169;p31"/>
          <p:cNvSpPr txBox="1"/>
          <p:nvPr>
            <p:ph idx="1" type="body"/>
          </p:nvPr>
        </p:nvSpPr>
        <p:spPr>
          <a:xfrm>
            <a:off x="2399875" y="3102100"/>
            <a:ext cx="1683900" cy="14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You screw the bolt into the nut that is held in place by the wooden insert.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170" name="Google Shape;170;p31"/>
          <p:cNvSpPr txBox="1"/>
          <p:nvPr/>
        </p:nvSpPr>
        <p:spPr>
          <a:xfrm>
            <a:off x="361200" y="4689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171" name="Google Shape;171;p31"/>
          <p:cNvPicPr preferRelativeResize="0"/>
          <p:nvPr/>
        </p:nvPicPr>
        <p:blipFill>
          <a:blip r:embed="rId3">
            <a:alphaModFix/>
          </a:blip>
          <a:stretch>
            <a:fillRect/>
          </a:stretch>
        </p:blipFill>
        <p:spPr>
          <a:xfrm>
            <a:off x="4630764" y="628700"/>
            <a:ext cx="4190726" cy="3886099"/>
          </a:xfrm>
          <a:prstGeom prst="rect">
            <a:avLst/>
          </a:prstGeom>
          <a:noFill/>
          <a:ln>
            <a:noFill/>
          </a:ln>
        </p:spPr>
      </p:pic>
      <p:pic>
        <p:nvPicPr>
          <p:cNvPr id="172" name="Google Shape;172;p31"/>
          <p:cNvPicPr preferRelativeResize="0"/>
          <p:nvPr/>
        </p:nvPicPr>
        <p:blipFill>
          <a:blip r:embed="rId4">
            <a:alphaModFix/>
          </a:blip>
          <a:stretch>
            <a:fillRect/>
          </a:stretch>
        </p:blipFill>
        <p:spPr>
          <a:xfrm>
            <a:off x="2399900" y="1385131"/>
            <a:ext cx="1683933" cy="1642525"/>
          </a:xfrm>
          <a:prstGeom prst="rect">
            <a:avLst/>
          </a:prstGeom>
          <a:noFill/>
          <a:ln>
            <a:noFill/>
          </a:ln>
        </p:spPr>
      </p:pic>
      <p:pic>
        <p:nvPicPr>
          <p:cNvPr id="173" name="Google Shape;173;p31"/>
          <p:cNvPicPr preferRelativeResize="0"/>
          <p:nvPr/>
        </p:nvPicPr>
        <p:blipFill>
          <a:blip r:embed="rId5">
            <a:alphaModFix/>
          </a:blip>
          <a:stretch>
            <a:fillRect/>
          </a:stretch>
        </p:blipFill>
        <p:spPr>
          <a:xfrm>
            <a:off x="375250" y="937875"/>
            <a:ext cx="1789184" cy="4425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p:nvPr/>
        </p:nvSpPr>
        <p:spPr>
          <a:xfrm>
            <a:off x="-10975" y="0"/>
            <a:ext cx="4737000" cy="50445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2"/>
          <p:cNvSpPr txBox="1"/>
          <p:nvPr>
            <p:ph type="title"/>
          </p:nvPr>
        </p:nvSpPr>
        <p:spPr>
          <a:xfrm>
            <a:off x="4912700" y="619950"/>
            <a:ext cx="3919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3</a:t>
            </a:r>
            <a:endParaRPr/>
          </a:p>
        </p:txBody>
      </p:sp>
      <p:sp>
        <p:nvSpPr>
          <p:cNvPr id="180" name="Google Shape;180;p32"/>
          <p:cNvSpPr txBox="1"/>
          <p:nvPr/>
        </p:nvSpPr>
        <p:spPr>
          <a:xfrm>
            <a:off x="4935483" y="468925"/>
            <a:ext cx="2478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pic>
        <p:nvPicPr>
          <p:cNvPr id="181" name="Google Shape;181;p32"/>
          <p:cNvPicPr preferRelativeResize="0"/>
          <p:nvPr/>
        </p:nvPicPr>
        <p:blipFill>
          <a:blip r:embed="rId3">
            <a:alphaModFix/>
          </a:blip>
          <a:stretch>
            <a:fillRect/>
          </a:stretch>
        </p:blipFill>
        <p:spPr>
          <a:xfrm>
            <a:off x="196525" y="90600"/>
            <a:ext cx="4243601" cy="4797875"/>
          </a:xfrm>
          <a:prstGeom prst="rect">
            <a:avLst/>
          </a:prstGeom>
          <a:noFill/>
          <a:ln>
            <a:noFill/>
          </a:ln>
        </p:spPr>
      </p:pic>
      <p:sp>
        <p:nvSpPr>
          <p:cNvPr id="182" name="Google Shape;182;p32"/>
          <p:cNvSpPr txBox="1"/>
          <p:nvPr>
            <p:ph idx="1" type="body"/>
          </p:nvPr>
        </p:nvSpPr>
        <p:spPr>
          <a:xfrm>
            <a:off x="5015600" y="3061925"/>
            <a:ext cx="1683900" cy="14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You screw the bolt into the nut that is held in place by the wooden insert.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pic>
        <p:nvPicPr>
          <p:cNvPr id="183" name="Google Shape;183;p32"/>
          <p:cNvPicPr preferRelativeResize="0"/>
          <p:nvPr/>
        </p:nvPicPr>
        <p:blipFill>
          <a:blip r:embed="rId4">
            <a:alphaModFix/>
          </a:blip>
          <a:stretch>
            <a:fillRect/>
          </a:stretch>
        </p:blipFill>
        <p:spPr>
          <a:xfrm>
            <a:off x="5015625" y="1344956"/>
            <a:ext cx="1683933" cy="1642525"/>
          </a:xfrm>
          <a:prstGeom prst="rect">
            <a:avLst/>
          </a:prstGeom>
          <a:noFill/>
          <a:ln>
            <a:noFill/>
          </a:ln>
        </p:spPr>
      </p:pic>
      <p:sp>
        <p:nvSpPr>
          <p:cNvPr id="184" name="Google Shape;184;p32"/>
          <p:cNvSpPr txBox="1"/>
          <p:nvPr>
            <p:ph idx="1" type="body"/>
          </p:nvPr>
        </p:nvSpPr>
        <p:spPr>
          <a:xfrm>
            <a:off x="6794575" y="1344950"/>
            <a:ext cx="1683900" cy="141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NOTE</a:t>
            </a:r>
            <a:r>
              <a:rPr lang="en" sz="1500"/>
              <a:t>: The etched numbers should face inwards!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p:nvPr/>
        </p:nvSpPr>
        <p:spPr>
          <a:xfrm>
            <a:off x="-11025" y="1246050"/>
            <a:ext cx="9144000" cy="3336900"/>
          </a:xfrm>
          <a:prstGeom prst="rect">
            <a:avLst/>
          </a:prstGeom>
          <a:solidFill>
            <a:srgbClr val="0161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a:t>
            </a:r>
            <a:endParaRPr/>
          </a:p>
        </p:txBody>
      </p:sp>
      <p:sp>
        <p:nvSpPr>
          <p:cNvPr id="191" name="Google Shape;191;p33"/>
          <p:cNvSpPr txBox="1"/>
          <p:nvPr/>
        </p:nvSpPr>
        <p:spPr>
          <a:xfrm>
            <a:off x="361200" y="2403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200">
                <a:solidFill>
                  <a:schemeClr val="lt2"/>
                </a:solidFill>
                <a:latin typeface="Montserrat"/>
                <a:ea typeface="Montserrat"/>
                <a:cs typeface="Montserrat"/>
                <a:sym typeface="Montserrat"/>
              </a:rPr>
              <a:t>MECHANICAL INVENTORY</a:t>
            </a:r>
            <a:endParaRPr sz="800">
              <a:solidFill>
                <a:schemeClr val="lt2"/>
              </a:solidFill>
            </a:endParaRPr>
          </a:p>
        </p:txBody>
      </p:sp>
      <p:sp>
        <p:nvSpPr>
          <p:cNvPr id="192" name="Google Shape;192;p33"/>
          <p:cNvSpPr txBox="1"/>
          <p:nvPr>
            <p:ph idx="1" type="body"/>
          </p:nvPr>
        </p:nvSpPr>
        <p:spPr>
          <a:xfrm>
            <a:off x="3187200" y="284975"/>
            <a:ext cx="5645100" cy="36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In this step, you will set up all the electronic </a:t>
            </a:r>
            <a:r>
              <a:rPr lang="en" sz="1500"/>
              <a:t>components for your build. Which of these components do you recognize? </a:t>
            </a:r>
            <a:endParaRPr sz="1500"/>
          </a:p>
        </p:txBody>
      </p:sp>
      <p:pic>
        <p:nvPicPr>
          <p:cNvPr id="193" name="Google Shape;193;p33"/>
          <p:cNvPicPr preferRelativeResize="0"/>
          <p:nvPr/>
        </p:nvPicPr>
        <p:blipFill>
          <a:blip r:embed="rId3">
            <a:alphaModFix/>
          </a:blip>
          <a:stretch>
            <a:fillRect/>
          </a:stretch>
        </p:blipFill>
        <p:spPr>
          <a:xfrm>
            <a:off x="857225" y="1401637"/>
            <a:ext cx="7572376" cy="3025725"/>
          </a:xfrm>
          <a:prstGeom prst="rect">
            <a:avLst/>
          </a:prstGeom>
          <a:noFill/>
          <a:ln>
            <a:noFill/>
          </a:ln>
        </p:spPr>
      </p:pic>
      <p:sp>
        <p:nvSpPr>
          <p:cNvPr id="194" name="Google Shape;194;p33"/>
          <p:cNvSpPr/>
          <p:nvPr/>
        </p:nvSpPr>
        <p:spPr>
          <a:xfrm>
            <a:off x="807600" y="2008850"/>
            <a:ext cx="1720200" cy="23433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per">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per">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