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layfair Display"/>
      <p:regular r:id="rId20"/>
      <p:bold r:id="rId21"/>
      <p:italic r:id="rId22"/>
      <p:boldItalic r:id="rId23"/>
    </p:embeddedFont>
    <p:embeddedFont>
      <p:font typeface="Lato"/>
      <p:regular r:id="rId24"/>
      <p:bold r:id="rId25"/>
      <p:italic r:id="rId26"/>
      <p:boldItalic r:id="rId27"/>
    </p:embeddedFont>
    <p:embeddedFont>
      <p:font typeface="Montserra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Lato-regular.fntdata"/><Relationship Id="rId23"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Montserrat-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a13dc9f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a13dc9f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a13dc9f9e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0a13dc9f9e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Check out our build video if you’re having trouble with this – a second pair of hands to hold the screen in place also makes this easier!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a13dc9f9e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a13dc9f9e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Again, we are guiding students through deciphering the blueprint. You could ask, how many will we need of each tool for this step? What tool should we have handy? Give students enough time to identify where this is located on the blueprint.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a13dc9f9e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a13dc9f9e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0a13dc9f9e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0a13dc9f9e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Double click the power button on the power bank to turn off – keep the battery UNPLUGGED when the kit is not in use.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a13dc9f9e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0a13dc9f9e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Note: Students don’t need to add buttons on the breadboard. (Buttons are a part of Phase 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you wrap up the slideshow, review what students completed for the first column of their visual organizer. They will be using their answers to guide the building of the kits during Lessons 1.2 and 1.3.</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9cf3e152b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9cf3e152b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a13dc9f9e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0a13dc9f9e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a13dc9f9e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a13dc9f9e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9cf3e152b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9cf3e152b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names for all parts are found in the inventory. Give students enough time to identify where this is located on the blueprint.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nut and bolt can be seen in this box. Students should identify how many they will need of each in order to complete every step.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a13dc9f9e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0a13dc9f9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names for all parts are found in the inventory. Give students enough time to identify where this is located on the blueprint. </a:t>
            </a:r>
            <a:endParaRPr>
              <a:solidFill>
                <a:schemeClr val="dk1"/>
              </a:solidFill>
            </a:endParaRPr>
          </a:p>
          <a:p>
            <a:pPr indent="0" lvl="0" marL="0" rtl="0" algn="l">
              <a:spcBef>
                <a:spcPts val="0"/>
              </a:spcBef>
              <a:spcAft>
                <a:spcPts val="0"/>
              </a:spcAft>
              <a:buNone/>
            </a:pPr>
            <a:r>
              <a:rPr lang="en">
                <a:solidFill>
                  <a:schemeClr val="dk1"/>
                </a:solidFill>
              </a:rPr>
              <a:t>The nut and bolt can be seen in this box. Students should identify how many they will need of each in order to complete every step.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a13dc9f9e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0a13dc9f9e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names for all parts are found in the inventory. Give students enough time to identify where this is located on the blueprint.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nut and bolt can be seen in this box. Students should identify how many they will need of each in order to complete every step.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0a13dc9f9e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0a13dc9f9e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9cf3e152b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9cf3e152b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Again, we are guiding students through deciphering the blueprint. You could ask, how many will we need of each tool for this step? What tool should we have handy? Give students enough time to identify where this is located on the blueprint.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800"/>
              <a:buNone/>
              <a:defRPr b="1">
                <a:solidFill>
                  <a:schemeClr val="lt1"/>
                </a:solidFill>
              </a:defRPr>
            </a:lvl1pPr>
            <a:lvl2pPr lvl="1"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2">
            <a:alphaModFix/>
          </a:blip>
          <a:stretch>
            <a:fillRect/>
          </a:stretch>
        </p:blipFill>
        <p:spPr>
          <a:xfrm>
            <a:off x="350725" y="1602875"/>
            <a:ext cx="2013675" cy="2547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Font typeface="Lato"/>
              <a:buNone/>
              <a:defRPr sz="10000">
                <a:latin typeface="Lato"/>
                <a:ea typeface="Lato"/>
                <a:cs typeface="Lato"/>
                <a:sym typeface="Lato"/>
              </a:defRPr>
            </a:lvl1pPr>
            <a:lvl2pPr lvl="1" rtl="0" algn="ctr">
              <a:spcBef>
                <a:spcPts val="0"/>
              </a:spcBef>
              <a:spcAft>
                <a:spcPts val="0"/>
              </a:spcAft>
              <a:buSzPts val="10000"/>
              <a:buFont typeface="Lato"/>
              <a:buNone/>
              <a:defRPr sz="10000">
                <a:latin typeface="Lato"/>
                <a:ea typeface="Lato"/>
                <a:cs typeface="Lato"/>
                <a:sym typeface="Lato"/>
              </a:defRPr>
            </a:lvl2pPr>
            <a:lvl3pPr lvl="2" rtl="0" algn="ctr">
              <a:spcBef>
                <a:spcPts val="0"/>
              </a:spcBef>
              <a:spcAft>
                <a:spcPts val="0"/>
              </a:spcAft>
              <a:buSzPts val="10000"/>
              <a:buFont typeface="Lato"/>
              <a:buNone/>
              <a:defRPr sz="10000">
                <a:latin typeface="Lato"/>
                <a:ea typeface="Lato"/>
                <a:cs typeface="Lato"/>
                <a:sym typeface="Lato"/>
              </a:defRPr>
            </a:lvl3pPr>
            <a:lvl4pPr lvl="3" rtl="0" algn="ctr">
              <a:spcBef>
                <a:spcPts val="0"/>
              </a:spcBef>
              <a:spcAft>
                <a:spcPts val="0"/>
              </a:spcAft>
              <a:buSzPts val="10000"/>
              <a:buFont typeface="Lato"/>
              <a:buNone/>
              <a:defRPr sz="10000">
                <a:latin typeface="Lato"/>
                <a:ea typeface="Lato"/>
                <a:cs typeface="Lato"/>
                <a:sym typeface="Lato"/>
              </a:defRPr>
            </a:lvl4pPr>
            <a:lvl5pPr lvl="4" rtl="0" algn="ctr">
              <a:spcBef>
                <a:spcPts val="0"/>
              </a:spcBef>
              <a:spcAft>
                <a:spcPts val="0"/>
              </a:spcAft>
              <a:buSzPts val="10000"/>
              <a:buFont typeface="Lato"/>
              <a:buNone/>
              <a:defRPr sz="10000">
                <a:latin typeface="Lato"/>
                <a:ea typeface="Lato"/>
                <a:cs typeface="Lato"/>
                <a:sym typeface="Lato"/>
              </a:defRPr>
            </a:lvl5pPr>
            <a:lvl6pPr lvl="5" rtl="0" algn="ctr">
              <a:spcBef>
                <a:spcPts val="0"/>
              </a:spcBef>
              <a:spcAft>
                <a:spcPts val="0"/>
              </a:spcAft>
              <a:buSzPts val="10000"/>
              <a:buFont typeface="Lato"/>
              <a:buNone/>
              <a:defRPr sz="10000">
                <a:latin typeface="Lato"/>
                <a:ea typeface="Lato"/>
                <a:cs typeface="Lato"/>
                <a:sym typeface="Lato"/>
              </a:defRPr>
            </a:lvl6pPr>
            <a:lvl7pPr lvl="6" rtl="0" algn="ctr">
              <a:spcBef>
                <a:spcPts val="0"/>
              </a:spcBef>
              <a:spcAft>
                <a:spcPts val="0"/>
              </a:spcAft>
              <a:buSzPts val="10000"/>
              <a:buFont typeface="Lato"/>
              <a:buNone/>
              <a:defRPr sz="10000">
                <a:latin typeface="Lato"/>
                <a:ea typeface="Lato"/>
                <a:cs typeface="Lato"/>
                <a:sym typeface="Lato"/>
              </a:defRPr>
            </a:lvl7pPr>
            <a:lvl8pPr lvl="7" rtl="0" algn="ctr">
              <a:spcBef>
                <a:spcPts val="0"/>
              </a:spcBef>
              <a:spcAft>
                <a:spcPts val="0"/>
              </a:spcAft>
              <a:buSzPts val="10000"/>
              <a:buFont typeface="Lato"/>
              <a:buNone/>
              <a:defRPr sz="10000">
                <a:latin typeface="Lato"/>
                <a:ea typeface="Lato"/>
                <a:cs typeface="Lato"/>
                <a:sym typeface="Lato"/>
              </a:defRPr>
            </a:lvl8pPr>
            <a:lvl9pPr lvl="8" rtl="0"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3" name="Google Shape;53;p11"/>
          <p:cNvSpPr txBox="1"/>
          <p:nvPr>
            <p:ph idx="1" type="body"/>
          </p:nvPr>
        </p:nvSpPr>
        <p:spPr>
          <a:xfrm>
            <a:off x="311700" y="29194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4" name="Google Shape;54;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4"/>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65" name="Google Shape;65;p14"/>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800"/>
              <a:buNone/>
              <a:defRPr b="1">
                <a:solidFill>
                  <a:schemeClr val="lt1"/>
                </a:solidFill>
              </a:defRPr>
            </a:lvl1pPr>
            <a:lvl2pPr lvl="1"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66" name="Google Shape;66;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14"/>
          <p:cNvPicPr preferRelativeResize="0"/>
          <p:nvPr/>
        </p:nvPicPr>
        <p:blipFill>
          <a:blip r:embed="rId2">
            <a:alphaModFix/>
          </a:blip>
          <a:stretch>
            <a:fillRect/>
          </a:stretch>
        </p:blipFill>
        <p:spPr>
          <a:xfrm>
            <a:off x="350725" y="1602875"/>
            <a:ext cx="2013675" cy="25479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70" name="Google Shape;70;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5" name="Google Shape;75;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6" name="Google Shape;76;p16"/>
          <p:cNvPicPr preferRelativeResize="0"/>
          <p:nvPr/>
        </p:nvPicPr>
        <p:blipFill>
          <a:blip r:embed="rId2">
            <a:alphaModFix/>
          </a:blip>
          <a:stretch>
            <a:fillRect/>
          </a:stretch>
        </p:blipFill>
        <p:spPr>
          <a:xfrm>
            <a:off x="7841349" y="4752779"/>
            <a:ext cx="1083576" cy="202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 name="Shape 77"/>
        <p:cNvGrpSpPr/>
        <p:nvPr/>
      </p:nvGrpSpPr>
      <p:grpSpPr>
        <a:xfrm>
          <a:off x="0" y="0"/>
          <a:ext cx="0" cy="0"/>
          <a:chOff x="0" y="0"/>
          <a:chExt cx="0" cy="0"/>
        </a:xfrm>
      </p:grpSpPr>
      <p:sp>
        <p:nvSpPr>
          <p:cNvPr id="78" name="Google Shape;78;p17"/>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9" name="Google Shape;79;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1" name="Google Shape;81;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18"/>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4" name="Google Shape;84;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8"/>
          <p:cNvPicPr preferRelativeResize="0"/>
          <p:nvPr/>
        </p:nvPicPr>
        <p:blipFill>
          <a:blip r:embed="rId2">
            <a:alphaModFix/>
          </a:blip>
          <a:stretch>
            <a:fillRect/>
          </a:stretch>
        </p:blipFill>
        <p:spPr>
          <a:xfrm>
            <a:off x="194150" y="4363975"/>
            <a:ext cx="466725" cy="590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 name="Shape 86"/>
        <p:cNvGrpSpPr/>
        <p:nvPr/>
      </p:nvGrpSpPr>
      <p:grpSpPr>
        <a:xfrm>
          <a:off x="0" y="0"/>
          <a:ext cx="0" cy="0"/>
          <a:chOff x="0" y="0"/>
          <a:chExt cx="0" cy="0"/>
        </a:xfrm>
      </p:grpSpPr>
      <p:sp>
        <p:nvSpPr>
          <p:cNvPr id="87" name="Google Shape;8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8" name="Google Shape;88;p19"/>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9" name="Google Shape;89;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90" name="Shape 90"/>
        <p:cNvGrpSpPr/>
        <p:nvPr/>
      </p:nvGrpSpPr>
      <p:grpSpPr>
        <a:xfrm>
          <a:off x="0" y="0"/>
          <a:ext cx="0" cy="0"/>
          <a:chOff x="0" y="0"/>
          <a:chExt cx="0" cy="0"/>
        </a:xfrm>
      </p:grpSpPr>
      <p:sp>
        <p:nvSpPr>
          <p:cNvPr id="91" name="Google Shape;91;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92" name="Google Shape;92;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6" name="Google Shape;96;p21"/>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7" name="Google Shape;97;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8" name="Google Shape;98;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9" name="Google Shape;99;p21"/>
          <p:cNvPicPr preferRelativeResize="0"/>
          <p:nvPr/>
        </p:nvPicPr>
        <p:blipFill>
          <a:blip r:embed="rId2">
            <a:alphaModFix/>
          </a:blip>
          <a:stretch>
            <a:fillRect/>
          </a:stretch>
        </p:blipFill>
        <p:spPr>
          <a:xfrm>
            <a:off x="103199" y="4872479"/>
            <a:ext cx="1083576" cy="202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8" name="Google Shape;18;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2"/>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2" name="Google Shape;102;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3"/>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Font typeface="Lato"/>
              <a:buNone/>
              <a:defRPr sz="10000">
                <a:latin typeface="Lato"/>
                <a:ea typeface="Lato"/>
                <a:cs typeface="Lato"/>
                <a:sym typeface="Lato"/>
              </a:defRPr>
            </a:lvl1pPr>
            <a:lvl2pPr lvl="1" rtl="0" algn="ctr">
              <a:spcBef>
                <a:spcPts val="0"/>
              </a:spcBef>
              <a:spcAft>
                <a:spcPts val="0"/>
              </a:spcAft>
              <a:buSzPts val="10000"/>
              <a:buFont typeface="Lato"/>
              <a:buNone/>
              <a:defRPr sz="10000">
                <a:latin typeface="Lato"/>
                <a:ea typeface="Lato"/>
                <a:cs typeface="Lato"/>
                <a:sym typeface="Lato"/>
              </a:defRPr>
            </a:lvl2pPr>
            <a:lvl3pPr lvl="2" rtl="0" algn="ctr">
              <a:spcBef>
                <a:spcPts val="0"/>
              </a:spcBef>
              <a:spcAft>
                <a:spcPts val="0"/>
              </a:spcAft>
              <a:buSzPts val="10000"/>
              <a:buFont typeface="Lato"/>
              <a:buNone/>
              <a:defRPr sz="10000">
                <a:latin typeface="Lato"/>
                <a:ea typeface="Lato"/>
                <a:cs typeface="Lato"/>
                <a:sym typeface="Lato"/>
              </a:defRPr>
            </a:lvl3pPr>
            <a:lvl4pPr lvl="3" rtl="0" algn="ctr">
              <a:spcBef>
                <a:spcPts val="0"/>
              </a:spcBef>
              <a:spcAft>
                <a:spcPts val="0"/>
              </a:spcAft>
              <a:buSzPts val="10000"/>
              <a:buFont typeface="Lato"/>
              <a:buNone/>
              <a:defRPr sz="10000">
                <a:latin typeface="Lato"/>
                <a:ea typeface="Lato"/>
                <a:cs typeface="Lato"/>
                <a:sym typeface="Lato"/>
              </a:defRPr>
            </a:lvl4pPr>
            <a:lvl5pPr lvl="4" rtl="0" algn="ctr">
              <a:spcBef>
                <a:spcPts val="0"/>
              </a:spcBef>
              <a:spcAft>
                <a:spcPts val="0"/>
              </a:spcAft>
              <a:buSzPts val="10000"/>
              <a:buFont typeface="Lato"/>
              <a:buNone/>
              <a:defRPr sz="10000">
                <a:latin typeface="Lato"/>
                <a:ea typeface="Lato"/>
                <a:cs typeface="Lato"/>
                <a:sym typeface="Lato"/>
              </a:defRPr>
            </a:lvl5pPr>
            <a:lvl6pPr lvl="5" rtl="0" algn="ctr">
              <a:spcBef>
                <a:spcPts val="0"/>
              </a:spcBef>
              <a:spcAft>
                <a:spcPts val="0"/>
              </a:spcAft>
              <a:buSzPts val="10000"/>
              <a:buFont typeface="Lato"/>
              <a:buNone/>
              <a:defRPr sz="10000">
                <a:latin typeface="Lato"/>
                <a:ea typeface="Lato"/>
                <a:cs typeface="Lato"/>
                <a:sym typeface="Lato"/>
              </a:defRPr>
            </a:lvl6pPr>
            <a:lvl7pPr lvl="6" rtl="0" algn="ctr">
              <a:spcBef>
                <a:spcPts val="0"/>
              </a:spcBef>
              <a:spcAft>
                <a:spcPts val="0"/>
              </a:spcAft>
              <a:buSzPts val="10000"/>
              <a:buFont typeface="Lato"/>
              <a:buNone/>
              <a:defRPr sz="10000">
                <a:latin typeface="Lato"/>
                <a:ea typeface="Lato"/>
                <a:cs typeface="Lato"/>
                <a:sym typeface="Lato"/>
              </a:defRPr>
            </a:lvl7pPr>
            <a:lvl8pPr lvl="7" rtl="0" algn="ctr">
              <a:spcBef>
                <a:spcPts val="0"/>
              </a:spcBef>
              <a:spcAft>
                <a:spcPts val="0"/>
              </a:spcAft>
              <a:buSzPts val="10000"/>
              <a:buFont typeface="Lato"/>
              <a:buNone/>
              <a:defRPr sz="10000">
                <a:latin typeface="Lato"/>
                <a:ea typeface="Lato"/>
                <a:cs typeface="Lato"/>
                <a:sym typeface="Lato"/>
              </a:defRPr>
            </a:lvl8pPr>
            <a:lvl9pPr lvl="8" rtl="0"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106" name="Google Shape;106;p23"/>
          <p:cNvSpPr txBox="1"/>
          <p:nvPr>
            <p:ph idx="1" type="body"/>
          </p:nvPr>
        </p:nvSpPr>
        <p:spPr>
          <a:xfrm>
            <a:off x="311700" y="29194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7" name="Google Shape;107;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6"/>
          <p:cNvPicPr preferRelativeResize="0"/>
          <p:nvPr/>
        </p:nvPicPr>
        <p:blipFill>
          <a:blip r:embed="rId2">
            <a:alphaModFix/>
          </a:blip>
          <a:stretch>
            <a:fillRect/>
          </a:stretch>
        </p:blipFill>
        <p:spPr>
          <a:xfrm>
            <a:off x="194150" y="4363975"/>
            <a:ext cx="466725" cy="5905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 name="Google Shape;35;p7"/>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 name="Google Shape;36;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9" name="Google Shape;39;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 name="Google Shape;42;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3" name="Google Shape;43;p9"/>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4" name="Google Shape;44;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46" name="Google Shape;46;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Lato"/>
              <a:buNone/>
              <a:defRPr b="1" sz="3200">
                <a:solidFill>
                  <a:schemeClr val="dk1"/>
                </a:solidFill>
                <a:latin typeface="Lato"/>
                <a:ea typeface="Lato"/>
                <a:cs typeface="Lato"/>
                <a:sym typeface="Lato"/>
              </a:defRPr>
            </a:lvl1pPr>
            <a:lvl2pPr lvl="1"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7" name="Shape 57"/>
        <p:cNvGrpSpPr/>
        <p:nvPr/>
      </p:nvGrpSpPr>
      <p:grpSpPr>
        <a:xfrm>
          <a:off x="0" y="0"/>
          <a:ext cx="0" cy="0"/>
          <a:chOff x="0" y="0"/>
          <a:chExt cx="0" cy="0"/>
        </a:xfrm>
      </p:grpSpPr>
      <p:sp>
        <p:nvSpPr>
          <p:cNvPr id="58" name="Google Shape;58;p13"/>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CCCCCC"/>
              </a:buClr>
              <a:buSzPts val="3200"/>
              <a:buFont typeface="Montserrat"/>
              <a:buNone/>
              <a:defRPr b="1" sz="3200">
                <a:solidFill>
                  <a:srgbClr val="CCCCCC"/>
                </a:solidFill>
                <a:latin typeface="Montserrat"/>
                <a:ea typeface="Montserrat"/>
                <a:cs typeface="Montserrat"/>
                <a:sym typeface="Montserrat"/>
              </a:defRPr>
            </a:lvl1pPr>
            <a:lvl2pPr lvl="1"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2pPr>
            <a:lvl3pPr lvl="2"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3pPr>
            <a:lvl4pPr lvl="3"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4pPr>
            <a:lvl5pPr lvl="4"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5pPr>
            <a:lvl6pPr lvl="5"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6pPr>
            <a:lvl7pPr lvl="6"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7pPr>
            <a:lvl8pPr lvl="7"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8pPr>
            <a:lvl9pPr lvl="8" rtl="0">
              <a:spcBef>
                <a:spcPts val="0"/>
              </a:spcBef>
              <a:spcAft>
                <a:spcPts val="0"/>
              </a:spcAft>
              <a:buClr>
                <a:schemeClr val="dk1"/>
              </a:buClr>
              <a:buSzPts val="3200"/>
              <a:buFont typeface="Montserrat"/>
              <a:buNone/>
              <a:defRPr b="1" sz="3200">
                <a:solidFill>
                  <a:schemeClr val="dk1"/>
                </a:solidFill>
                <a:latin typeface="Montserrat"/>
                <a:ea typeface="Montserrat"/>
                <a:cs typeface="Montserrat"/>
                <a:sym typeface="Montserrat"/>
              </a:defRPr>
            </a:lvl9pPr>
          </a:lstStyle>
          <a:p/>
        </p:txBody>
      </p:sp>
      <p:sp>
        <p:nvSpPr>
          <p:cNvPr id="59" name="Google Shape;5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60" name="Google Shape;60;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Montserrat"/>
                <a:ea typeface="Montserrat"/>
                <a:cs typeface="Montserrat"/>
                <a:sym typeface="Montserrat"/>
              </a:defRPr>
            </a:lvl1pPr>
            <a:lvl2pPr lvl="1" rtl="0" algn="r">
              <a:buNone/>
              <a:defRPr sz="1000">
                <a:solidFill>
                  <a:schemeClr val="dk2"/>
                </a:solidFill>
                <a:latin typeface="Montserrat"/>
                <a:ea typeface="Montserrat"/>
                <a:cs typeface="Montserrat"/>
                <a:sym typeface="Montserrat"/>
              </a:defRPr>
            </a:lvl2pPr>
            <a:lvl3pPr lvl="2" rtl="0" algn="r">
              <a:buNone/>
              <a:defRPr sz="1000">
                <a:solidFill>
                  <a:schemeClr val="dk2"/>
                </a:solidFill>
                <a:latin typeface="Montserrat"/>
                <a:ea typeface="Montserrat"/>
                <a:cs typeface="Montserrat"/>
                <a:sym typeface="Montserrat"/>
              </a:defRPr>
            </a:lvl3pPr>
            <a:lvl4pPr lvl="3" rtl="0" algn="r">
              <a:buNone/>
              <a:defRPr sz="1000">
                <a:solidFill>
                  <a:schemeClr val="dk2"/>
                </a:solidFill>
                <a:latin typeface="Montserrat"/>
                <a:ea typeface="Montserrat"/>
                <a:cs typeface="Montserrat"/>
                <a:sym typeface="Montserrat"/>
              </a:defRPr>
            </a:lvl4pPr>
            <a:lvl5pPr lvl="4" rtl="0" algn="r">
              <a:buNone/>
              <a:defRPr sz="1000">
                <a:solidFill>
                  <a:schemeClr val="dk2"/>
                </a:solidFill>
                <a:latin typeface="Montserrat"/>
                <a:ea typeface="Montserrat"/>
                <a:cs typeface="Montserrat"/>
                <a:sym typeface="Montserrat"/>
              </a:defRPr>
            </a:lvl5pPr>
            <a:lvl6pPr lvl="5" rtl="0" algn="r">
              <a:buNone/>
              <a:defRPr sz="1000">
                <a:solidFill>
                  <a:schemeClr val="dk2"/>
                </a:solidFill>
                <a:latin typeface="Montserrat"/>
                <a:ea typeface="Montserrat"/>
                <a:cs typeface="Montserrat"/>
                <a:sym typeface="Montserrat"/>
              </a:defRPr>
            </a:lvl6pPr>
            <a:lvl7pPr lvl="6" rtl="0" algn="r">
              <a:buNone/>
              <a:defRPr sz="1000">
                <a:solidFill>
                  <a:schemeClr val="dk2"/>
                </a:solidFill>
                <a:latin typeface="Montserrat"/>
                <a:ea typeface="Montserrat"/>
                <a:cs typeface="Montserrat"/>
                <a:sym typeface="Montserrat"/>
              </a:defRPr>
            </a:lvl7pPr>
            <a:lvl8pPr lvl="7" rtl="0" algn="r">
              <a:buNone/>
              <a:defRPr sz="1000">
                <a:solidFill>
                  <a:schemeClr val="dk2"/>
                </a:solidFill>
                <a:latin typeface="Montserrat"/>
                <a:ea typeface="Montserrat"/>
                <a:cs typeface="Montserrat"/>
                <a:sym typeface="Montserrat"/>
              </a:defRPr>
            </a:lvl8pPr>
            <a:lvl9pPr lvl="8" rtl="0" algn="r">
              <a:buNone/>
              <a:defRPr sz="1000">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www.youtube.com/watch?v=eF6L-vqzLtQ"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235850" y="-11000"/>
            <a:ext cx="9615844" cy="5165500"/>
          </a:xfrm>
          <a:prstGeom prst="rect">
            <a:avLst/>
          </a:prstGeom>
          <a:noFill/>
          <a:ln>
            <a:noFill/>
          </a:ln>
        </p:spPr>
      </p:pic>
      <p:pic>
        <p:nvPicPr>
          <p:cNvPr id="115" name="Google Shape;115;p25"/>
          <p:cNvPicPr preferRelativeResize="0"/>
          <p:nvPr/>
        </p:nvPicPr>
        <p:blipFill>
          <a:blip r:embed="rId4">
            <a:alphaModFix/>
          </a:blip>
          <a:stretch>
            <a:fillRect/>
          </a:stretch>
        </p:blipFill>
        <p:spPr>
          <a:xfrm>
            <a:off x="2546476" y="494326"/>
            <a:ext cx="3543506" cy="3259169"/>
          </a:xfrm>
          <a:prstGeom prst="rect">
            <a:avLst/>
          </a:prstGeom>
          <a:noFill/>
          <a:ln>
            <a:noFill/>
          </a:ln>
        </p:spPr>
      </p:pic>
      <p:sp>
        <p:nvSpPr>
          <p:cNvPr id="116" name="Google Shape;116;p25"/>
          <p:cNvSpPr txBox="1"/>
          <p:nvPr>
            <p:ph type="ctrTitle"/>
          </p:nvPr>
        </p:nvSpPr>
        <p:spPr>
          <a:xfrm>
            <a:off x="-235900" y="3446925"/>
            <a:ext cx="9615900" cy="117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999999"/>
                </a:solidFill>
                <a:latin typeface="Montserrat"/>
                <a:ea typeface="Montserrat"/>
                <a:cs typeface="Montserrat"/>
                <a:sym typeface="Montserrat"/>
              </a:rPr>
              <a:t>PC04 Blueprint Building</a:t>
            </a:r>
            <a:endParaRPr>
              <a:solidFill>
                <a:srgbClr val="999999"/>
              </a:solidFill>
              <a:latin typeface="Montserrat"/>
              <a:ea typeface="Montserrat"/>
              <a:cs typeface="Montserrat"/>
              <a:sym typeface="Montserrat"/>
            </a:endParaRPr>
          </a:p>
        </p:txBody>
      </p:sp>
      <p:sp>
        <p:nvSpPr>
          <p:cNvPr id="117" name="Google Shape;117;p25"/>
          <p:cNvSpPr txBox="1"/>
          <p:nvPr/>
        </p:nvSpPr>
        <p:spPr>
          <a:xfrm>
            <a:off x="-235900" y="4264275"/>
            <a:ext cx="9615900" cy="296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999999"/>
                </a:solidFill>
                <a:latin typeface="Montserrat"/>
                <a:ea typeface="Montserrat"/>
                <a:cs typeface="Montserrat"/>
                <a:sym typeface="Montserrat"/>
              </a:rPr>
              <a:t>Piper Premium Curriculum Lesson 1.2 and 1.3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4"/>
          <p:cNvSpPr/>
          <p:nvPr/>
        </p:nvSpPr>
        <p:spPr>
          <a:xfrm>
            <a:off x="-10975" y="0"/>
            <a:ext cx="5406300" cy="50445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4"/>
          <p:cNvSpPr txBox="1"/>
          <p:nvPr>
            <p:ph type="title"/>
          </p:nvPr>
        </p:nvSpPr>
        <p:spPr>
          <a:xfrm>
            <a:off x="5906150" y="1112425"/>
            <a:ext cx="39195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a:t>
            </a:r>
            <a:endParaRPr/>
          </a:p>
        </p:txBody>
      </p:sp>
      <p:sp>
        <p:nvSpPr>
          <p:cNvPr id="204" name="Google Shape;204;p34"/>
          <p:cNvSpPr txBox="1"/>
          <p:nvPr/>
        </p:nvSpPr>
        <p:spPr>
          <a:xfrm>
            <a:off x="5928933" y="961400"/>
            <a:ext cx="2478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pic>
        <p:nvPicPr>
          <p:cNvPr id="205" name="Google Shape;205;p34"/>
          <p:cNvPicPr preferRelativeResize="0"/>
          <p:nvPr/>
        </p:nvPicPr>
        <p:blipFill>
          <a:blip r:embed="rId3">
            <a:alphaModFix/>
          </a:blip>
          <a:stretch>
            <a:fillRect/>
          </a:stretch>
        </p:blipFill>
        <p:spPr>
          <a:xfrm>
            <a:off x="400663" y="447250"/>
            <a:ext cx="4583024" cy="4149976"/>
          </a:xfrm>
          <a:prstGeom prst="rect">
            <a:avLst/>
          </a:prstGeom>
          <a:noFill/>
          <a:ln>
            <a:noFill/>
          </a:ln>
        </p:spPr>
      </p:pic>
      <p:sp>
        <p:nvSpPr>
          <p:cNvPr id="206" name="Google Shape;206;p34"/>
          <p:cNvSpPr txBox="1"/>
          <p:nvPr>
            <p:ph idx="1" type="body"/>
          </p:nvPr>
        </p:nvSpPr>
        <p:spPr>
          <a:xfrm>
            <a:off x="5917225" y="1738525"/>
            <a:ext cx="2197200" cy="299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This can be a hard step – be sure to hold the pieces carefully – and if easier, turn the kit on its side!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a:t>
            </a:r>
            <a:endParaRPr/>
          </a:p>
        </p:txBody>
      </p:sp>
      <p:sp>
        <p:nvSpPr>
          <p:cNvPr id="212" name="Google Shape;212;p35"/>
          <p:cNvSpPr txBox="1"/>
          <p:nvPr/>
        </p:nvSpPr>
        <p:spPr>
          <a:xfrm>
            <a:off x="361200" y="2403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sp>
        <p:nvSpPr>
          <p:cNvPr id="213" name="Google Shape;213;p35"/>
          <p:cNvSpPr txBox="1"/>
          <p:nvPr>
            <p:ph idx="1" type="body"/>
          </p:nvPr>
        </p:nvSpPr>
        <p:spPr>
          <a:xfrm>
            <a:off x="407525" y="1138575"/>
            <a:ext cx="3608700" cy="11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When looking at the blueprint at this </a:t>
            </a:r>
            <a:r>
              <a:rPr lang="en" sz="1500"/>
              <a:t>point</a:t>
            </a:r>
            <a:r>
              <a:rPr lang="en" sz="1500"/>
              <a:t>, use the wiring </a:t>
            </a:r>
            <a:r>
              <a:rPr lang="en" sz="1500"/>
              <a:t>diagram shown on your insert instead of the blueprint! </a:t>
            </a:r>
            <a:endParaRPr sz="1500"/>
          </a:p>
        </p:txBody>
      </p:sp>
      <p:pic>
        <p:nvPicPr>
          <p:cNvPr id="214" name="Google Shape;214;p35"/>
          <p:cNvPicPr preferRelativeResize="0"/>
          <p:nvPr/>
        </p:nvPicPr>
        <p:blipFill>
          <a:blip r:embed="rId3">
            <a:alphaModFix/>
          </a:blip>
          <a:stretch>
            <a:fillRect/>
          </a:stretch>
        </p:blipFill>
        <p:spPr>
          <a:xfrm>
            <a:off x="5231050" y="103825"/>
            <a:ext cx="3849425" cy="4888025"/>
          </a:xfrm>
          <a:prstGeom prst="rect">
            <a:avLst/>
          </a:prstGeom>
          <a:noFill/>
          <a:ln>
            <a:noFill/>
          </a:ln>
        </p:spPr>
      </p:pic>
      <p:sp>
        <p:nvSpPr>
          <p:cNvPr id="215" name="Google Shape;215;p35"/>
          <p:cNvSpPr/>
          <p:nvPr/>
        </p:nvSpPr>
        <p:spPr>
          <a:xfrm>
            <a:off x="-10975" y="2319975"/>
            <a:ext cx="5241900" cy="27243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35"/>
          <p:cNvPicPr preferRelativeResize="0"/>
          <p:nvPr/>
        </p:nvPicPr>
        <p:blipFill>
          <a:blip r:embed="rId4">
            <a:alphaModFix/>
          </a:blip>
          <a:stretch>
            <a:fillRect/>
          </a:stretch>
        </p:blipFill>
        <p:spPr>
          <a:xfrm>
            <a:off x="1093575" y="2422763"/>
            <a:ext cx="3177631" cy="2518725"/>
          </a:xfrm>
          <a:prstGeom prst="rect">
            <a:avLst/>
          </a:prstGeom>
          <a:noFill/>
          <a:ln>
            <a:noFill/>
          </a:ln>
        </p:spPr>
      </p:pic>
      <p:sp>
        <p:nvSpPr>
          <p:cNvPr id="217" name="Google Shape;217;p35"/>
          <p:cNvSpPr/>
          <p:nvPr/>
        </p:nvSpPr>
        <p:spPr>
          <a:xfrm>
            <a:off x="-10975" y="2319975"/>
            <a:ext cx="5241900" cy="2724300"/>
          </a:xfrm>
          <a:prstGeom prst="rect">
            <a:avLst/>
          </a:prstGeom>
          <a:solidFill>
            <a:srgbClr val="FFFFFF">
              <a:alpha val="827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Montserrat"/>
                <a:ea typeface="Montserrat"/>
                <a:cs typeface="Montserrat"/>
                <a:sym typeface="Montserrat"/>
              </a:rPr>
              <a:t>Wiring for Raspberry Pi 4 Model B. </a:t>
            </a:r>
            <a:endParaRPr sz="2100">
              <a:latin typeface="Montserrat"/>
              <a:ea typeface="Montserrat"/>
              <a:cs typeface="Montserrat"/>
              <a:sym typeface="Montserrat"/>
            </a:endParaRPr>
          </a:p>
          <a:p>
            <a:pPr indent="0" lvl="0" marL="0" rtl="0" algn="ctr">
              <a:spcBef>
                <a:spcPts val="0"/>
              </a:spcBef>
              <a:spcAft>
                <a:spcPts val="0"/>
              </a:spcAft>
              <a:buNone/>
            </a:pPr>
            <a:r>
              <a:rPr b="1" lang="en" sz="2100">
                <a:latin typeface="Montserrat"/>
                <a:ea typeface="Montserrat"/>
                <a:cs typeface="Montserrat"/>
                <a:sym typeface="Montserrat"/>
              </a:rPr>
              <a:t>USE WIRING FOR </a:t>
            </a:r>
            <a:endParaRPr b="1" sz="2100">
              <a:latin typeface="Montserrat"/>
              <a:ea typeface="Montserrat"/>
              <a:cs typeface="Montserrat"/>
              <a:sym typeface="Montserrat"/>
            </a:endParaRPr>
          </a:p>
          <a:p>
            <a:pPr indent="0" lvl="0" marL="0" rtl="0" algn="ctr">
              <a:spcBef>
                <a:spcPts val="0"/>
              </a:spcBef>
              <a:spcAft>
                <a:spcPts val="0"/>
              </a:spcAft>
              <a:buNone/>
            </a:pPr>
            <a:r>
              <a:rPr b="1" lang="en" sz="2100">
                <a:latin typeface="Montserrat"/>
                <a:ea typeface="Montserrat"/>
                <a:cs typeface="Montserrat"/>
                <a:sym typeface="Montserrat"/>
              </a:rPr>
              <a:t>RASPBERRY PI 3 MODEL B+ </a:t>
            </a:r>
            <a:endParaRPr b="1" sz="2100">
              <a:latin typeface="Montserrat"/>
              <a:ea typeface="Montserrat"/>
              <a:cs typeface="Montserrat"/>
              <a:sym typeface="Montserrat"/>
            </a:endParaRPr>
          </a:p>
          <a:p>
            <a:pPr indent="0" lvl="0" marL="0" rtl="0" algn="ctr">
              <a:spcBef>
                <a:spcPts val="0"/>
              </a:spcBef>
              <a:spcAft>
                <a:spcPts val="0"/>
              </a:spcAft>
              <a:buNone/>
            </a:pPr>
            <a:r>
              <a:rPr b="1" lang="en" sz="2100">
                <a:latin typeface="Montserrat"/>
                <a:ea typeface="Montserrat"/>
                <a:cs typeface="Montserrat"/>
                <a:sym typeface="Montserrat"/>
              </a:rPr>
              <a:t>AS SHOWN → </a:t>
            </a:r>
            <a:endParaRPr b="1" sz="21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p:nvPr/>
        </p:nvSpPr>
        <p:spPr>
          <a:xfrm>
            <a:off x="-11000" y="1169850"/>
            <a:ext cx="9144000" cy="34995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6"/>
          <p:cNvSpPr txBox="1"/>
          <p:nvPr>
            <p:ph type="title"/>
          </p:nvPr>
        </p:nvSpPr>
        <p:spPr>
          <a:xfrm>
            <a:off x="311700" y="4675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224" name="Google Shape;224;p36"/>
          <p:cNvSpPr txBox="1"/>
          <p:nvPr>
            <p:ph idx="1" type="body"/>
          </p:nvPr>
        </p:nvSpPr>
        <p:spPr>
          <a:xfrm>
            <a:off x="3187200" y="284975"/>
            <a:ext cx="5645100" cy="3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of these look familiar? When or where have you seen these before?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25" name="Google Shape;225;p36"/>
          <p:cNvSpPr txBox="1"/>
          <p:nvPr/>
        </p:nvSpPr>
        <p:spPr>
          <a:xfrm>
            <a:off x="361200" y="3165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ELECTRONICS</a:t>
            </a:r>
            <a:r>
              <a:rPr lang="en" sz="1200">
                <a:solidFill>
                  <a:schemeClr val="lt2"/>
                </a:solidFill>
                <a:latin typeface="Montserrat"/>
                <a:ea typeface="Montserrat"/>
                <a:cs typeface="Montserrat"/>
                <a:sym typeface="Montserrat"/>
              </a:rPr>
              <a:t> INVENTORY</a:t>
            </a:r>
            <a:endParaRPr sz="800">
              <a:solidFill>
                <a:schemeClr val="lt2"/>
              </a:solidFill>
            </a:endParaRPr>
          </a:p>
        </p:txBody>
      </p:sp>
      <p:pic>
        <p:nvPicPr>
          <p:cNvPr id="226" name="Google Shape;226;p36"/>
          <p:cNvPicPr preferRelativeResize="0"/>
          <p:nvPr/>
        </p:nvPicPr>
        <p:blipFill>
          <a:blip r:embed="rId3">
            <a:alphaModFix/>
          </a:blip>
          <a:stretch>
            <a:fillRect/>
          </a:stretch>
        </p:blipFill>
        <p:spPr>
          <a:xfrm>
            <a:off x="112725" y="1518238"/>
            <a:ext cx="5830353" cy="2802721"/>
          </a:xfrm>
          <a:prstGeom prst="rect">
            <a:avLst/>
          </a:prstGeom>
          <a:noFill/>
          <a:ln>
            <a:noFill/>
          </a:ln>
        </p:spPr>
      </p:pic>
      <p:pic>
        <p:nvPicPr>
          <p:cNvPr id="227" name="Google Shape;227;p36"/>
          <p:cNvPicPr preferRelativeResize="0"/>
          <p:nvPr/>
        </p:nvPicPr>
        <p:blipFill>
          <a:blip r:embed="rId4">
            <a:alphaModFix/>
          </a:blip>
          <a:stretch>
            <a:fillRect/>
          </a:stretch>
        </p:blipFill>
        <p:spPr>
          <a:xfrm>
            <a:off x="5943075" y="1449025"/>
            <a:ext cx="2889225" cy="1435962"/>
          </a:xfrm>
          <a:prstGeom prst="rect">
            <a:avLst/>
          </a:prstGeom>
          <a:noFill/>
          <a:ln>
            <a:noFill/>
          </a:ln>
        </p:spPr>
      </p:pic>
      <p:pic>
        <p:nvPicPr>
          <p:cNvPr id="228" name="Google Shape;228;p36"/>
          <p:cNvPicPr preferRelativeResize="0"/>
          <p:nvPr/>
        </p:nvPicPr>
        <p:blipFill>
          <a:blip r:embed="rId5">
            <a:alphaModFix/>
          </a:blip>
          <a:stretch>
            <a:fillRect/>
          </a:stretch>
        </p:blipFill>
        <p:spPr>
          <a:xfrm>
            <a:off x="5977677" y="2884984"/>
            <a:ext cx="2820022" cy="14359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5065100" y="619950"/>
            <a:ext cx="39195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CONNECTIONS</a:t>
            </a:r>
            <a:endParaRPr/>
          </a:p>
        </p:txBody>
      </p:sp>
      <p:sp>
        <p:nvSpPr>
          <p:cNvPr id="234" name="Google Shape;234;p37"/>
          <p:cNvSpPr txBox="1"/>
          <p:nvPr/>
        </p:nvSpPr>
        <p:spPr>
          <a:xfrm>
            <a:off x="4935483" y="468925"/>
            <a:ext cx="2478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ELECTRONICS</a:t>
            </a:r>
            <a:r>
              <a:rPr lang="en" sz="1200">
                <a:solidFill>
                  <a:schemeClr val="lt2"/>
                </a:solidFill>
                <a:latin typeface="Montserrat"/>
                <a:ea typeface="Montserrat"/>
                <a:cs typeface="Montserrat"/>
                <a:sym typeface="Montserrat"/>
              </a:rPr>
              <a:t> INVENTORY</a:t>
            </a:r>
            <a:endParaRPr sz="800">
              <a:solidFill>
                <a:schemeClr val="lt2"/>
              </a:solidFill>
            </a:endParaRPr>
          </a:p>
        </p:txBody>
      </p:sp>
      <p:sp>
        <p:nvSpPr>
          <p:cNvPr id="235" name="Google Shape;235;p37"/>
          <p:cNvSpPr txBox="1"/>
          <p:nvPr>
            <p:ph idx="1" type="body"/>
          </p:nvPr>
        </p:nvSpPr>
        <p:spPr>
          <a:xfrm>
            <a:off x="5087875" y="1815900"/>
            <a:ext cx="3919500" cy="141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Can you identify the cables?</a:t>
            </a:r>
            <a:endParaRPr sz="1500"/>
          </a:p>
          <a:p>
            <a:pPr indent="0" lvl="0" marL="0" rtl="0" algn="l">
              <a:spcBef>
                <a:spcPts val="1600"/>
              </a:spcBef>
              <a:spcAft>
                <a:spcPts val="0"/>
              </a:spcAft>
              <a:buNone/>
            </a:pPr>
            <a:r>
              <a:rPr lang="en" sz="1500"/>
              <a:t>Where else have you seen these cables?</a:t>
            </a:r>
            <a:endParaRPr sz="1500"/>
          </a:p>
          <a:p>
            <a:pPr indent="0" lvl="0" marL="0" rtl="0" algn="l">
              <a:spcBef>
                <a:spcPts val="1600"/>
              </a:spcBef>
              <a:spcAft>
                <a:spcPts val="0"/>
              </a:spcAft>
              <a:buNone/>
            </a:pPr>
            <a:r>
              <a:rPr lang="en" sz="1500"/>
              <a:t>What do you think would happen if we didn’t connect the HDMI cable?</a:t>
            </a:r>
            <a:endParaRPr sz="1500"/>
          </a:p>
          <a:p>
            <a:pPr indent="0" lvl="0" marL="0" rtl="0" algn="l">
              <a:spcBef>
                <a:spcPts val="1600"/>
              </a:spcBef>
              <a:spcAft>
                <a:spcPts val="0"/>
              </a:spcAft>
              <a:buNone/>
            </a:pPr>
            <a:r>
              <a:rPr lang="en" sz="1500"/>
              <a:t>What do you think would happen if we didn’t connect the Audio?</a:t>
            </a:r>
            <a:endParaRPr sz="1500"/>
          </a:p>
          <a:p>
            <a:pPr indent="0" lvl="0" marL="0" rtl="0" algn="l">
              <a:spcBef>
                <a:spcPts val="1600"/>
              </a:spcBef>
              <a:spcAft>
                <a:spcPts val="1600"/>
              </a:spcAft>
              <a:buNone/>
            </a:pPr>
            <a:r>
              <a:t/>
            </a:r>
            <a:endParaRPr sz="1500"/>
          </a:p>
        </p:txBody>
      </p:sp>
      <p:pic>
        <p:nvPicPr>
          <p:cNvPr id="236" name="Google Shape;236;p37"/>
          <p:cNvPicPr preferRelativeResize="0"/>
          <p:nvPr/>
        </p:nvPicPr>
        <p:blipFill>
          <a:blip r:embed="rId3">
            <a:alphaModFix/>
          </a:blip>
          <a:stretch>
            <a:fillRect/>
          </a:stretch>
        </p:blipFill>
        <p:spPr>
          <a:xfrm>
            <a:off x="0" y="349600"/>
            <a:ext cx="4912699" cy="43748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8"/>
          <p:cNvSpPr txBox="1"/>
          <p:nvPr>
            <p:ph type="title"/>
          </p:nvPr>
        </p:nvSpPr>
        <p:spPr>
          <a:xfrm>
            <a:off x="465550" y="1395000"/>
            <a:ext cx="3139200" cy="161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Montserrat"/>
                <a:ea typeface="Montserrat"/>
                <a:cs typeface="Montserrat"/>
                <a:sym typeface="Montserrat"/>
              </a:rPr>
              <a:t>ARE YOU READY?</a:t>
            </a:r>
            <a:endParaRPr sz="5000">
              <a:latin typeface="Montserrat"/>
              <a:ea typeface="Montserrat"/>
              <a:cs typeface="Montserrat"/>
              <a:sym typeface="Montserrat"/>
            </a:endParaRPr>
          </a:p>
        </p:txBody>
      </p:sp>
      <p:sp>
        <p:nvSpPr>
          <p:cNvPr id="242" name="Google Shape;242;p38"/>
          <p:cNvSpPr txBox="1"/>
          <p:nvPr>
            <p:ph idx="1" type="body"/>
          </p:nvPr>
        </p:nvSpPr>
        <p:spPr>
          <a:xfrm>
            <a:off x="465550" y="2852750"/>
            <a:ext cx="3139200" cy="1071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Your finished product will look something like this by the end of our building experience. </a:t>
            </a:r>
            <a:endParaRPr/>
          </a:p>
        </p:txBody>
      </p:sp>
      <p:pic>
        <p:nvPicPr>
          <p:cNvPr id="243" name="Google Shape;243;p38"/>
          <p:cNvPicPr preferRelativeResize="0"/>
          <p:nvPr/>
        </p:nvPicPr>
        <p:blipFill>
          <a:blip r:embed="rId3">
            <a:alphaModFix/>
          </a:blip>
          <a:stretch>
            <a:fillRect/>
          </a:stretch>
        </p:blipFill>
        <p:spPr>
          <a:xfrm>
            <a:off x="3757150" y="152400"/>
            <a:ext cx="4512657"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6"/>
          <p:cNvSpPr txBox="1"/>
          <p:nvPr>
            <p:ph type="title"/>
          </p:nvPr>
        </p:nvSpPr>
        <p:spPr>
          <a:xfrm>
            <a:off x="6868100" y="1608300"/>
            <a:ext cx="18429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THE BUILD</a:t>
            </a:r>
            <a:endParaRPr/>
          </a:p>
        </p:txBody>
      </p:sp>
      <p:sp>
        <p:nvSpPr>
          <p:cNvPr id="123" name="Google Shape;123;p26"/>
          <p:cNvSpPr txBox="1"/>
          <p:nvPr/>
        </p:nvSpPr>
        <p:spPr>
          <a:xfrm>
            <a:off x="6868100" y="14189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IN PREP </a:t>
            </a:r>
            <a:endParaRPr sz="800">
              <a:solidFill>
                <a:schemeClr val="lt2"/>
              </a:solidFill>
            </a:endParaRPr>
          </a:p>
        </p:txBody>
      </p:sp>
      <p:pic>
        <p:nvPicPr>
          <p:cNvPr id="124" name="Google Shape;124;p26" title="PC04 Build Video">
            <a:hlinkClick r:id="rId3"/>
          </p:cNvPr>
          <p:cNvPicPr preferRelativeResize="0"/>
          <p:nvPr/>
        </p:nvPicPr>
        <p:blipFill>
          <a:blip r:embed="rId4">
            <a:alphaModFix/>
          </a:blip>
          <a:stretch>
            <a:fillRect/>
          </a:stretch>
        </p:blipFill>
        <p:spPr>
          <a:xfrm>
            <a:off x="0" y="0"/>
            <a:ext cx="6733426" cy="505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7"/>
          <p:cNvSpPr/>
          <p:nvPr/>
        </p:nvSpPr>
        <p:spPr>
          <a:xfrm>
            <a:off x="-11000" y="2077175"/>
            <a:ext cx="9144000" cy="25608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7"/>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131" name="Google Shape;131;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of these look familiar? When or where have you seen these before?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32" name="Google Shape;132;p27"/>
          <p:cNvSpPr txBox="1"/>
          <p:nvPr/>
        </p:nvSpPr>
        <p:spPr>
          <a:xfrm>
            <a:off x="361200" y="2403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pic>
        <p:nvPicPr>
          <p:cNvPr id="133" name="Google Shape;133;p27"/>
          <p:cNvPicPr preferRelativeResize="0"/>
          <p:nvPr/>
        </p:nvPicPr>
        <p:blipFill>
          <a:blip r:embed="rId3">
            <a:alphaModFix/>
          </a:blip>
          <a:stretch>
            <a:fillRect/>
          </a:stretch>
        </p:blipFill>
        <p:spPr>
          <a:xfrm>
            <a:off x="101475" y="2230962"/>
            <a:ext cx="8919048" cy="2253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8"/>
          <p:cNvSpPr/>
          <p:nvPr/>
        </p:nvSpPr>
        <p:spPr>
          <a:xfrm>
            <a:off x="3720825" y="0"/>
            <a:ext cx="5412300" cy="50445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8"/>
          <p:cNvSpPr txBox="1"/>
          <p:nvPr>
            <p:ph type="title"/>
          </p:nvPr>
        </p:nvSpPr>
        <p:spPr>
          <a:xfrm>
            <a:off x="311700" y="16105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 BUILD</a:t>
            </a:r>
            <a:endParaRPr/>
          </a:p>
        </p:txBody>
      </p:sp>
      <p:sp>
        <p:nvSpPr>
          <p:cNvPr id="140" name="Google Shape;140;p28"/>
          <p:cNvSpPr txBox="1"/>
          <p:nvPr>
            <p:ph idx="1" type="body"/>
          </p:nvPr>
        </p:nvSpPr>
        <p:spPr>
          <a:xfrm>
            <a:off x="361200" y="2371675"/>
            <a:ext cx="245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Identify the hardware for this step.</a:t>
            </a:r>
            <a:endParaRPr/>
          </a:p>
        </p:txBody>
      </p:sp>
      <p:sp>
        <p:nvSpPr>
          <p:cNvPr id="141" name="Google Shape;141;p28"/>
          <p:cNvSpPr txBox="1"/>
          <p:nvPr/>
        </p:nvSpPr>
        <p:spPr>
          <a:xfrm>
            <a:off x="361200" y="14595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pic>
        <p:nvPicPr>
          <p:cNvPr id="142" name="Google Shape;142;p28"/>
          <p:cNvPicPr preferRelativeResize="0"/>
          <p:nvPr/>
        </p:nvPicPr>
        <p:blipFill rotWithShape="1">
          <a:blip r:embed="rId3">
            <a:alphaModFix/>
          </a:blip>
          <a:srcRect b="0" l="0" r="0" t="1565"/>
          <a:stretch/>
        </p:blipFill>
        <p:spPr>
          <a:xfrm>
            <a:off x="3983525" y="207925"/>
            <a:ext cx="5040100" cy="4804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9"/>
          <p:cNvSpPr/>
          <p:nvPr/>
        </p:nvSpPr>
        <p:spPr>
          <a:xfrm>
            <a:off x="-10975" y="1499275"/>
            <a:ext cx="9144000" cy="35451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9"/>
          <p:cNvSpPr txBox="1"/>
          <p:nvPr>
            <p:ph type="title"/>
          </p:nvPr>
        </p:nvSpPr>
        <p:spPr>
          <a:xfrm>
            <a:off x="311700" y="6199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1.2</a:t>
            </a:r>
            <a:endParaRPr/>
          </a:p>
        </p:txBody>
      </p:sp>
      <p:sp>
        <p:nvSpPr>
          <p:cNvPr id="149" name="Google Shape;149;p29"/>
          <p:cNvSpPr txBox="1"/>
          <p:nvPr>
            <p:ph idx="1" type="body"/>
          </p:nvPr>
        </p:nvSpPr>
        <p:spPr>
          <a:xfrm>
            <a:off x="3035575" y="111625"/>
            <a:ext cx="586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Hint: You might find it easier to add the wiring BEFORE you screw the sides on </a:t>
            </a:r>
            <a:endParaRPr b="1" sz="1500"/>
          </a:p>
          <a:p>
            <a:pPr indent="0" lvl="0" marL="0" rtl="0" algn="l">
              <a:spcBef>
                <a:spcPts val="1600"/>
              </a:spcBef>
              <a:spcAft>
                <a:spcPts val="1600"/>
              </a:spcAft>
              <a:buNone/>
            </a:pPr>
            <a:r>
              <a:rPr b="1" lang="en" sz="1500"/>
              <a:t>LET’S START WITH THE CABLES. </a:t>
            </a:r>
            <a:endParaRPr b="1" sz="1500"/>
          </a:p>
        </p:txBody>
      </p:sp>
      <p:sp>
        <p:nvSpPr>
          <p:cNvPr id="150" name="Google Shape;150;p29"/>
          <p:cNvSpPr txBox="1"/>
          <p:nvPr/>
        </p:nvSpPr>
        <p:spPr>
          <a:xfrm>
            <a:off x="361200" y="4689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ELECTRONICS</a:t>
            </a:r>
            <a:r>
              <a:rPr lang="en" sz="1200">
                <a:solidFill>
                  <a:schemeClr val="lt2"/>
                </a:solidFill>
                <a:latin typeface="Montserrat"/>
                <a:ea typeface="Montserrat"/>
                <a:cs typeface="Montserrat"/>
                <a:sym typeface="Montserrat"/>
              </a:rPr>
              <a:t> INVENTORY</a:t>
            </a:r>
            <a:endParaRPr sz="800">
              <a:solidFill>
                <a:schemeClr val="lt2"/>
              </a:solidFill>
            </a:endParaRPr>
          </a:p>
        </p:txBody>
      </p:sp>
      <p:cxnSp>
        <p:nvCxnSpPr>
          <p:cNvPr id="151" name="Google Shape;151;p29"/>
          <p:cNvCxnSpPr/>
          <p:nvPr/>
        </p:nvCxnSpPr>
        <p:spPr>
          <a:xfrm rot="10800000">
            <a:off x="3035574" y="4006000"/>
            <a:ext cx="1921200" cy="203400"/>
          </a:xfrm>
          <a:prstGeom prst="straightConnector1">
            <a:avLst/>
          </a:prstGeom>
          <a:noFill/>
          <a:ln cap="flat" cmpd="sng" w="114300">
            <a:solidFill>
              <a:schemeClr val="dk2"/>
            </a:solidFill>
            <a:prstDash val="solid"/>
            <a:round/>
            <a:headEnd len="med" w="med" type="none"/>
            <a:tailEnd len="med" w="med" type="triangle"/>
          </a:ln>
        </p:spPr>
      </p:cxnSp>
      <p:pic>
        <p:nvPicPr>
          <p:cNvPr id="152" name="Google Shape;152;p29"/>
          <p:cNvPicPr preferRelativeResize="0"/>
          <p:nvPr/>
        </p:nvPicPr>
        <p:blipFill>
          <a:blip r:embed="rId3">
            <a:alphaModFix/>
          </a:blip>
          <a:stretch>
            <a:fillRect/>
          </a:stretch>
        </p:blipFill>
        <p:spPr>
          <a:xfrm>
            <a:off x="295613" y="1563625"/>
            <a:ext cx="6419172" cy="3416400"/>
          </a:xfrm>
          <a:prstGeom prst="rect">
            <a:avLst/>
          </a:prstGeom>
          <a:noFill/>
          <a:ln>
            <a:noFill/>
          </a:ln>
        </p:spPr>
      </p:pic>
      <p:sp>
        <p:nvSpPr>
          <p:cNvPr id="153" name="Google Shape;153;p29"/>
          <p:cNvSpPr/>
          <p:nvPr/>
        </p:nvSpPr>
        <p:spPr>
          <a:xfrm>
            <a:off x="164150" y="3239300"/>
            <a:ext cx="8733000" cy="1630800"/>
          </a:xfrm>
          <a:prstGeom prst="roundRect">
            <a:avLst>
              <a:gd fmla="val 16667" name="adj"/>
            </a:avLst>
          </a:prstGeom>
          <a:solidFill>
            <a:srgbClr val="0161A8"/>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29"/>
          <p:cNvPicPr preferRelativeResize="0"/>
          <p:nvPr/>
        </p:nvPicPr>
        <p:blipFill>
          <a:blip r:embed="rId4">
            <a:alphaModFix/>
          </a:blip>
          <a:stretch>
            <a:fillRect/>
          </a:stretch>
        </p:blipFill>
        <p:spPr>
          <a:xfrm>
            <a:off x="1552049" y="3360637"/>
            <a:ext cx="5861699" cy="13881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p:nvPr/>
        </p:nvSpPr>
        <p:spPr>
          <a:xfrm>
            <a:off x="3567625" y="0"/>
            <a:ext cx="5565300" cy="50445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0"/>
          <p:cNvSpPr txBox="1"/>
          <p:nvPr>
            <p:ph type="title"/>
          </p:nvPr>
        </p:nvSpPr>
        <p:spPr>
          <a:xfrm>
            <a:off x="311700" y="6199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1.2</a:t>
            </a:r>
            <a:endParaRPr/>
          </a:p>
        </p:txBody>
      </p:sp>
      <p:sp>
        <p:nvSpPr>
          <p:cNvPr id="161" name="Google Shape;161;p30"/>
          <p:cNvSpPr txBox="1"/>
          <p:nvPr>
            <p:ph idx="1" type="body"/>
          </p:nvPr>
        </p:nvSpPr>
        <p:spPr>
          <a:xfrm>
            <a:off x="1677288" y="1865413"/>
            <a:ext cx="1683900" cy="141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You screw the bolt into the nut that is held in place by the wooden insert. </a:t>
            </a:r>
            <a:endParaRPr sz="1500"/>
          </a:p>
          <a:p>
            <a:pPr indent="0" lvl="0" marL="0" rtl="0" algn="l">
              <a:spcBef>
                <a:spcPts val="1600"/>
              </a:spcBef>
              <a:spcAft>
                <a:spcPts val="0"/>
              </a:spcAft>
              <a:buNone/>
            </a:pPr>
            <a:r>
              <a:t/>
            </a:r>
            <a:endParaRPr sz="1500"/>
          </a:p>
          <a:p>
            <a:pPr indent="0" lvl="0" marL="0" rtl="0" algn="l">
              <a:spcBef>
                <a:spcPts val="1600"/>
              </a:spcBef>
              <a:spcAft>
                <a:spcPts val="1600"/>
              </a:spcAft>
              <a:buNone/>
            </a:pPr>
            <a:r>
              <a:t/>
            </a:r>
            <a:endParaRPr sz="1500"/>
          </a:p>
        </p:txBody>
      </p:sp>
      <p:sp>
        <p:nvSpPr>
          <p:cNvPr id="162" name="Google Shape;162;p30"/>
          <p:cNvSpPr txBox="1"/>
          <p:nvPr/>
        </p:nvSpPr>
        <p:spPr>
          <a:xfrm>
            <a:off x="361200" y="4689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pic>
        <p:nvPicPr>
          <p:cNvPr id="163" name="Google Shape;163;p30"/>
          <p:cNvPicPr preferRelativeResize="0"/>
          <p:nvPr/>
        </p:nvPicPr>
        <p:blipFill>
          <a:blip r:embed="rId3">
            <a:alphaModFix/>
          </a:blip>
          <a:stretch>
            <a:fillRect/>
          </a:stretch>
        </p:blipFill>
        <p:spPr>
          <a:xfrm>
            <a:off x="375250" y="937875"/>
            <a:ext cx="1789184" cy="4425426"/>
          </a:xfrm>
          <a:prstGeom prst="rect">
            <a:avLst/>
          </a:prstGeom>
          <a:noFill/>
          <a:ln>
            <a:noFill/>
          </a:ln>
        </p:spPr>
      </p:pic>
      <p:pic>
        <p:nvPicPr>
          <p:cNvPr id="164" name="Google Shape;164;p30"/>
          <p:cNvPicPr preferRelativeResize="0"/>
          <p:nvPr/>
        </p:nvPicPr>
        <p:blipFill>
          <a:blip r:embed="rId4">
            <a:alphaModFix/>
          </a:blip>
          <a:stretch>
            <a:fillRect/>
          </a:stretch>
        </p:blipFill>
        <p:spPr>
          <a:xfrm>
            <a:off x="3567625" y="468922"/>
            <a:ext cx="3762324" cy="4579150"/>
          </a:xfrm>
          <a:prstGeom prst="rect">
            <a:avLst/>
          </a:prstGeom>
          <a:noFill/>
          <a:ln>
            <a:noFill/>
          </a:ln>
        </p:spPr>
      </p:pic>
      <p:pic>
        <p:nvPicPr>
          <p:cNvPr id="165" name="Google Shape;165;p30"/>
          <p:cNvPicPr preferRelativeResize="0"/>
          <p:nvPr/>
        </p:nvPicPr>
        <p:blipFill>
          <a:blip r:embed="rId5">
            <a:alphaModFix/>
          </a:blip>
          <a:stretch>
            <a:fillRect/>
          </a:stretch>
        </p:blipFill>
        <p:spPr>
          <a:xfrm>
            <a:off x="6609125" y="1316638"/>
            <a:ext cx="2354300" cy="251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p:nvPr/>
        </p:nvSpPr>
        <p:spPr>
          <a:xfrm>
            <a:off x="-10975" y="1499275"/>
            <a:ext cx="9144000" cy="35451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1"/>
          <p:cNvSpPr txBox="1"/>
          <p:nvPr>
            <p:ph type="title"/>
          </p:nvPr>
        </p:nvSpPr>
        <p:spPr>
          <a:xfrm>
            <a:off x="311700" y="6199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1.2</a:t>
            </a:r>
            <a:endParaRPr/>
          </a:p>
        </p:txBody>
      </p:sp>
      <p:sp>
        <p:nvSpPr>
          <p:cNvPr id="172" name="Google Shape;172;p31"/>
          <p:cNvSpPr txBox="1"/>
          <p:nvPr>
            <p:ph idx="1" type="body"/>
          </p:nvPr>
        </p:nvSpPr>
        <p:spPr>
          <a:xfrm>
            <a:off x="3035575" y="111625"/>
            <a:ext cx="586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What is the order that you will have to put the pieces together? </a:t>
            </a:r>
            <a:endParaRPr sz="1500"/>
          </a:p>
          <a:p>
            <a:pPr indent="0" lvl="0" marL="0" rtl="0" algn="l">
              <a:spcBef>
                <a:spcPts val="1600"/>
              </a:spcBef>
              <a:spcAft>
                <a:spcPts val="1600"/>
              </a:spcAft>
              <a:buNone/>
            </a:pPr>
            <a:r>
              <a:rPr b="1" lang="en" sz="1500"/>
              <a:t>Hint: Put the ends of the wires through little slot in red shown. </a:t>
            </a:r>
            <a:endParaRPr b="1" sz="1500"/>
          </a:p>
        </p:txBody>
      </p:sp>
      <p:sp>
        <p:nvSpPr>
          <p:cNvPr id="173" name="Google Shape;173;p31"/>
          <p:cNvSpPr txBox="1"/>
          <p:nvPr/>
        </p:nvSpPr>
        <p:spPr>
          <a:xfrm>
            <a:off x="361200" y="4689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cxnSp>
        <p:nvCxnSpPr>
          <p:cNvPr id="174" name="Google Shape;174;p31"/>
          <p:cNvCxnSpPr/>
          <p:nvPr/>
        </p:nvCxnSpPr>
        <p:spPr>
          <a:xfrm rot="10800000">
            <a:off x="4026174" y="4006000"/>
            <a:ext cx="1921200" cy="203400"/>
          </a:xfrm>
          <a:prstGeom prst="straightConnector1">
            <a:avLst/>
          </a:prstGeom>
          <a:noFill/>
          <a:ln cap="flat" cmpd="sng" w="114300">
            <a:solidFill>
              <a:schemeClr val="dk2"/>
            </a:solidFill>
            <a:prstDash val="solid"/>
            <a:round/>
            <a:headEnd len="med" w="med" type="none"/>
            <a:tailEnd len="med" w="med" type="triangle"/>
          </a:ln>
        </p:spPr>
      </p:cxnSp>
      <p:pic>
        <p:nvPicPr>
          <p:cNvPr id="175" name="Google Shape;175;p31"/>
          <p:cNvPicPr preferRelativeResize="0"/>
          <p:nvPr/>
        </p:nvPicPr>
        <p:blipFill>
          <a:blip r:embed="rId3">
            <a:alphaModFix/>
          </a:blip>
          <a:stretch>
            <a:fillRect/>
          </a:stretch>
        </p:blipFill>
        <p:spPr>
          <a:xfrm>
            <a:off x="1302288" y="1563625"/>
            <a:ext cx="6419172" cy="3416400"/>
          </a:xfrm>
          <a:prstGeom prst="rect">
            <a:avLst/>
          </a:prstGeom>
          <a:noFill/>
          <a:ln>
            <a:noFill/>
          </a:ln>
        </p:spPr>
      </p:pic>
      <p:sp>
        <p:nvSpPr>
          <p:cNvPr id="176" name="Google Shape;176;p31"/>
          <p:cNvSpPr/>
          <p:nvPr/>
        </p:nvSpPr>
        <p:spPr>
          <a:xfrm>
            <a:off x="5857225" y="1499275"/>
            <a:ext cx="2199600" cy="1674300"/>
          </a:xfrm>
          <a:prstGeom prst="rect">
            <a:avLst/>
          </a:prstGeom>
          <a:solidFill>
            <a:srgbClr val="0161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1"/>
          <p:cNvSpPr/>
          <p:nvPr/>
        </p:nvSpPr>
        <p:spPr>
          <a:xfrm>
            <a:off x="3490850" y="2400725"/>
            <a:ext cx="645600" cy="4137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31"/>
          <p:cNvPicPr preferRelativeResize="0"/>
          <p:nvPr/>
        </p:nvPicPr>
        <p:blipFill>
          <a:blip r:embed="rId4">
            <a:alphaModFix/>
          </a:blip>
          <a:stretch>
            <a:fillRect/>
          </a:stretch>
        </p:blipFill>
        <p:spPr>
          <a:xfrm>
            <a:off x="6116275" y="1224200"/>
            <a:ext cx="1855678" cy="1949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p:nvPr/>
        </p:nvSpPr>
        <p:spPr>
          <a:xfrm>
            <a:off x="3020450" y="0"/>
            <a:ext cx="6112500" cy="50451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2"/>
          <p:cNvSpPr txBox="1"/>
          <p:nvPr>
            <p:ph type="title"/>
          </p:nvPr>
        </p:nvSpPr>
        <p:spPr>
          <a:xfrm>
            <a:off x="400075" y="11362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1.3</a:t>
            </a:r>
            <a:endParaRPr/>
          </a:p>
        </p:txBody>
      </p:sp>
      <p:sp>
        <p:nvSpPr>
          <p:cNvPr id="185" name="Google Shape;185;p32"/>
          <p:cNvSpPr txBox="1"/>
          <p:nvPr/>
        </p:nvSpPr>
        <p:spPr>
          <a:xfrm>
            <a:off x="449575" y="9852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sp>
        <p:nvSpPr>
          <p:cNvPr id="186" name="Google Shape;186;p32"/>
          <p:cNvSpPr txBox="1"/>
          <p:nvPr>
            <p:ph idx="1" type="body"/>
          </p:nvPr>
        </p:nvSpPr>
        <p:spPr>
          <a:xfrm>
            <a:off x="342650" y="1762350"/>
            <a:ext cx="2197200" cy="299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In this step, you will add </a:t>
            </a:r>
            <a:r>
              <a:rPr lang="en" sz="1500"/>
              <a:t>the</a:t>
            </a:r>
            <a:r>
              <a:rPr lang="en" sz="1500"/>
              <a:t> back of the screen, which can be easily removed to mess with wiring if needed! </a:t>
            </a:r>
            <a:endParaRPr sz="1500"/>
          </a:p>
        </p:txBody>
      </p:sp>
      <p:pic>
        <p:nvPicPr>
          <p:cNvPr id="187" name="Google Shape;187;p32"/>
          <p:cNvPicPr preferRelativeResize="0"/>
          <p:nvPr/>
        </p:nvPicPr>
        <p:blipFill>
          <a:blip r:embed="rId3">
            <a:alphaModFix/>
          </a:blip>
          <a:stretch>
            <a:fillRect/>
          </a:stretch>
        </p:blipFill>
        <p:spPr>
          <a:xfrm>
            <a:off x="3306913" y="436475"/>
            <a:ext cx="5539574" cy="4172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p:nvPr/>
        </p:nvSpPr>
        <p:spPr>
          <a:xfrm>
            <a:off x="-11025" y="1246050"/>
            <a:ext cx="9144000" cy="3336900"/>
          </a:xfrm>
          <a:prstGeom prst="rect">
            <a:avLst/>
          </a:prstGeom>
          <a:solidFill>
            <a:srgbClr val="0161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3"/>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a:t>
            </a:r>
            <a:endParaRPr/>
          </a:p>
        </p:txBody>
      </p:sp>
      <p:sp>
        <p:nvSpPr>
          <p:cNvPr id="194" name="Google Shape;194;p33"/>
          <p:cNvSpPr txBox="1"/>
          <p:nvPr/>
        </p:nvSpPr>
        <p:spPr>
          <a:xfrm>
            <a:off x="361200" y="2403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lt2"/>
                </a:solidFill>
                <a:latin typeface="Montserrat"/>
                <a:ea typeface="Montserrat"/>
                <a:cs typeface="Montserrat"/>
                <a:sym typeface="Montserrat"/>
              </a:rPr>
              <a:t>MECHANICAL INVENTORY</a:t>
            </a:r>
            <a:endParaRPr sz="800">
              <a:solidFill>
                <a:schemeClr val="lt2"/>
              </a:solidFill>
            </a:endParaRPr>
          </a:p>
        </p:txBody>
      </p:sp>
      <p:sp>
        <p:nvSpPr>
          <p:cNvPr id="195" name="Google Shape;195;p33"/>
          <p:cNvSpPr txBox="1"/>
          <p:nvPr>
            <p:ph idx="1" type="body"/>
          </p:nvPr>
        </p:nvSpPr>
        <p:spPr>
          <a:xfrm>
            <a:off x="2834400" y="240325"/>
            <a:ext cx="6095700" cy="36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In this step you will set up the base of your kit. Check out the blue pieces. What are those made out? </a:t>
            </a:r>
            <a:r>
              <a:rPr b="1" lang="en" sz="1500"/>
              <a:t>Stick the breadboards down carefully! </a:t>
            </a:r>
            <a:r>
              <a:rPr lang="en" sz="1500"/>
              <a:t> </a:t>
            </a:r>
            <a:endParaRPr sz="1500"/>
          </a:p>
        </p:txBody>
      </p:sp>
      <p:pic>
        <p:nvPicPr>
          <p:cNvPr id="196" name="Google Shape;196;p33"/>
          <p:cNvPicPr preferRelativeResize="0"/>
          <p:nvPr/>
        </p:nvPicPr>
        <p:blipFill>
          <a:blip r:embed="rId3">
            <a:alphaModFix/>
          </a:blip>
          <a:stretch>
            <a:fillRect/>
          </a:stretch>
        </p:blipFill>
        <p:spPr>
          <a:xfrm>
            <a:off x="-11025" y="1577475"/>
            <a:ext cx="5973228" cy="2756201"/>
          </a:xfrm>
          <a:prstGeom prst="rect">
            <a:avLst/>
          </a:prstGeom>
          <a:noFill/>
          <a:ln>
            <a:noFill/>
          </a:ln>
        </p:spPr>
      </p:pic>
      <p:pic>
        <p:nvPicPr>
          <p:cNvPr id="197" name="Google Shape;197;p33"/>
          <p:cNvPicPr preferRelativeResize="0"/>
          <p:nvPr/>
        </p:nvPicPr>
        <p:blipFill>
          <a:blip r:embed="rId4">
            <a:alphaModFix/>
          </a:blip>
          <a:stretch>
            <a:fillRect/>
          </a:stretch>
        </p:blipFill>
        <p:spPr>
          <a:xfrm>
            <a:off x="6029951" y="1344300"/>
            <a:ext cx="2802350" cy="30614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iper">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iper">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