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9" d="100"/>
          <a:sy n="199" d="100"/>
        </p:scale>
        <p:origin x="684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15725" y="489860"/>
            <a:ext cx="3928109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99999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99999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1349" y="4752779"/>
            <a:ext cx="1083575" cy="2021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4511724"/>
                </a:moveTo>
                <a:lnTo>
                  <a:pt x="0" y="45117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4511724"/>
                </a:lnTo>
                <a:close/>
              </a:path>
            </a:pathLst>
          </a:custGeom>
          <a:solidFill>
            <a:srgbClr val="00A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144000" cy="4512310"/>
          </a:xfrm>
          <a:custGeom>
            <a:avLst/>
            <a:gdLst/>
            <a:ahLst/>
            <a:cxnLst/>
            <a:rect l="l" t="t" r="r" b="b"/>
            <a:pathLst>
              <a:path w="9144000" h="4512310">
                <a:moveTo>
                  <a:pt x="9143999" y="0"/>
                </a:moveTo>
                <a:lnTo>
                  <a:pt x="9143999" y="4511724"/>
                </a:lnTo>
                <a:lnTo>
                  <a:pt x="0" y="4511724"/>
                </a:lnTo>
                <a:lnTo>
                  <a:pt x="0" y="0"/>
                </a:lnTo>
              </a:path>
            </a:pathLst>
          </a:custGeom>
          <a:ln w="952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41349" y="4752779"/>
            <a:ext cx="1083575" cy="202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9617" y="300385"/>
            <a:ext cx="5340984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796" y="915949"/>
            <a:ext cx="8122284" cy="2915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99999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youtube.com/watch?v=w0c3t0fJhXU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7194" y="496524"/>
            <a:ext cx="3558591" cy="32730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35573" y="3836170"/>
            <a:ext cx="5257165" cy="85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200" spc="130" dirty="0">
                <a:solidFill>
                  <a:srgbClr val="999999"/>
                </a:solidFill>
                <a:latin typeface="Century Gothic"/>
                <a:cs typeface="Century Gothic"/>
              </a:rPr>
              <a:t>Lesson</a:t>
            </a:r>
            <a:r>
              <a:rPr sz="2200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-170" dirty="0">
                <a:solidFill>
                  <a:srgbClr val="999999"/>
                </a:solidFill>
                <a:latin typeface="Century Gothic"/>
                <a:cs typeface="Century Gothic"/>
              </a:rPr>
              <a:t>2.1</a:t>
            </a:r>
            <a:r>
              <a:rPr sz="2200" spc="-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110" dirty="0">
                <a:solidFill>
                  <a:srgbClr val="999999"/>
                </a:solidFill>
                <a:latin typeface="Century Gothic"/>
                <a:cs typeface="Century Gothic"/>
              </a:rPr>
              <a:t>Slides</a:t>
            </a:r>
            <a:endParaRPr sz="2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i="1" spc="105" dirty="0">
                <a:solidFill>
                  <a:srgbClr val="999999"/>
                </a:solidFill>
                <a:latin typeface="Century Gothic"/>
                <a:cs typeface="Century Gothic"/>
              </a:rPr>
              <a:t>Story</a:t>
            </a:r>
            <a:r>
              <a:rPr sz="1800" i="1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1800" i="1" spc="-20" dirty="0">
                <a:solidFill>
                  <a:srgbClr val="999999"/>
                </a:solidFill>
                <a:latin typeface="Century Gothic"/>
                <a:cs typeface="Century Gothic"/>
              </a:rPr>
              <a:t>Mode:</a:t>
            </a:r>
            <a:r>
              <a:rPr sz="1800" i="1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1800" i="1" spc="95" dirty="0">
                <a:solidFill>
                  <a:srgbClr val="999999"/>
                </a:solidFill>
                <a:latin typeface="Century Gothic"/>
                <a:cs typeface="Century Gothic"/>
              </a:rPr>
              <a:t>Buttons,</a:t>
            </a:r>
            <a:r>
              <a:rPr sz="1800" i="1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1800" i="1" spc="50" dirty="0">
                <a:solidFill>
                  <a:srgbClr val="999999"/>
                </a:solidFill>
                <a:latin typeface="Century Gothic"/>
                <a:cs typeface="Century Gothic"/>
              </a:rPr>
              <a:t>Breadboards,</a:t>
            </a:r>
            <a:r>
              <a:rPr sz="1800" i="1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1800" i="1" spc="-145" dirty="0">
                <a:solidFill>
                  <a:srgbClr val="999999"/>
                </a:solidFill>
                <a:latin typeface="Century Gothic"/>
                <a:cs typeface="Century Gothic"/>
              </a:rPr>
              <a:t>&amp;</a:t>
            </a:r>
            <a:r>
              <a:rPr sz="1800" i="1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1800" i="1" spc="50" dirty="0">
                <a:solidFill>
                  <a:srgbClr val="999999"/>
                </a:solidFill>
                <a:latin typeface="Century Gothic"/>
                <a:cs typeface="Century Gothic"/>
              </a:rPr>
              <a:t>Current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solidFill>
                  <a:srgbClr val="999999"/>
                </a:solidFill>
                <a:latin typeface="Century Gothic"/>
                <a:cs typeface="Century Gothic"/>
              </a:rPr>
              <a:t>Project:</a:t>
            </a:r>
            <a:r>
              <a:rPr sz="1400" spc="2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1400" spc="60" dirty="0">
                <a:solidFill>
                  <a:srgbClr val="999999"/>
                </a:solidFill>
                <a:latin typeface="Century Gothic"/>
                <a:cs typeface="Century Gothic"/>
              </a:rPr>
              <a:t>Stoplight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Try</a:t>
            </a:r>
            <a:r>
              <a:rPr spc="-35" dirty="0"/>
              <a:t> </a:t>
            </a:r>
            <a:r>
              <a:rPr spc="195" dirty="0"/>
              <a:t>This!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25145" marR="727710">
              <a:lnSpc>
                <a:spcPts val="2630"/>
              </a:lnSpc>
              <a:spcBef>
                <a:spcPts val="195"/>
              </a:spcBef>
            </a:pPr>
            <a:r>
              <a:rPr spc="145" dirty="0"/>
              <a:t>Use</a:t>
            </a:r>
            <a:r>
              <a:rPr spc="15" dirty="0"/>
              <a:t> </a:t>
            </a:r>
            <a:r>
              <a:rPr spc="70" dirty="0"/>
              <a:t>the</a:t>
            </a:r>
            <a:r>
              <a:rPr spc="15" dirty="0"/>
              <a:t> </a:t>
            </a:r>
            <a:r>
              <a:rPr spc="55" dirty="0"/>
              <a:t>diagrams</a:t>
            </a:r>
            <a:r>
              <a:rPr spc="20" dirty="0"/>
              <a:t> </a:t>
            </a:r>
            <a:r>
              <a:rPr dirty="0"/>
              <a:t>below</a:t>
            </a:r>
            <a:r>
              <a:rPr spc="15" dirty="0"/>
              <a:t> </a:t>
            </a:r>
            <a:r>
              <a:rPr dirty="0"/>
              <a:t>to</a:t>
            </a:r>
            <a:r>
              <a:rPr spc="20" dirty="0"/>
              <a:t> </a:t>
            </a:r>
            <a:r>
              <a:rPr spc="45" dirty="0"/>
              <a:t>explain</a:t>
            </a:r>
            <a:r>
              <a:rPr spc="15" dirty="0"/>
              <a:t> </a:t>
            </a:r>
            <a:r>
              <a:rPr spc="65" dirty="0"/>
              <a:t>what</a:t>
            </a:r>
            <a:r>
              <a:rPr spc="20" dirty="0"/>
              <a:t> </a:t>
            </a:r>
            <a:r>
              <a:rPr spc="185" dirty="0"/>
              <a:t>is </a:t>
            </a:r>
            <a:r>
              <a:rPr dirty="0"/>
              <a:t>happening</a:t>
            </a:r>
            <a:r>
              <a:rPr spc="100" dirty="0"/>
              <a:t> </a:t>
            </a:r>
            <a:r>
              <a:rPr spc="155" dirty="0"/>
              <a:t>in</a:t>
            </a:r>
            <a:r>
              <a:rPr spc="100" dirty="0"/>
              <a:t> </a:t>
            </a:r>
            <a:r>
              <a:rPr spc="70" dirty="0"/>
              <a:t>the</a:t>
            </a:r>
            <a:r>
              <a:rPr spc="105" dirty="0"/>
              <a:t> </a:t>
            </a:r>
            <a:r>
              <a:rPr spc="40" dirty="0"/>
              <a:t>circuit.</a:t>
            </a:r>
          </a:p>
          <a:p>
            <a:pPr marL="525145">
              <a:lnSpc>
                <a:spcPts val="2525"/>
              </a:lnSpc>
            </a:pPr>
            <a:r>
              <a:rPr spc="125" dirty="0"/>
              <a:t>Hint:</a:t>
            </a:r>
            <a:r>
              <a:rPr spc="20" dirty="0"/>
              <a:t> </a:t>
            </a:r>
            <a:r>
              <a:rPr dirty="0"/>
              <a:t>Pay</a:t>
            </a:r>
            <a:r>
              <a:rPr spc="25" dirty="0"/>
              <a:t> </a:t>
            </a:r>
            <a:r>
              <a:rPr dirty="0"/>
              <a:t>close</a:t>
            </a:r>
            <a:r>
              <a:rPr spc="25" dirty="0"/>
              <a:t> </a:t>
            </a:r>
            <a:r>
              <a:rPr spc="60" dirty="0"/>
              <a:t>attention</a:t>
            </a:r>
            <a:r>
              <a:rPr spc="25" dirty="0"/>
              <a:t> </a:t>
            </a:r>
            <a:r>
              <a:rPr dirty="0"/>
              <a:t>to</a:t>
            </a:r>
            <a:r>
              <a:rPr spc="25" dirty="0"/>
              <a:t> </a:t>
            </a:r>
            <a:r>
              <a:rPr spc="70" dirty="0"/>
              <a:t>the</a:t>
            </a:r>
            <a:r>
              <a:rPr spc="25" dirty="0"/>
              <a:t> </a:t>
            </a:r>
            <a:r>
              <a:rPr spc="55" dirty="0"/>
              <a:t>yellow</a:t>
            </a:r>
            <a:r>
              <a:rPr spc="25" dirty="0"/>
              <a:t> </a:t>
            </a:r>
            <a:r>
              <a:rPr spc="75" dirty="0"/>
              <a:t>dots</a:t>
            </a:r>
            <a:r>
              <a:rPr spc="5" dirty="0"/>
              <a:t> </a:t>
            </a:r>
            <a:r>
              <a:rPr spc="45" dirty="0"/>
              <a:t>that</a:t>
            </a:r>
          </a:p>
          <a:p>
            <a:pPr marL="525145">
              <a:lnSpc>
                <a:spcPts val="2635"/>
              </a:lnSpc>
            </a:pPr>
            <a:r>
              <a:rPr dirty="0"/>
              <a:t>are</a:t>
            </a:r>
            <a:r>
              <a:rPr spc="-55" dirty="0"/>
              <a:t> </a:t>
            </a:r>
            <a:r>
              <a:rPr spc="80" dirty="0"/>
              <a:t>not</a:t>
            </a:r>
            <a:r>
              <a:rPr spc="-55" dirty="0"/>
              <a:t> </a:t>
            </a:r>
            <a:r>
              <a:rPr spc="50" dirty="0"/>
              <a:t>moving.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2278000"/>
            <a:ext cx="8998585" cy="2713355"/>
            <a:chOff x="0" y="2278000"/>
            <a:chExt cx="8998585" cy="27133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19950"/>
              <a:ext cx="4570900" cy="25711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7661" y="2278000"/>
              <a:ext cx="4570888" cy="2571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5947" y="300385"/>
            <a:ext cx="15678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45" dirty="0">
                <a:latin typeface="Century Gothic"/>
                <a:cs typeface="Century Gothic"/>
              </a:rPr>
              <a:t>Try</a:t>
            </a:r>
            <a:r>
              <a:rPr sz="3000" spc="-35" dirty="0">
                <a:latin typeface="Century Gothic"/>
                <a:cs typeface="Century Gothic"/>
              </a:rPr>
              <a:t> </a:t>
            </a:r>
            <a:r>
              <a:rPr sz="3000" spc="195" dirty="0">
                <a:latin typeface="Century Gothic"/>
                <a:cs typeface="Century Gothic"/>
              </a:rPr>
              <a:t>This!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7406" y="1233711"/>
            <a:ext cx="447611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215" dirty="0">
                <a:solidFill>
                  <a:srgbClr val="999999"/>
                </a:solidFill>
                <a:latin typeface="Century Gothic"/>
                <a:cs typeface="Century Gothic"/>
              </a:rPr>
              <a:t>Is</a:t>
            </a:r>
            <a:r>
              <a:rPr sz="2200" spc="-1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the</a:t>
            </a:r>
            <a:r>
              <a:rPr sz="2200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circuit</a:t>
            </a:r>
            <a:r>
              <a:rPr sz="2200" spc="-1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150" dirty="0">
                <a:solidFill>
                  <a:srgbClr val="999999"/>
                </a:solidFill>
                <a:latin typeface="Century Gothic"/>
                <a:cs typeface="Century Gothic"/>
              </a:rPr>
              <a:t>OPEN</a:t>
            </a:r>
            <a:r>
              <a:rPr sz="2200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90" dirty="0">
                <a:solidFill>
                  <a:srgbClr val="999999"/>
                </a:solidFill>
                <a:latin typeface="Century Gothic"/>
                <a:cs typeface="Century Gothic"/>
              </a:rPr>
              <a:t>or</a:t>
            </a:r>
            <a:r>
              <a:rPr sz="2200" spc="-1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CLOSED?</a:t>
            </a:r>
            <a:endParaRPr sz="22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850" y="1730075"/>
            <a:ext cx="6068287" cy="34134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Extend</a:t>
            </a:r>
            <a:r>
              <a:rPr spc="-25" dirty="0"/>
              <a:t> </a:t>
            </a:r>
            <a:r>
              <a:rPr spc="75" dirty="0"/>
              <a:t>Your</a:t>
            </a:r>
            <a:r>
              <a:rPr spc="-25" dirty="0"/>
              <a:t> </a:t>
            </a:r>
            <a:r>
              <a:rPr spc="100" dirty="0"/>
              <a:t>Understanding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2636" y="861261"/>
            <a:ext cx="6575425" cy="102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30"/>
              </a:lnSpc>
              <a:spcBef>
                <a:spcPts val="100"/>
              </a:spcBef>
            </a:pPr>
            <a:r>
              <a:rPr sz="2200" spc="210" dirty="0">
                <a:solidFill>
                  <a:srgbClr val="999999"/>
                </a:solidFill>
                <a:latin typeface="Century Gothic"/>
                <a:cs typeface="Century Gothic"/>
              </a:rPr>
              <a:t>Will</a:t>
            </a:r>
            <a:r>
              <a:rPr sz="2200" spc="-1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the</a:t>
            </a:r>
            <a:r>
              <a:rPr sz="2200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254" dirty="0">
                <a:solidFill>
                  <a:srgbClr val="999999"/>
                </a:solidFill>
                <a:latin typeface="Century Gothic"/>
                <a:cs typeface="Century Gothic"/>
              </a:rPr>
              <a:t>LED</a:t>
            </a:r>
            <a:r>
              <a:rPr sz="2200" spc="-1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155" dirty="0">
                <a:solidFill>
                  <a:srgbClr val="999999"/>
                </a:solidFill>
                <a:latin typeface="Century Gothic"/>
                <a:cs typeface="Century Gothic"/>
              </a:rPr>
              <a:t>in</a:t>
            </a:r>
            <a:r>
              <a:rPr sz="2200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185" dirty="0">
                <a:solidFill>
                  <a:srgbClr val="999999"/>
                </a:solidFill>
                <a:latin typeface="Century Gothic"/>
                <a:cs typeface="Century Gothic"/>
              </a:rPr>
              <a:t>this</a:t>
            </a:r>
            <a:r>
              <a:rPr sz="2200" spc="-1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circuit</a:t>
            </a:r>
            <a:r>
              <a:rPr sz="2200" spc="-1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140" dirty="0">
                <a:solidFill>
                  <a:srgbClr val="999999"/>
                </a:solidFill>
                <a:latin typeface="Century Gothic"/>
                <a:cs typeface="Century Gothic"/>
              </a:rPr>
              <a:t>light</a:t>
            </a:r>
            <a:r>
              <a:rPr sz="2200" spc="-15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-25" dirty="0">
                <a:solidFill>
                  <a:srgbClr val="999999"/>
                </a:solidFill>
                <a:latin typeface="Century Gothic"/>
                <a:cs typeface="Century Gothic"/>
              </a:rPr>
              <a:t>up?</a:t>
            </a:r>
            <a:endParaRPr sz="2200">
              <a:latin typeface="Century Gothic"/>
              <a:cs typeface="Century Gothic"/>
            </a:endParaRPr>
          </a:p>
          <a:p>
            <a:pPr marL="12700" marR="5080" algn="ctr">
              <a:lnSpc>
                <a:spcPts val="2630"/>
              </a:lnSpc>
              <a:spcBef>
                <a:spcPts val="85"/>
              </a:spcBef>
            </a:pPr>
            <a:r>
              <a:rPr sz="2200" spc="125" dirty="0">
                <a:solidFill>
                  <a:srgbClr val="999999"/>
                </a:solidFill>
                <a:latin typeface="Century Gothic"/>
                <a:cs typeface="Century Gothic"/>
              </a:rPr>
              <a:t>Hint: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999999"/>
                </a:solidFill>
                <a:latin typeface="Century Gothic"/>
                <a:cs typeface="Century Gothic"/>
              </a:rPr>
              <a:t>you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-45" dirty="0">
                <a:solidFill>
                  <a:srgbClr val="999999"/>
                </a:solidFill>
                <a:latin typeface="Century Gothic"/>
                <a:cs typeface="Century Gothic"/>
              </a:rPr>
              <a:t>can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999999"/>
                </a:solidFill>
                <a:latin typeface="Century Gothic"/>
                <a:cs typeface="Century Gothic"/>
              </a:rPr>
              <a:t>draw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 the </a:t>
            </a:r>
            <a:r>
              <a:rPr sz="2200" dirty="0">
                <a:solidFill>
                  <a:srgbClr val="999999"/>
                </a:solidFill>
                <a:latin typeface="Century Gothic"/>
                <a:cs typeface="Century Gothic"/>
              </a:rPr>
              <a:t>connections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160" dirty="0">
                <a:solidFill>
                  <a:srgbClr val="999999"/>
                </a:solidFill>
                <a:latin typeface="Century Gothic"/>
                <a:cs typeface="Century Gothic"/>
              </a:rPr>
              <a:t>within</a:t>
            </a:r>
            <a:r>
              <a:rPr sz="2200" spc="70" dirty="0">
                <a:solidFill>
                  <a:srgbClr val="999999"/>
                </a:solidFill>
                <a:latin typeface="Century Gothic"/>
                <a:cs typeface="Century Gothic"/>
              </a:rPr>
              <a:t> </a:t>
            </a:r>
            <a:r>
              <a:rPr sz="2200" spc="45" dirty="0">
                <a:solidFill>
                  <a:srgbClr val="999999"/>
                </a:solidFill>
                <a:latin typeface="Century Gothic"/>
                <a:cs typeface="Century Gothic"/>
              </a:rPr>
              <a:t>the </a:t>
            </a:r>
            <a:r>
              <a:rPr sz="2200" spc="-10" dirty="0">
                <a:solidFill>
                  <a:srgbClr val="999999"/>
                </a:solidFill>
                <a:latin typeface="Century Gothic"/>
                <a:cs typeface="Century Gothic"/>
              </a:rPr>
              <a:t>breadboard</a:t>
            </a:r>
            <a:endParaRPr sz="22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2537" y="1842424"/>
            <a:ext cx="5784624" cy="29896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7185">
              <a:lnSpc>
                <a:spcPct val="100000"/>
              </a:lnSpc>
              <a:spcBef>
                <a:spcPts val="100"/>
              </a:spcBef>
            </a:pPr>
            <a:r>
              <a:rPr dirty="0"/>
              <a:t>Watch</a:t>
            </a:r>
            <a:r>
              <a:rPr spc="-5" dirty="0"/>
              <a:t> </a:t>
            </a:r>
            <a:r>
              <a:rPr spc="130" dirty="0"/>
              <a:t>this:</a:t>
            </a: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225" y="865825"/>
            <a:ext cx="5531150" cy="4148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07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Reﬂect!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67487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00"/>
              </a:spcBef>
            </a:pPr>
            <a:r>
              <a:rPr dirty="0"/>
              <a:t>On</a:t>
            </a:r>
            <a:r>
              <a:rPr spc="5" dirty="0"/>
              <a:t> </a:t>
            </a:r>
            <a:r>
              <a:rPr spc="85" dirty="0"/>
              <a:t>your</a:t>
            </a:r>
            <a:r>
              <a:rPr spc="5" dirty="0"/>
              <a:t> </a:t>
            </a:r>
            <a:r>
              <a:rPr spc="185" dirty="0"/>
              <a:t>Exit</a:t>
            </a:r>
            <a:r>
              <a:rPr spc="5" dirty="0"/>
              <a:t> </a:t>
            </a:r>
            <a:r>
              <a:rPr spc="85" dirty="0"/>
              <a:t>Slip,</a:t>
            </a:r>
            <a:r>
              <a:rPr spc="5" dirty="0"/>
              <a:t> </a:t>
            </a:r>
            <a:r>
              <a:rPr spc="110" dirty="0"/>
              <a:t>write</a:t>
            </a:r>
            <a:r>
              <a:rPr spc="5" dirty="0"/>
              <a:t> </a:t>
            </a:r>
            <a:r>
              <a:rPr spc="-10" dirty="0"/>
              <a:t>down:</a:t>
            </a:r>
          </a:p>
          <a:p>
            <a:pPr marL="40957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09575" algn="l"/>
              </a:tabLst>
            </a:pPr>
            <a:r>
              <a:rPr dirty="0"/>
              <a:t>2</a:t>
            </a:r>
            <a:r>
              <a:rPr spc="55" dirty="0"/>
              <a:t> </a:t>
            </a:r>
            <a:r>
              <a:rPr spc="150" dirty="0"/>
              <a:t>things</a:t>
            </a:r>
            <a:r>
              <a:rPr spc="60" dirty="0"/>
              <a:t> </a:t>
            </a:r>
            <a:r>
              <a:rPr dirty="0"/>
              <a:t>you</a:t>
            </a:r>
            <a:r>
              <a:rPr spc="55" dirty="0"/>
              <a:t> </a:t>
            </a:r>
            <a:r>
              <a:rPr dirty="0"/>
              <a:t>learned</a:t>
            </a:r>
            <a:r>
              <a:rPr spc="60" dirty="0"/>
              <a:t> </a:t>
            </a:r>
            <a:r>
              <a:rPr spc="-10" dirty="0"/>
              <a:t>today.</a:t>
            </a:r>
          </a:p>
          <a:p>
            <a:pPr marL="484505" indent="-47180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84505" algn="l"/>
              </a:tabLst>
            </a:pPr>
            <a:r>
              <a:rPr spc="-420" dirty="0"/>
              <a:t>1</a:t>
            </a:r>
            <a:r>
              <a:rPr spc="-20" dirty="0"/>
              <a:t> </a:t>
            </a:r>
            <a:r>
              <a:rPr spc="90" dirty="0"/>
              <a:t>question</a:t>
            </a:r>
            <a:r>
              <a:rPr spc="-20" dirty="0"/>
              <a:t> </a:t>
            </a:r>
            <a:r>
              <a:rPr dirty="0"/>
              <a:t>you</a:t>
            </a:r>
            <a:r>
              <a:rPr spc="-20" dirty="0"/>
              <a:t> have</a:t>
            </a:r>
            <a:r>
              <a:rPr spc="-15" dirty="0"/>
              <a:t> </a:t>
            </a:r>
            <a:r>
              <a:rPr dirty="0"/>
              <a:t>about</a:t>
            </a:r>
            <a:r>
              <a:rPr spc="-20" dirty="0"/>
              <a:t> </a:t>
            </a:r>
            <a:r>
              <a:rPr spc="-10" dirty="0"/>
              <a:t>today’s</a:t>
            </a:r>
            <a:r>
              <a:rPr spc="-20" dirty="0"/>
              <a:t> </a:t>
            </a:r>
            <a:r>
              <a:rPr spc="105" dirty="0"/>
              <a:t>lesson</a:t>
            </a:r>
          </a:p>
          <a:p>
            <a:pPr marL="409575" indent="-396875">
              <a:lnSpc>
                <a:spcPct val="100000"/>
              </a:lnSpc>
              <a:spcBef>
                <a:spcPts val="2610"/>
              </a:spcBef>
              <a:buFont typeface="Arial"/>
              <a:buChar char="●"/>
              <a:tabLst>
                <a:tab pos="409575" algn="l"/>
              </a:tabLst>
            </a:pPr>
            <a:r>
              <a:rPr spc="-420" dirty="0"/>
              <a:t>1</a:t>
            </a:r>
            <a:r>
              <a:rPr spc="30" dirty="0"/>
              <a:t> </a:t>
            </a:r>
            <a:r>
              <a:rPr spc="65" dirty="0"/>
              <a:t>problem</a:t>
            </a:r>
            <a:r>
              <a:rPr spc="30" dirty="0"/>
              <a:t> </a:t>
            </a:r>
            <a:r>
              <a:rPr dirty="0"/>
              <a:t>you</a:t>
            </a:r>
            <a:r>
              <a:rPr spc="35" dirty="0"/>
              <a:t> </a:t>
            </a:r>
            <a:r>
              <a:rPr spc="-85" dirty="0"/>
              <a:t>faced</a:t>
            </a:r>
            <a:r>
              <a:rPr spc="30" dirty="0"/>
              <a:t> </a:t>
            </a:r>
            <a:r>
              <a:rPr dirty="0"/>
              <a:t>and</a:t>
            </a:r>
            <a:r>
              <a:rPr spc="30" dirty="0"/>
              <a:t> </a:t>
            </a:r>
            <a:r>
              <a:rPr spc="70" dirty="0"/>
              <a:t>how</a:t>
            </a:r>
            <a:r>
              <a:rPr spc="35" dirty="0"/>
              <a:t> </a:t>
            </a:r>
            <a:r>
              <a:rPr dirty="0"/>
              <a:t>you</a:t>
            </a:r>
            <a:r>
              <a:rPr spc="30" dirty="0"/>
              <a:t> </a:t>
            </a:r>
            <a:r>
              <a:rPr dirty="0"/>
              <a:t>were</a:t>
            </a:r>
            <a:r>
              <a:rPr spc="30" dirty="0"/>
              <a:t> </a:t>
            </a:r>
            <a:r>
              <a:rPr dirty="0"/>
              <a:t>able</a:t>
            </a:r>
            <a:r>
              <a:rPr spc="35" dirty="0"/>
              <a:t> </a:t>
            </a:r>
            <a:r>
              <a:rPr dirty="0"/>
              <a:t>to</a:t>
            </a:r>
            <a:r>
              <a:rPr spc="30" dirty="0"/>
              <a:t> </a:t>
            </a:r>
            <a:r>
              <a:rPr dirty="0"/>
              <a:t>solve</a:t>
            </a:r>
            <a:r>
              <a:rPr spc="30" dirty="0"/>
              <a:t> </a:t>
            </a:r>
            <a:r>
              <a:rPr spc="50" dirty="0"/>
              <a:t>it.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4521835"/>
            <a:chOff x="-4762" y="-4762"/>
            <a:chExt cx="9153525" cy="45218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4512310"/>
            </a:xfrm>
            <a:custGeom>
              <a:avLst/>
              <a:gdLst/>
              <a:ahLst/>
              <a:cxnLst/>
              <a:rect l="l" t="t" r="r" b="b"/>
              <a:pathLst>
                <a:path w="9144000" h="4512310">
                  <a:moveTo>
                    <a:pt x="9143999" y="4511724"/>
                  </a:moveTo>
                  <a:lnTo>
                    <a:pt x="0" y="4511724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511724"/>
                  </a:lnTo>
                  <a:close/>
                </a:path>
              </a:pathLst>
            </a:custGeom>
            <a:solidFill>
              <a:srgbClr val="00A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4512310"/>
            </a:xfrm>
            <a:custGeom>
              <a:avLst/>
              <a:gdLst/>
              <a:ahLst/>
              <a:cxnLst/>
              <a:rect l="l" t="t" r="r" b="b"/>
              <a:pathLst>
                <a:path w="9144000" h="4512310">
                  <a:moveTo>
                    <a:pt x="9143999" y="0"/>
                  </a:moveTo>
                  <a:lnTo>
                    <a:pt x="9143999" y="4511724"/>
                  </a:lnTo>
                  <a:lnTo>
                    <a:pt x="0" y="4511724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7550" y="410907"/>
            <a:ext cx="4924425" cy="11150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Engaging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40" dirty="0">
                <a:solidFill>
                  <a:srgbClr val="FFFFFF"/>
                </a:solidFill>
                <a:latin typeface="Calibri"/>
                <a:cs typeface="Calibri"/>
              </a:rPr>
              <a:t>Prior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Knowledge:</a:t>
            </a:r>
            <a:r>
              <a:rPr sz="2400" b="1" spc="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FFFFFF"/>
                </a:solidFill>
              </a:rPr>
              <a:t>Do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you</a:t>
            </a:r>
            <a:r>
              <a:rPr sz="2400" spc="-30" dirty="0">
                <a:solidFill>
                  <a:srgbClr val="FFFFFF"/>
                </a:solidFill>
              </a:rPr>
              <a:t> </a:t>
            </a:r>
            <a:r>
              <a:rPr sz="2400" spc="65" dirty="0">
                <a:solidFill>
                  <a:srgbClr val="FFFFFF"/>
                </a:solidFill>
              </a:rPr>
              <a:t>know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what</a:t>
            </a:r>
            <a:r>
              <a:rPr sz="2400" spc="-30" dirty="0">
                <a:solidFill>
                  <a:srgbClr val="FFFFFF"/>
                </a:solidFill>
              </a:rPr>
              <a:t> </a:t>
            </a:r>
            <a:r>
              <a:rPr sz="2400" spc="155" dirty="0">
                <a:solidFill>
                  <a:srgbClr val="FFFFFF"/>
                </a:solidFill>
              </a:rPr>
              <a:t>this</a:t>
            </a:r>
            <a:r>
              <a:rPr sz="2400" spc="-30" dirty="0">
                <a:solidFill>
                  <a:srgbClr val="FFFFFF"/>
                </a:solidFill>
              </a:rPr>
              <a:t> </a:t>
            </a:r>
            <a:r>
              <a:rPr sz="2400" spc="175" dirty="0">
                <a:solidFill>
                  <a:srgbClr val="FFFFFF"/>
                </a:solidFill>
              </a:rPr>
              <a:t>is</a:t>
            </a:r>
            <a:r>
              <a:rPr sz="2400" spc="-35" dirty="0">
                <a:solidFill>
                  <a:srgbClr val="FFFFFF"/>
                </a:solidFill>
              </a:rPr>
              <a:t> </a:t>
            </a:r>
            <a:r>
              <a:rPr sz="2400" spc="-45" dirty="0">
                <a:solidFill>
                  <a:srgbClr val="FFFFFF"/>
                </a:solidFill>
              </a:rPr>
              <a:t>called? </a:t>
            </a:r>
            <a:r>
              <a:rPr sz="2400" spc="50" dirty="0">
                <a:solidFill>
                  <a:srgbClr val="FFFFFF"/>
                </a:solidFill>
              </a:rPr>
              <a:t>Do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you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spc="65" dirty="0">
                <a:solidFill>
                  <a:srgbClr val="FFFFFF"/>
                </a:solidFill>
              </a:rPr>
              <a:t>know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what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spc="140" dirty="0">
                <a:solidFill>
                  <a:srgbClr val="FFFFFF"/>
                </a:solidFill>
              </a:rPr>
              <a:t>it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spc="175" dirty="0">
                <a:solidFill>
                  <a:srgbClr val="FFFFFF"/>
                </a:solidFill>
              </a:rPr>
              <a:t>is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used</a:t>
            </a:r>
            <a:r>
              <a:rPr sz="2400" spc="-10" dirty="0">
                <a:solidFill>
                  <a:srgbClr val="FFFFFF"/>
                </a:solidFill>
              </a:rPr>
              <a:t> </a:t>
            </a:r>
            <a:r>
              <a:rPr sz="2400" spc="-20" dirty="0">
                <a:solidFill>
                  <a:srgbClr val="FFFFFF"/>
                </a:solidFill>
              </a:rPr>
              <a:t>for?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4975" y="676650"/>
            <a:ext cx="6722109" cy="3669665"/>
            <a:chOff x="214975" y="676650"/>
            <a:chExt cx="6722109" cy="36696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975" y="676650"/>
              <a:ext cx="2106274" cy="21062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7923" y="1852750"/>
              <a:ext cx="3689098" cy="2493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4521835"/>
            <a:chOff x="-4762" y="-4762"/>
            <a:chExt cx="9153525" cy="45218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4512310"/>
            </a:xfrm>
            <a:custGeom>
              <a:avLst/>
              <a:gdLst/>
              <a:ahLst/>
              <a:cxnLst/>
              <a:rect l="l" t="t" r="r" b="b"/>
              <a:pathLst>
                <a:path w="9144000" h="4512310">
                  <a:moveTo>
                    <a:pt x="9143999" y="4511724"/>
                  </a:moveTo>
                  <a:lnTo>
                    <a:pt x="0" y="4511724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511724"/>
                  </a:lnTo>
                  <a:close/>
                </a:path>
              </a:pathLst>
            </a:custGeom>
            <a:solidFill>
              <a:srgbClr val="00A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4512310"/>
            </a:xfrm>
            <a:custGeom>
              <a:avLst/>
              <a:gdLst/>
              <a:ahLst/>
              <a:cxnLst/>
              <a:rect l="l" t="t" r="r" b="b"/>
              <a:pathLst>
                <a:path w="9144000" h="4512310">
                  <a:moveTo>
                    <a:pt x="9143999" y="0"/>
                  </a:moveTo>
                  <a:lnTo>
                    <a:pt x="9143999" y="4511724"/>
                  </a:lnTo>
                  <a:lnTo>
                    <a:pt x="0" y="4511724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30750" y="297610"/>
            <a:ext cx="536765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75" dirty="0">
                <a:solidFill>
                  <a:srgbClr val="FFFFFF"/>
                </a:solidFill>
              </a:rPr>
              <a:t>This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245" dirty="0">
                <a:solidFill>
                  <a:srgbClr val="FFFFFF"/>
                </a:solidFill>
              </a:rPr>
              <a:t>is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called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290" dirty="0">
                <a:solidFill>
                  <a:srgbClr val="FFFFFF"/>
                </a:solidFill>
              </a:rPr>
              <a:t>a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90" dirty="0">
                <a:solidFill>
                  <a:srgbClr val="FFFFFF"/>
                </a:solidFill>
              </a:rPr>
              <a:t>“breadboard” </a:t>
            </a:r>
            <a:r>
              <a:rPr dirty="0">
                <a:solidFill>
                  <a:srgbClr val="FFFFFF"/>
                </a:solidFill>
              </a:rPr>
              <a:t>Breadboards</a:t>
            </a:r>
            <a:r>
              <a:rPr spc="4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are</a:t>
            </a:r>
            <a:r>
              <a:rPr spc="50" dirty="0">
                <a:solidFill>
                  <a:srgbClr val="FFFFFF"/>
                </a:solidFill>
              </a:rPr>
              <a:t> </a:t>
            </a:r>
            <a:r>
              <a:rPr spc="65" dirty="0">
                <a:solidFill>
                  <a:srgbClr val="FFFFFF"/>
                </a:solidFill>
              </a:rPr>
              <a:t>used</a:t>
            </a:r>
            <a:r>
              <a:rPr spc="50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for </a:t>
            </a:r>
            <a:r>
              <a:rPr spc="175" dirty="0">
                <a:solidFill>
                  <a:srgbClr val="FFFFFF"/>
                </a:solidFill>
              </a:rPr>
              <a:t>wiring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-275" dirty="0">
                <a:solidFill>
                  <a:srgbClr val="FFFFFF"/>
                </a:solidFill>
              </a:rPr>
              <a:t>&amp;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prototyping.</a:t>
            </a:r>
          </a:p>
          <a:p>
            <a:pPr marL="12700" marR="438784">
              <a:lnSpc>
                <a:spcPct val="100000"/>
              </a:lnSpc>
            </a:pPr>
            <a:r>
              <a:rPr spc="55" dirty="0">
                <a:solidFill>
                  <a:srgbClr val="FFFFFF"/>
                </a:solidFill>
              </a:rPr>
              <a:t>We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180" dirty="0">
                <a:solidFill>
                  <a:srgbClr val="FFFFFF"/>
                </a:solidFill>
              </a:rPr>
              <a:t>will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114" dirty="0">
                <a:solidFill>
                  <a:srgbClr val="FFFFFF"/>
                </a:solidFill>
              </a:rPr>
              <a:t>use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200" dirty="0">
                <a:solidFill>
                  <a:srgbClr val="FFFFFF"/>
                </a:solidFill>
              </a:rPr>
              <a:t>it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to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110" dirty="0">
                <a:solidFill>
                  <a:srgbClr val="FFFFFF"/>
                </a:solidFill>
              </a:rPr>
              <a:t>build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and </a:t>
            </a:r>
            <a:r>
              <a:rPr spc="-75" dirty="0">
                <a:solidFill>
                  <a:srgbClr val="FFFFFF"/>
                </a:solidFill>
              </a:rPr>
              <a:t>create</a:t>
            </a:r>
            <a:r>
              <a:rPr spc="-114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electronics!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47975" y="624899"/>
            <a:ext cx="7159625" cy="4258310"/>
            <a:chOff x="247975" y="624899"/>
            <a:chExt cx="7159625" cy="42583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975" y="624899"/>
              <a:ext cx="2957248" cy="1998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2684" y="2753975"/>
              <a:ext cx="3764691" cy="2128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4521835"/>
            <a:chOff x="-4762" y="-4762"/>
            <a:chExt cx="9153525" cy="45218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4512310"/>
            </a:xfrm>
            <a:custGeom>
              <a:avLst/>
              <a:gdLst/>
              <a:ahLst/>
              <a:cxnLst/>
              <a:rect l="l" t="t" r="r" b="b"/>
              <a:pathLst>
                <a:path w="9144000" h="4512310">
                  <a:moveTo>
                    <a:pt x="9143999" y="4511724"/>
                  </a:moveTo>
                  <a:lnTo>
                    <a:pt x="0" y="4511724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511724"/>
                  </a:lnTo>
                  <a:close/>
                </a:path>
              </a:pathLst>
            </a:custGeom>
            <a:solidFill>
              <a:srgbClr val="00A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4512310"/>
            </a:xfrm>
            <a:custGeom>
              <a:avLst/>
              <a:gdLst/>
              <a:ahLst/>
              <a:cxnLst/>
              <a:rect l="l" t="t" r="r" b="b"/>
              <a:pathLst>
                <a:path w="9144000" h="4512310">
                  <a:moveTo>
                    <a:pt x="9143999" y="0"/>
                  </a:moveTo>
                  <a:lnTo>
                    <a:pt x="9143999" y="4511724"/>
                  </a:lnTo>
                  <a:lnTo>
                    <a:pt x="0" y="4511724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b="1" spc="42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440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27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b="1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21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340" dirty="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31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b="1" spc="330" dirty="0">
                <a:solidFill>
                  <a:srgbClr val="FFFFFF"/>
                </a:solidFill>
                <a:latin typeface="Calibri"/>
                <a:cs typeface="Calibri"/>
              </a:rPr>
              <a:t>“breadboard”??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95675" y="1926707"/>
            <a:ext cx="4500880" cy="11150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4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Century Gothic"/>
                <a:cs typeface="Century Gothic"/>
              </a:rPr>
              <a:t>inventor</a:t>
            </a:r>
            <a:r>
              <a:rPr sz="24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borrowed</a:t>
            </a:r>
            <a:r>
              <a:rPr sz="24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400" spc="-35" dirty="0">
                <a:solidFill>
                  <a:srgbClr val="FFFFFF"/>
                </a:solidFill>
                <a:latin typeface="Century Gothic"/>
                <a:cs typeface="Century Gothic"/>
              </a:rPr>
              <a:t>breadboard</a:t>
            </a:r>
            <a:r>
              <a:rPr sz="24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4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Century Gothic"/>
                <a:cs typeface="Century Gothic"/>
              </a:rPr>
              <a:t>put</a:t>
            </a:r>
            <a:r>
              <a:rPr sz="24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together</a:t>
            </a:r>
            <a:r>
              <a:rPr sz="24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circuit.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1950" y="292875"/>
            <a:ext cx="2963545" cy="4544695"/>
            <a:chOff x="451950" y="292875"/>
            <a:chExt cx="2963545" cy="45446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950" y="292875"/>
              <a:ext cx="2901763" cy="2062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950" y="2613625"/>
              <a:ext cx="2963150" cy="22233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588787"/>
            <a:ext cx="9153525" cy="3928110"/>
            <a:chOff x="-4762" y="588787"/>
            <a:chExt cx="9153525" cy="3928110"/>
          </a:xfrm>
        </p:grpSpPr>
        <p:sp>
          <p:nvSpPr>
            <p:cNvPr id="3" name="object 3"/>
            <p:cNvSpPr/>
            <p:nvPr/>
          </p:nvSpPr>
          <p:spPr>
            <a:xfrm>
              <a:off x="0" y="593550"/>
              <a:ext cx="9144000" cy="3918585"/>
            </a:xfrm>
            <a:custGeom>
              <a:avLst/>
              <a:gdLst/>
              <a:ahLst/>
              <a:cxnLst/>
              <a:rect l="l" t="t" r="r" b="b"/>
              <a:pathLst>
                <a:path w="9144000" h="3918585">
                  <a:moveTo>
                    <a:pt x="9143999" y="3917999"/>
                  </a:moveTo>
                  <a:lnTo>
                    <a:pt x="0" y="3917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17999"/>
                  </a:lnTo>
                  <a:close/>
                </a:path>
              </a:pathLst>
            </a:custGeom>
            <a:solidFill>
              <a:srgbClr val="00A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93550"/>
              <a:ext cx="9144000" cy="3918585"/>
            </a:xfrm>
            <a:custGeom>
              <a:avLst/>
              <a:gdLst/>
              <a:ahLst/>
              <a:cxnLst/>
              <a:rect l="l" t="t" r="r" b="b"/>
              <a:pathLst>
                <a:path w="9144000" h="3918585">
                  <a:moveTo>
                    <a:pt x="0" y="0"/>
                  </a:moveTo>
                  <a:lnTo>
                    <a:pt x="9143999" y="0"/>
                  </a:lnTo>
                  <a:lnTo>
                    <a:pt x="9143999" y="3917999"/>
                  </a:lnTo>
                  <a:lnTo>
                    <a:pt x="0" y="3917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94250" y="869693"/>
            <a:ext cx="407924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b="1" spc="370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05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75" dirty="0">
                <a:solidFill>
                  <a:srgbClr val="FFFFFF"/>
                </a:solidFill>
                <a:latin typeface="Calibri"/>
                <a:cs typeface="Calibri"/>
              </a:rPr>
              <a:t>breadboard </a:t>
            </a:r>
            <a:r>
              <a:rPr sz="2400" b="1" spc="260" dirty="0">
                <a:solidFill>
                  <a:srgbClr val="FFFFFF"/>
                </a:solidFill>
                <a:latin typeface="Calibri"/>
                <a:cs typeface="Calibri"/>
              </a:rPr>
              <a:t>work?:</a:t>
            </a:r>
            <a:r>
              <a:rPr sz="24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</a:rPr>
              <a:t>the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answer</a:t>
            </a:r>
            <a:r>
              <a:rPr sz="2400" spc="-20" dirty="0">
                <a:solidFill>
                  <a:srgbClr val="FFFFFF"/>
                </a:solidFill>
              </a:rPr>
              <a:t> </a:t>
            </a:r>
            <a:r>
              <a:rPr sz="2400" spc="160" dirty="0">
                <a:solidFill>
                  <a:srgbClr val="FFFFFF"/>
                </a:solidFill>
              </a:rPr>
              <a:t>is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135" dirty="0">
                <a:solidFill>
                  <a:srgbClr val="FFFFFF"/>
                </a:solidFill>
              </a:rPr>
              <a:t>in</a:t>
            </a:r>
            <a:r>
              <a:rPr sz="2400" spc="-15" dirty="0">
                <a:solidFill>
                  <a:srgbClr val="FFFFFF"/>
                </a:solidFill>
              </a:rPr>
              <a:t> </a:t>
            </a:r>
            <a:r>
              <a:rPr sz="2400" spc="-25" dirty="0">
                <a:solidFill>
                  <a:srgbClr val="FFFFFF"/>
                </a:solidFill>
              </a:rPr>
              <a:t>the </a:t>
            </a:r>
            <a:r>
              <a:rPr sz="2400" dirty="0">
                <a:solidFill>
                  <a:srgbClr val="FFFFFF"/>
                </a:solidFill>
              </a:rPr>
              <a:t>metal</a:t>
            </a:r>
            <a:r>
              <a:rPr sz="2400" spc="40" dirty="0">
                <a:solidFill>
                  <a:srgbClr val="FFFFFF"/>
                </a:solidFill>
              </a:rPr>
              <a:t> </a:t>
            </a:r>
            <a:r>
              <a:rPr sz="2400" spc="130" dirty="0">
                <a:solidFill>
                  <a:srgbClr val="FFFFFF"/>
                </a:solidFill>
              </a:rPr>
              <a:t>strips</a:t>
            </a:r>
            <a:r>
              <a:rPr sz="2400" spc="4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that</a:t>
            </a:r>
            <a:r>
              <a:rPr sz="2400" spc="4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conduct electricity.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9219" y="140649"/>
            <a:ext cx="7390130" cy="4751705"/>
            <a:chOff x="239219" y="140649"/>
            <a:chExt cx="7390130" cy="47517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5924" y="2751475"/>
              <a:ext cx="3072799" cy="21408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219" y="1501311"/>
              <a:ext cx="3401940" cy="21408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075" y="140649"/>
              <a:ext cx="3288072" cy="2069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588787"/>
            <a:ext cx="9153525" cy="3928110"/>
            <a:chOff x="-4762" y="588787"/>
            <a:chExt cx="9153525" cy="3928110"/>
          </a:xfrm>
        </p:grpSpPr>
        <p:sp>
          <p:nvSpPr>
            <p:cNvPr id="3" name="object 3"/>
            <p:cNvSpPr/>
            <p:nvPr/>
          </p:nvSpPr>
          <p:spPr>
            <a:xfrm>
              <a:off x="0" y="593550"/>
              <a:ext cx="9144000" cy="3918585"/>
            </a:xfrm>
            <a:custGeom>
              <a:avLst/>
              <a:gdLst/>
              <a:ahLst/>
              <a:cxnLst/>
              <a:rect l="l" t="t" r="r" b="b"/>
              <a:pathLst>
                <a:path w="9144000" h="3918585">
                  <a:moveTo>
                    <a:pt x="9143999" y="3917999"/>
                  </a:moveTo>
                  <a:lnTo>
                    <a:pt x="0" y="3917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917999"/>
                  </a:lnTo>
                  <a:close/>
                </a:path>
              </a:pathLst>
            </a:custGeom>
            <a:solidFill>
              <a:srgbClr val="00A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93550"/>
              <a:ext cx="9144000" cy="3918585"/>
            </a:xfrm>
            <a:custGeom>
              <a:avLst/>
              <a:gdLst/>
              <a:ahLst/>
              <a:cxnLst/>
              <a:rect l="l" t="t" r="r" b="b"/>
              <a:pathLst>
                <a:path w="9144000" h="3918585">
                  <a:moveTo>
                    <a:pt x="0" y="0"/>
                  </a:moveTo>
                  <a:lnTo>
                    <a:pt x="9143999" y="0"/>
                  </a:lnTo>
                  <a:lnTo>
                    <a:pt x="9143999" y="3917999"/>
                  </a:lnTo>
                  <a:lnTo>
                    <a:pt x="0" y="3917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94250" y="601042"/>
            <a:ext cx="442976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Numbered/Lettered</a:t>
            </a:r>
            <a:r>
              <a:rPr sz="2400" b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20" dirty="0">
                <a:solidFill>
                  <a:srgbClr val="FFFFFF"/>
                </a:solidFill>
                <a:latin typeface="Calibri"/>
                <a:cs typeface="Calibri"/>
              </a:rPr>
              <a:t>“wells” </a:t>
            </a:r>
            <a:r>
              <a:rPr sz="2400" b="1" spc="24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connected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metal </a:t>
            </a:r>
            <a:r>
              <a:rPr sz="2400" b="1" spc="175" dirty="0">
                <a:solidFill>
                  <a:srgbClr val="FFFFFF"/>
                </a:solidFill>
                <a:latin typeface="Calibri"/>
                <a:cs typeface="Calibri"/>
              </a:rPr>
              <a:t>strip.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140649"/>
            <a:ext cx="9065260" cy="3482975"/>
            <a:chOff x="0" y="140649"/>
            <a:chExt cx="9065260" cy="34829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82124"/>
              <a:ext cx="3276559" cy="21408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00" y="140649"/>
              <a:ext cx="3288072" cy="20692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4286" y="2016150"/>
              <a:ext cx="5720637" cy="14225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60425" y="3683555"/>
            <a:ext cx="724979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b="1" spc="3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2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54" dirty="0">
                <a:solidFill>
                  <a:srgbClr val="FFFFFF"/>
                </a:solidFill>
                <a:latin typeface="Calibri"/>
                <a:cs typeface="Calibri"/>
              </a:rPr>
              <a:t>wells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4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connected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29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metal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29" dirty="0">
                <a:solidFill>
                  <a:srgbClr val="FFFFFF"/>
                </a:solidFill>
                <a:latin typeface="Calibri"/>
                <a:cs typeface="Calibri"/>
              </a:rPr>
              <a:t>strip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18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54" dirty="0">
                <a:solidFill>
                  <a:srgbClr val="FFFFFF"/>
                </a:solidFill>
                <a:latin typeface="Calibri"/>
                <a:cs typeface="Calibri"/>
              </a:rPr>
              <a:t>wells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4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25" dirty="0">
                <a:solidFill>
                  <a:srgbClr val="FFFFFF"/>
                </a:solidFill>
                <a:latin typeface="Calibri"/>
                <a:cs typeface="Calibri"/>
              </a:rPr>
              <a:t>connected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29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metal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175" dirty="0">
                <a:solidFill>
                  <a:srgbClr val="FFFFFF"/>
                </a:solidFill>
                <a:latin typeface="Calibri"/>
                <a:cs typeface="Calibri"/>
              </a:rPr>
              <a:t>strip.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2"/>
            <a:ext cx="9153525" cy="4521835"/>
            <a:chOff x="-4762" y="-4762"/>
            <a:chExt cx="9153525" cy="45218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4512310"/>
            </a:xfrm>
            <a:custGeom>
              <a:avLst/>
              <a:gdLst/>
              <a:ahLst/>
              <a:cxnLst/>
              <a:rect l="l" t="t" r="r" b="b"/>
              <a:pathLst>
                <a:path w="9144000" h="4512310">
                  <a:moveTo>
                    <a:pt x="9143999" y="4511724"/>
                  </a:moveTo>
                  <a:lnTo>
                    <a:pt x="0" y="4511724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4511724"/>
                  </a:lnTo>
                  <a:close/>
                </a:path>
              </a:pathLst>
            </a:custGeom>
            <a:solidFill>
              <a:srgbClr val="00A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4512310"/>
            </a:xfrm>
            <a:custGeom>
              <a:avLst/>
              <a:gdLst/>
              <a:ahLst/>
              <a:cxnLst/>
              <a:rect l="l" t="t" r="r" b="b"/>
              <a:pathLst>
                <a:path w="9144000" h="4512310">
                  <a:moveTo>
                    <a:pt x="9143999" y="0"/>
                  </a:moveTo>
                  <a:lnTo>
                    <a:pt x="9143999" y="4511724"/>
                  </a:lnTo>
                  <a:lnTo>
                    <a:pt x="0" y="4511724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0600" y="168359"/>
            <a:ext cx="46996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spc="395" dirty="0">
                <a:solidFill>
                  <a:srgbClr val="FFFFFF"/>
                </a:solidFill>
                <a:latin typeface="Calibri"/>
                <a:cs typeface="Calibri"/>
              </a:rPr>
              <a:t>Buttons</a:t>
            </a:r>
            <a:r>
              <a:rPr sz="3000" b="1" i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6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000" b="1" i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395" dirty="0">
                <a:solidFill>
                  <a:srgbClr val="FFFFFF"/>
                </a:solidFill>
                <a:latin typeface="Calibri"/>
                <a:cs typeface="Calibri"/>
              </a:rPr>
              <a:t>breadboards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499" y="930992"/>
            <a:ext cx="741299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b="1" spc="409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5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30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10" dirty="0">
                <a:solidFill>
                  <a:srgbClr val="FFFFFF"/>
                </a:solidFill>
                <a:latin typeface="Calibri"/>
                <a:cs typeface="Calibri"/>
              </a:rPr>
              <a:t>jumper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70" dirty="0">
                <a:solidFill>
                  <a:srgbClr val="FFFFFF"/>
                </a:solidFill>
                <a:latin typeface="Calibri"/>
                <a:cs typeface="Calibri"/>
              </a:rPr>
              <a:t>wires</a:t>
            </a:r>
            <a:r>
              <a:rPr sz="24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connect </a:t>
            </a:r>
            <a:r>
              <a:rPr sz="2400" b="1" spc="310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80" dirty="0">
                <a:solidFill>
                  <a:srgbClr val="FFFFFF"/>
                </a:solidFill>
                <a:latin typeface="Calibri"/>
                <a:cs typeface="Calibri"/>
              </a:rPr>
              <a:t>button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90" dirty="0">
                <a:solidFill>
                  <a:srgbClr val="FFFFFF"/>
                </a:solidFill>
                <a:latin typeface="Calibri"/>
                <a:cs typeface="Calibri"/>
              </a:rPr>
              <a:t>Raspberry</a:t>
            </a:r>
            <a:r>
              <a:rPr sz="24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05" dirty="0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335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24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26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275" dirty="0">
                <a:solidFill>
                  <a:srgbClr val="FFFFFF"/>
                </a:solidFill>
                <a:latin typeface="Calibri"/>
                <a:cs typeface="Calibri"/>
              </a:rPr>
              <a:t>breadboard?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14825" y="2233075"/>
            <a:ext cx="7198359" cy="2058670"/>
            <a:chOff x="1514825" y="2233075"/>
            <a:chExt cx="7198359" cy="20586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7265" y="2233075"/>
              <a:ext cx="3385574" cy="20583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4825" y="2292525"/>
              <a:ext cx="2573925" cy="19988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479" y="2125100"/>
            <a:ext cx="4062446" cy="3018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15625" y="289942"/>
            <a:ext cx="3226435" cy="33782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2868930" algn="l"/>
              </a:tabLst>
            </a:pPr>
            <a:r>
              <a:rPr sz="2400" b="1" spc="27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2400" b="1" spc="21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b="1" spc="32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b="1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b="1" spc="254" dirty="0">
                <a:solidFill>
                  <a:srgbClr val="FFFFFF"/>
                </a:solidFill>
                <a:latin typeface="Calibri"/>
                <a:cs typeface="Calibri"/>
              </a:rPr>
              <a:t>CIRCUIT.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14599"/>
              </a:lnSpc>
              <a:spcBef>
                <a:spcPts val="5"/>
              </a:spcBef>
            </a:pPr>
            <a:r>
              <a:rPr sz="2400" spc="9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entury Gothic"/>
                <a:cs typeface="Century Gothic"/>
              </a:rPr>
              <a:t>button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here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has </a:t>
            </a:r>
            <a:r>
              <a:rPr sz="2400" spc="50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24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been</a:t>
            </a:r>
            <a:r>
              <a:rPr sz="24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pressed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down</a:t>
            </a:r>
            <a:r>
              <a:rPr sz="2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2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Century Gothic"/>
                <a:cs typeface="Century Gothic"/>
              </a:rPr>
              <a:t>current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cannot</a:t>
            </a:r>
            <a:r>
              <a:rPr sz="2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ﬂow</a:t>
            </a:r>
            <a:r>
              <a:rPr sz="2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one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GPIO</a:t>
            </a:r>
            <a:r>
              <a:rPr sz="2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Century Gothic"/>
                <a:cs typeface="Century Gothic"/>
              </a:rPr>
              <a:t>pin</a:t>
            </a:r>
            <a:r>
              <a:rPr sz="2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another.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750" y="0"/>
            <a:ext cx="2564175" cy="1998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1450" y="60642"/>
            <a:ext cx="3210560" cy="33782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2658110" algn="l"/>
              </a:tabLst>
            </a:pPr>
            <a:r>
              <a:rPr sz="2400" b="1" spc="27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2400" b="1" spc="21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b="1" spc="28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Times New Roman"/>
                <a:cs typeface="Times New Roman"/>
              </a:rPr>
              <a:t>	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b="1" spc="254" dirty="0">
                <a:solidFill>
                  <a:srgbClr val="FFFFFF"/>
                </a:solidFill>
                <a:latin typeface="Calibri"/>
                <a:cs typeface="Calibri"/>
              </a:rPr>
              <a:t>CIRCUIT.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14599"/>
              </a:lnSpc>
              <a:spcBef>
                <a:spcPts val="5"/>
              </a:spcBef>
            </a:pPr>
            <a:r>
              <a:rPr sz="2400" spc="9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Century Gothic"/>
                <a:cs typeface="Century Gothic"/>
              </a:rPr>
              <a:t>button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here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has 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been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pressed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down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Century Gothic"/>
                <a:cs typeface="Century Gothic"/>
              </a:rPr>
              <a:t>current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Century Gothic"/>
                <a:cs typeface="Century Gothic"/>
              </a:rPr>
              <a:t>ﬂowing </a:t>
            </a:r>
            <a:r>
              <a:rPr sz="2400" spc="9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one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GPIO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Century Gothic"/>
                <a:cs typeface="Century Gothic"/>
              </a:rPr>
              <a:t>pin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another.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7599" y="53150"/>
            <a:ext cx="5274945" cy="5090795"/>
            <a:chOff x="137599" y="53150"/>
            <a:chExt cx="5274945" cy="50907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599" y="53150"/>
              <a:ext cx="5274850" cy="3925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600" y="3448050"/>
              <a:ext cx="2209799" cy="16954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</Words>
  <Application>Microsoft Office PowerPoint</Application>
  <PresentationFormat>On-screen Show (16:9)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Engaging Prior Knowledge: Do you know what this is called? Do you know what it is used for?</vt:lpstr>
      <vt:lpstr>This is called a “breadboard” Breadboards are used for wiring &amp; prototyping. We will use it to build and create electronics!</vt:lpstr>
      <vt:lpstr>So why is it called a “breadboard”??</vt:lpstr>
      <vt:lpstr>How does a breadboard work?: the answer is in the metal strips that conduct electricity.</vt:lpstr>
      <vt:lpstr>Numbered/Lettered “wells” are connected by a metal strip.</vt:lpstr>
      <vt:lpstr>PowerPoint Presentation</vt:lpstr>
      <vt:lpstr>PowerPoint Presentation</vt:lpstr>
      <vt:lpstr>PowerPoint Presentation</vt:lpstr>
      <vt:lpstr>Try This!</vt:lpstr>
      <vt:lpstr>PowerPoint Presentation</vt:lpstr>
      <vt:lpstr>Extend Your Understanding</vt:lpstr>
      <vt:lpstr>Watch this:</vt:lpstr>
      <vt:lpstr>Reﬂect!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SLIDES - How do breadboards work?</dc:title>
  <dc:creator>Kate Hay</dc:creator>
  <cp:lastModifiedBy>Kate Hay</cp:lastModifiedBy>
  <cp:revision>1</cp:revision>
  <dcterms:created xsi:type="dcterms:W3CDTF">2024-08-12T17:08:34Z</dcterms:created>
  <dcterms:modified xsi:type="dcterms:W3CDTF">2024-08-12T17:09:18Z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