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1349" y="4752779"/>
            <a:ext cx="1083575" cy="2021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4511724"/>
                </a:moveTo>
                <a:lnTo>
                  <a:pt x="0" y="45117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4511724"/>
                </a:lnTo>
                <a:close/>
              </a:path>
            </a:pathLst>
          </a:custGeom>
          <a:solidFill>
            <a:srgbClr val="00A1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0"/>
                </a:moveTo>
                <a:lnTo>
                  <a:pt x="9143999" y="4511724"/>
                </a:lnTo>
                <a:lnTo>
                  <a:pt x="0" y="4511724"/>
                </a:lnTo>
                <a:lnTo>
                  <a:pt x="0" y="0"/>
                </a:lnTo>
              </a:path>
            </a:pathLst>
          </a:custGeom>
          <a:ln w="95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225" y="1618849"/>
            <a:ext cx="3342749" cy="26957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5" y="375982"/>
            <a:ext cx="7120255" cy="75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1349" y="4752779"/>
            <a:ext cx="1083575" cy="2021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4511724"/>
                </a:moveTo>
                <a:lnTo>
                  <a:pt x="0" y="45117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4511724"/>
                </a:lnTo>
                <a:close/>
              </a:path>
            </a:pathLst>
          </a:custGeom>
          <a:solidFill>
            <a:srgbClr val="00A1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0"/>
                </a:moveTo>
                <a:lnTo>
                  <a:pt x="9143999" y="4511724"/>
                </a:lnTo>
                <a:lnTo>
                  <a:pt x="0" y="4511724"/>
                </a:lnTo>
                <a:lnTo>
                  <a:pt x="0" y="0"/>
                </a:lnTo>
              </a:path>
            </a:pathLst>
          </a:custGeom>
          <a:ln w="95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133494"/>
            <a:ext cx="8068309" cy="1484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5249" y="1863876"/>
            <a:ext cx="4541520" cy="159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2749044" y="748798"/>
              <a:ext cx="3646170" cy="3646170"/>
            </a:xfrm>
            <a:custGeom>
              <a:avLst/>
              <a:gdLst/>
              <a:ahLst/>
              <a:cxnLst/>
              <a:rect l="l" t="t" r="r" b="b"/>
              <a:pathLst>
                <a:path w="3646170" h="3646170">
                  <a:moveTo>
                    <a:pt x="3645892" y="3645892"/>
                  </a:moveTo>
                  <a:lnTo>
                    <a:pt x="0" y="3645892"/>
                  </a:lnTo>
                  <a:lnTo>
                    <a:pt x="0" y="0"/>
                  </a:lnTo>
                  <a:lnTo>
                    <a:pt x="3645892" y="0"/>
                  </a:lnTo>
                  <a:lnTo>
                    <a:pt x="3645892" y="3645892"/>
                  </a:lnTo>
                  <a:close/>
                </a:path>
              </a:pathLst>
            </a:custGeom>
            <a:solidFill>
              <a:srgbClr val="F55E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992944" y="992698"/>
              <a:ext cx="3158490" cy="3158490"/>
            </a:xfrm>
            <a:custGeom>
              <a:avLst/>
              <a:gdLst/>
              <a:ahLst/>
              <a:cxnLst/>
              <a:rect l="l" t="t" r="r" b="b"/>
              <a:pathLst>
                <a:path w="3158490" h="3158490">
                  <a:moveTo>
                    <a:pt x="0" y="0"/>
                  </a:moveTo>
                  <a:lnTo>
                    <a:pt x="3158093" y="0"/>
                  </a:lnTo>
                  <a:lnTo>
                    <a:pt x="3158093" y="3158093"/>
                  </a:lnTo>
                  <a:lnTo>
                    <a:pt x="0" y="3158093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318" y="1107772"/>
              <a:ext cx="2857494" cy="5714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48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1270" y="494325"/>
              <a:ext cx="3543498" cy="325916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246840" y="3752687"/>
            <a:ext cx="2752725" cy="664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310">
              <a:lnSpc>
                <a:spcPts val="2875"/>
              </a:lnSpc>
              <a:spcBef>
                <a:spcPts val="100"/>
              </a:spcBef>
            </a:pPr>
            <a:r>
              <a:rPr dirty="0" sz="2400" spc="300" b="1">
                <a:solidFill>
                  <a:srgbClr val="999999"/>
                </a:solidFill>
                <a:latin typeface="Calibri"/>
                <a:cs typeface="Calibri"/>
              </a:rPr>
              <a:t>Lesson</a:t>
            </a:r>
            <a:r>
              <a:rPr dirty="0" sz="2400" spc="12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400" spc="114" b="1">
                <a:solidFill>
                  <a:srgbClr val="999999"/>
                </a:solidFill>
                <a:latin typeface="Calibri"/>
                <a:cs typeface="Calibri"/>
              </a:rPr>
              <a:t>2.2</a:t>
            </a:r>
            <a:r>
              <a:rPr dirty="0" sz="2400" spc="130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400" spc="229" b="1">
                <a:solidFill>
                  <a:srgbClr val="999999"/>
                </a:solidFill>
                <a:latin typeface="Calibri"/>
                <a:cs typeface="Calibri"/>
              </a:rPr>
              <a:t>Slides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dirty="0" sz="1800" spc="245" b="1" i="1">
                <a:solidFill>
                  <a:srgbClr val="999999"/>
                </a:solidFill>
                <a:latin typeface="Calibri"/>
                <a:cs typeface="Calibri"/>
              </a:rPr>
              <a:t>Basic</a:t>
            </a:r>
            <a:r>
              <a:rPr dirty="0" sz="1800" spc="95" b="1" i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204" b="1" i="1">
                <a:solidFill>
                  <a:srgbClr val="999999"/>
                </a:solidFill>
                <a:latin typeface="Calibri"/>
                <a:cs typeface="Calibri"/>
              </a:rPr>
              <a:t>Inputs</a:t>
            </a:r>
            <a:r>
              <a:rPr dirty="0" sz="1800" spc="95" b="1" i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999999"/>
                </a:solidFill>
                <a:latin typeface="Calibri"/>
                <a:cs typeface="Calibri"/>
              </a:rPr>
              <a:t>&amp;</a:t>
            </a:r>
            <a:r>
              <a:rPr dirty="0" sz="1800" spc="100" b="1" i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220" b="1" i="1">
                <a:solidFill>
                  <a:srgbClr val="999999"/>
                </a:solidFill>
                <a:latin typeface="Calibri"/>
                <a:cs typeface="Calibri"/>
              </a:rPr>
              <a:t>Outputs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dirty="0" sz="2400" b="0">
                <a:latin typeface="Century Gothic"/>
                <a:cs typeface="Century Gothic"/>
              </a:rPr>
              <a:t>Generally</a:t>
            </a:r>
            <a:r>
              <a:rPr dirty="0" sz="2400" spc="-100" b="0">
                <a:latin typeface="Century Gothic"/>
                <a:cs typeface="Century Gothic"/>
              </a:rPr>
              <a:t> </a:t>
            </a:r>
            <a:r>
              <a:rPr dirty="0" sz="2400" spc="-25" b="0">
                <a:latin typeface="Century Gothic"/>
                <a:cs typeface="Century Gothic"/>
              </a:rPr>
              <a:t>called</a:t>
            </a:r>
            <a:r>
              <a:rPr dirty="0" sz="2400" spc="-100" b="0">
                <a:latin typeface="Century Gothic"/>
                <a:cs typeface="Century Gothic"/>
              </a:rPr>
              <a:t> </a:t>
            </a:r>
            <a:r>
              <a:rPr dirty="0" sz="2400" spc="-65" b="0">
                <a:latin typeface="Century Gothic"/>
                <a:cs typeface="Century Gothic"/>
              </a:rPr>
              <a:t>“header</a:t>
            </a:r>
            <a:r>
              <a:rPr dirty="0" sz="2400" spc="-100" b="0">
                <a:latin typeface="Century Gothic"/>
                <a:cs typeface="Century Gothic"/>
              </a:rPr>
              <a:t> </a:t>
            </a:r>
            <a:r>
              <a:rPr dirty="0" sz="2400" spc="45" b="0">
                <a:latin typeface="Century Gothic"/>
                <a:cs typeface="Century Gothic"/>
              </a:rPr>
              <a:t>pins”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865"/>
              </a:lnSpc>
            </a:pPr>
            <a:r>
              <a:rPr dirty="0" sz="2400" b="0">
                <a:latin typeface="Century Gothic"/>
                <a:cs typeface="Century Gothic"/>
              </a:rPr>
              <a:t>On</a:t>
            </a:r>
            <a:r>
              <a:rPr dirty="0" sz="2400" spc="-25" b="0">
                <a:latin typeface="Century Gothic"/>
                <a:cs typeface="Century Gothic"/>
              </a:rPr>
              <a:t> </a:t>
            </a:r>
            <a:r>
              <a:rPr dirty="0" sz="2400" spc="60" b="0">
                <a:latin typeface="Century Gothic"/>
                <a:cs typeface="Century Gothic"/>
              </a:rPr>
              <a:t>the</a:t>
            </a:r>
            <a:r>
              <a:rPr dirty="0" sz="2400" spc="-20" b="0">
                <a:latin typeface="Century Gothic"/>
                <a:cs typeface="Century Gothic"/>
              </a:rPr>
              <a:t> </a:t>
            </a:r>
            <a:r>
              <a:rPr dirty="0" sz="2400" spc="60" b="0">
                <a:solidFill>
                  <a:srgbClr val="000000"/>
                </a:solidFill>
                <a:latin typeface="Century Gothic"/>
                <a:cs typeface="Century Gothic"/>
              </a:rPr>
              <a:t>Raspberry</a:t>
            </a:r>
            <a:r>
              <a:rPr dirty="0" sz="2400" spc="-20" b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dirty="0" sz="2400" spc="225" b="0">
                <a:solidFill>
                  <a:srgbClr val="000000"/>
                </a:solidFill>
                <a:latin typeface="Century Gothic"/>
                <a:cs typeface="Century Gothic"/>
              </a:rPr>
              <a:t>Pi</a:t>
            </a:r>
            <a:r>
              <a:rPr dirty="0" sz="2400" spc="-20" b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they</a:t>
            </a:r>
            <a:r>
              <a:rPr dirty="0" sz="2400" spc="-20" b="0">
                <a:latin typeface="Century Gothic"/>
                <a:cs typeface="Century Gothic"/>
              </a:rPr>
              <a:t> are </a:t>
            </a:r>
            <a:r>
              <a:rPr dirty="0" sz="2400" spc="-25" b="0">
                <a:latin typeface="Century Gothic"/>
                <a:cs typeface="Century Gothic"/>
              </a:rPr>
              <a:t>called</a:t>
            </a:r>
            <a:r>
              <a:rPr dirty="0" sz="2400" spc="-20" b="0">
                <a:latin typeface="Century Gothic"/>
                <a:cs typeface="Century Gothic"/>
              </a:rPr>
              <a:t> </a:t>
            </a:r>
            <a:r>
              <a:rPr dirty="0" sz="2400" spc="75"/>
              <a:t>GPIO</a:t>
            </a:r>
            <a:r>
              <a:rPr dirty="0" sz="2400" spc="30"/>
              <a:t> </a:t>
            </a:r>
            <a:r>
              <a:rPr dirty="0" sz="2400" spc="85"/>
              <a:t>pins</a:t>
            </a:r>
            <a:r>
              <a:rPr dirty="0" sz="2400" spc="85" b="0"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78875" y="2211244"/>
            <a:ext cx="3865879" cy="14846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29"/>
              </a:spcBef>
            </a:pPr>
            <a:r>
              <a:rPr dirty="0" sz="3200" spc="105" b="1">
                <a:solidFill>
                  <a:srgbClr val="FFFFFF"/>
                </a:solidFill>
                <a:latin typeface="Century Gothic"/>
                <a:cs typeface="Century Gothic"/>
              </a:rPr>
              <a:t>GPIO</a:t>
            </a:r>
            <a:r>
              <a:rPr dirty="0" sz="32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204" b="1">
                <a:solidFill>
                  <a:srgbClr val="FFFFFF"/>
                </a:solidFill>
                <a:latin typeface="Century Gothic"/>
                <a:cs typeface="Century Gothic"/>
              </a:rPr>
              <a:t>stands</a:t>
            </a:r>
            <a:r>
              <a:rPr dirty="0" sz="32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140" b="1">
                <a:solidFill>
                  <a:srgbClr val="FFFFFF"/>
                </a:solidFill>
                <a:latin typeface="Century Gothic"/>
                <a:cs typeface="Century Gothic"/>
              </a:rPr>
              <a:t>for: </a:t>
            </a:r>
            <a:r>
              <a:rPr dirty="0" sz="3200" b="1">
                <a:latin typeface="Century Gothic"/>
                <a:cs typeface="Century Gothic"/>
              </a:rPr>
              <a:t>G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eneral</a:t>
            </a:r>
            <a:r>
              <a:rPr dirty="0" sz="3200" spc="2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204" b="1">
                <a:latin typeface="Century Gothic"/>
                <a:cs typeface="Century Gothic"/>
              </a:rPr>
              <a:t>P</a:t>
            </a:r>
            <a:r>
              <a:rPr dirty="0" sz="3200" spc="204" b="1">
                <a:solidFill>
                  <a:srgbClr val="FFFFFF"/>
                </a:solidFill>
                <a:latin typeface="Century Gothic"/>
                <a:cs typeface="Century Gothic"/>
              </a:rPr>
              <a:t>urpose </a:t>
            </a:r>
            <a:r>
              <a:rPr dirty="0" sz="3200" spc="235" b="1">
                <a:latin typeface="Century Gothic"/>
                <a:cs typeface="Century Gothic"/>
              </a:rPr>
              <a:t>I</a:t>
            </a:r>
            <a:r>
              <a:rPr dirty="0" sz="3200" spc="235" b="1">
                <a:solidFill>
                  <a:srgbClr val="FFFFFF"/>
                </a:solidFill>
                <a:latin typeface="Century Gothic"/>
                <a:cs typeface="Century Gothic"/>
              </a:rPr>
              <a:t>nput</a:t>
            </a:r>
            <a:r>
              <a:rPr dirty="0" sz="32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7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32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195" b="1">
                <a:latin typeface="Century Gothic"/>
                <a:cs typeface="Century Gothic"/>
              </a:rPr>
              <a:t>O</a:t>
            </a:r>
            <a:r>
              <a:rPr dirty="0" sz="3200" spc="195" b="1">
                <a:solidFill>
                  <a:srgbClr val="FFFFFF"/>
                </a:solidFill>
                <a:latin typeface="Century Gothic"/>
                <a:cs typeface="Century Gothic"/>
              </a:rPr>
              <a:t>utput.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7250" y="1339570"/>
            <a:ext cx="3875404" cy="2200910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75"/>
              <a:t>Each</a:t>
            </a:r>
            <a:r>
              <a:rPr dirty="0" sz="2400" spc="-5"/>
              <a:t> </a:t>
            </a:r>
            <a:r>
              <a:rPr dirty="0" sz="2400" spc="140"/>
              <a:t>pin</a:t>
            </a:r>
            <a:r>
              <a:rPr dirty="0" sz="2400"/>
              <a:t> can </a:t>
            </a:r>
            <a:r>
              <a:rPr dirty="0" sz="2400" spc="-25"/>
              <a:t>be </a:t>
            </a:r>
            <a:r>
              <a:rPr dirty="0" sz="2400" spc="105"/>
              <a:t>programmed</a:t>
            </a:r>
            <a:r>
              <a:rPr dirty="0" sz="2400" spc="10"/>
              <a:t> </a:t>
            </a:r>
            <a:r>
              <a:rPr dirty="0" sz="2400" spc="150"/>
              <a:t>to</a:t>
            </a:r>
            <a:r>
              <a:rPr dirty="0" sz="2400" spc="15"/>
              <a:t> </a:t>
            </a:r>
            <a:r>
              <a:rPr dirty="0" sz="2400" spc="95"/>
              <a:t>interact </a:t>
            </a:r>
            <a:r>
              <a:rPr dirty="0" sz="2400" spc="240"/>
              <a:t>with</a:t>
            </a:r>
            <a:r>
              <a:rPr dirty="0" sz="2400" spc="45"/>
              <a:t> </a:t>
            </a:r>
            <a:r>
              <a:rPr dirty="0" sz="2400"/>
              <a:t>an</a:t>
            </a:r>
            <a:r>
              <a:rPr dirty="0" sz="2400" spc="50"/>
              <a:t> </a:t>
            </a:r>
            <a:r>
              <a:rPr dirty="0" sz="2400" spc="180"/>
              <a:t>input</a:t>
            </a:r>
            <a:r>
              <a:rPr dirty="0" sz="2400" spc="50"/>
              <a:t> </a:t>
            </a:r>
            <a:r>
              <a:rPr dirty="0" sz="2400" spc="-20"/>
              <a:t>(ex: </a:t>
            </a:r>
            <a:r>
              <a:rPr dirty="0" sz="2400" spc="150"/>
              <a:t>buttons,</a:t>
            </a:r>
            <a:r>
              <a:rPr dirty="0" sz="2400" spc="30"/>
              <a:t> </a:t>
            </a:r>
            <a:r>
              <a:rPr dirty="0" sz="2400" spc="125"/>
              <a:t>switches)</a:t>
            </a:r>
            <a:r>
              <a:rPr dirty="0" sz="2400" spc="35"/>
              <a:t> </a:t>
            </a:r>
            <a:r>
              <a:rPr dirty="0" sz="2400" spc="120"/>
              <a:t>or</a:t>
            </a:r>
            <a:endParaRPr sz="2400"/>
          </a:p>
          <a:p>
            <a:pPr marL="12700" marR="907415">
              <a:lnSpc>
                <a:spcPts val="2850"/>
              </a:lnSpc>
            </a:pPr>
            <a:r>
              <a:rPr dirty="0" sz="2400"/>
              <a:t>an</a:t>
            </a:r>
            <a:r>
              <a:rPr dirty="0" sz="2400" spc="-10"/>
              <a:t> </a:t>
            </a:r>
            <a:r>
              <a:rPr dirty="0" sz="2400" spc="185"/>
              <a:t>output</a:t>
            </a:r>
            <a:r>
              <a:rPr dirty="0" sz="2400" spc="-10"/>
              <a:t> </a:t>
            </a:r>
            <a:r>
              <a:rPr dirty="0" sz="2400"/>
              <a:t>(ex:</a:t>
            </a:r>
            <a:r>
              <a:rPr dirty="0" sz="2400" spc="-5"/>
              <a:t> </a:t>
            </a:r>
            <a:r>
              <a:rPr dirty="0" sz="2400" spc="315"/>
              <a:t>LED </a:t>
            </a:r>
            <a:r>
              <a:rPr dirty="0" sz="2400" spc="150"/>
              <a:t>lights,</a:t>
            </a:r>
            <a:r>
              <a:rPr dirty="0" sz="2400" spc="15"/>
              <a:t> </a:t>
            </a:r>
            <a:r>
              <a:rPr dirty="0" sz="2400" spc="100"/>
              <a:t>buzzers).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650" y="742950"/>
            <a:ext cx="4031750" cy="34147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35"/>
              </a:spcBef>
            </a:pPr>
            <a:r>
              <a:rPr dirty="0" spc="204"/>
              <a:t>Let’s</a:t>
            </a:r>
            <a:r>
              <a:rPr dirty="0" spc="20"/>
              <a:t> </a:t>
            </a:r>
            <a:r>
              <a:rPr dirty="0" spc="130"/>
              <a:t>look</a:t>
            </a:r>
            <a:r>
              <a:rPr dirty="0" spc="20"/>
              <a:t> </a:t>
            </a:r>
            <a:r>
              <a:rPr dirty="0" spc="135"/>
              <a:t>at</a:t>
            </a:r>
            <a:r>
              <a:rPr dirty="0" spc="20"/>
              <a:t> </a:t>
            </a:r>
            <a:r>
              <a:rPr dirty="0" spc="150"/>
              <a:t>some</a:t>
            </a:r>
            <a:r>
              <a:rPr dirty="0" spc="20"/>
              <a:t> </a:t>
            </a:r>
            <a:r>
              <a:rPr dirty="0" spc="254"/>
              <a:t>inputs</a:t>
            </a:r>
            <a:r>
              <a:rPr dirty="0" spc="20"/>
              <a:t> </a:t>
            </a:r>
            <a:r>
              <a:rPr dirty="0" spc="70"/>
              <a:t>and</a:t>
            </a:r>
            <a:r>
              <a:rPr dirty="0" spc="20"/>
              <a:t> </a:t>
            </a:r>
            <a:r>
              <a:rPr dirty="0" spc="235"/>
              <a:t>outputs </a:t>
            </a:r>
            <a:r>
              <a:rPr dirty="0" spc="170"/>
              <a:t>we</a:t>
            </a:r>
            <a:r>
              <a:rPr dirty="0" spc="25"/>
              <a:t> </a:t>
            </a:r>
            <a:r>
              <a:rPr dirty="0" spc="120"/>
              <a:t>encountered</a:t>
            </a:r>
            <a:r>
              <a:rPr dirty="0" spc="25"/>
              <a:t> </a:t>
            </a:r>
            <a:r>
              <a:rPr dirty="0" spc="240"/>
              <a:t>in</a:t>
            </a:r>
            <a:r>
              <a:rPr dirty="0" spc="25"/>
              <a:t> </a:t>
            </a:r>
            <a:r>
              <a:rPr dirty="0" spc="240"/>
              <a:t>Story</a:t>
            </a:r>
            <a:r>
              <a:rPr dirty="0" spc="25"/>
              <a:t> </a:t>
            </a:r>
            <a:r>
              <a:rPr dirty="0" spc="45"/>
              <a:t>Mode</a:t>
            </a:r>
          </a:p>
          <a:p>
            <a:pPr marL="12700">
              <a:lnSpc>
                <a:spcPts val="3695"/>
              </a:lnSpc>
            </a:pPr>
            <a:r>
              <a:rPr dirty="0" spc="350"/>
              <a:t>First</a:t>
            </a:r>
            <a:r>
              <a:rPr dirty="0" spc="20"/>
              <a:t> </a:t>
            </a:r>
            <a:r>
              <a:rPr dirty="0" spc="155"/>
              <a:t>Stop:</a:t>
            </a:r>
            <a:r>
              <a:rPr dirty="0" spc="25"/>
              <a:t> </a:t>
            </a:r>
            <a:r>
              <a:rPr dirty="0" spc="285"/>
              <a:t>LED’s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2704" rIns="0" bIns="0" rtlCol="0" vert="horz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14"/>
              </a:spcBef>
              <a:buFont typeface="Arial"/>
              <a:buChar char="●"/>
              <a:tabLst>
                <a:tab pos="379095" algn="l"/>
              </a:tabLst>
            </a:pPr>
            <a:r>
              <a:rPr dirty="0" spc="90"/>
              <a:t>LED’s</a:t>
            </a:r>
            <a:r>
              <a:rPr dirty="0" spc="-70"/>
              <a:t> </a:t>
            </a:r>
            <a:r>
              <a:rPr dirty="0" spc="-10"/>
              <a:t>are</a:t>
            </a:r>
            <a:r>
              <a:rPr dirty="0" spc="-65"/>
              <a:t> </a:t>
            </a:r>
            <a:r>
              <a:rPr dirty="0" spc="65"/>
              <a:t>Outputs</a:t>
            </a:r>
          </a:p>
          <a:p>
            <a:pPr marL="379095" marR="5080" indent="-367030">
              <a:lnSpc>
                <a:spcPct val="114599"/>
              </a:lnSpc>
              <a:buFont typeface="Arial"/>
              <a:buChar char="●"/>
              <a:tabLst>
                <a:tab pos="379095" algn="l"/>
              </a:tabLst>
            </a:pPr>
            <a:r>
              <a:rPr dirty="0" spc="90"/>
              <a:t>The</a:t>
            </a:r>
            <a:r>
              <a:rPr dirty="0" spc="5"/>
              <a:t> </a:t>
            </a:r>
            <a:r>
              <a:rPr dirty="0" spc="70"/>
              <a:t>mouse</a:t>
            </a:r>
            <a:r>
              <a:rPr dirty="0" spc="10"/>
              <a:t> </a:t>
            </a:r>
            <a:r>
              <a:rPr dirty="0"/>
              <a:t>has</a:t>
            </a:r>
            <a:r>
              <a:rPr dirty="0" spc="5"/>
              <a:t> </a:t>
            </a:r>
            <a:r>
              <a:rPr dirty="0"/>
              <a:t>both</a:t>
            </a:r>
            <a:r>
              <a:rPr dirty="0" spc="10"/>
              <a:t> </a:t>
            </a:r>
            <a:r>
              <a:rPr dirty="0" spc="70"/>
              <a:t>buttons</a:t>
            </a:r>
            <a:r>
              <a:rPr dirty="0" spc="5"/>
              <a:t> </a:t>
            </a:r>
            <a:r>
              <a:rPr dirty="0"/>
              <a:t>and</a:t>
            </a:r>
            <a:r>
              <a:rPr dirty="0" spc="10"/>
              <a:t> </a:t>
            </a:r>
            <a:r>
              <a:rPr dirty="0" spc="-25"/>
              <a:t>an </a:t>
            </a:r>
            <a:r>
              <a:rPr dirty="0" spc="110"/>
              <a:t>LED.</a:t>
            </a:r>
            <a:r>
              <a:rPr dirty="0"/>
              <a:t> </a:t>
            </a:r>
            <a:r>
              <a:rPr dirty="0" spc="80"/>
              <a:t>What</a:t>
            </a:r>
            <a:r>
              <a:rPr dirty="0" spc="5"/>
              <a:t> </a:t>
            </a:r>
            <a:r>
              <a:rPr dirty="0"/>
              <a:t>does the</a:t>
            </a:r>
            <a:r>
              <a:rPr dirty="0" spc="5"/>
              <a:t> </a:t>
            </a:r>
            <a:r>
              <a:rPr dirty="0" spc="195"/>
              <a:t>LED</a:t>
            </a:r>
            <a:r>
              <a:rPr dirty="0"/>
              <a:t> </a:t>
            </a:r>
            <a:r>
              <a:rPr dirty="0" spc="-10"/>
              <a:t>indicate?</a:t>
            </a:r>
          </a:p>
          <a:p>
            <a:pPr marL="379095" marR="601345" indent="-367030">
              <a:lnSpc>
                <a:spcPct val="114599"/>
              </a:lnSpc>
              <a:buFont typeface="Arial"/>
              <a:buChar char="●"/>
              <a:tabLst>
                <a:tab pos="379095" algn="l"/>
              </a:tabLst>
            </a:pPr>
            <a:r>
              <a:rPr dirty="0" spc="90"/>
              <a:t>The</a:t>
            </a:r>
            <a:r>
              <a:rPr dirty="0" spc="5"/>
              <a:t> </a:t>
            </a:r>
            <a:r>
              <a:rPr dirty="0" spc="180"/>
              <a:t>RPi</a:t>
            </a:r>
            <a:r>
              <a:rPr dirty="0" spc="5"/>
              <a:t> </a:t>
            </a:r>
            <a:r>
              <a:rPr dirty="0"/>
              <a:t>has</a:t>
            </a:r>
            <a:r>
              <a:rPr dirty="0" spc="5"/>
              <a:t> </a:t>
            </a:r>
            <a:r>
              <a:rPr dirty="0" spc="190"/>
              <a:t>LEDs</a:t>
            </a:r>
            <a:r>
              <a:rPr dirty="0" spc="5"/>
              <a:t> </a:t>
            </a:r>
            <a:r>
              <a:rPr dirty="0"/>
              <a:t>as</a:t>
            </a:r>
            <a:r>
              <a:rPr dirty="0" spc="5"/>
              <a:t> </a:t>
            </a:r>
            <a:r>
              <a:rPr dirty="0"/>
              <a:t>well.</a:t>
            </a:r>
            <a:r>
              <a:rPr dirty="0" spc="5"/>
              <a:t> </a:t>
            </a:r>
            <a:r>
              <a:rPr dirty="0" spc="60"/>
              <a:t>What </a:t>
            </a:r>
            <a:r>
              <a:rPr dirty="0"/>
              <a:t>could</a:t>
            </a:r>
            <a:r>
              <a:rPr dirty="0" spc="-20"/>
              <a:t> </a:t>
            </a:r>
            <a:r>
              <a:rPr dirty="0"/>
              <a:t>they</a:t>
            </a:r>
            <a:r>
              <a:rPr dirty="0" spc="-15"/>
              <a:t> </a:t>
            </a:r>
            <a:r>
              <a:rPr dirty="0" spc="-10"/>
              <a:t>be</a:t>
            </a:r>
            <a:r>
              <a:rPr dirty="0" spc="-15"/>
              <a:t> </a:t>
            </a:r>
            <a:r>
              <a:rPr dirty="0" spc="-20"/>
              <a:t>for?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8929" y="1754427"/>
            <a:ext cx="3237570" cy="21691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2649" y="250056"/>
            <a:ext cx="8300720" cy="8521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4" b="1">
                <a:solidFill>
                  <a:srgbClr val="FFFFFF"/>
                </a:solidFill>
                <a:latin typeface="Century Gothic"/>
                <a:cs typeface="Century Gothic"/>
              </a:rPr>
              <a:t>LED</a:t>
            </a:r>
            <a:r>
              <a:rPr dirty="0" sz="1800" spc="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Century Gothic"/>
                <a:cs typeface="Century Gothic"/>
              </a:rPr>
              <a:t>treasure</a:t>
            </a:r>
            <a:r>
              <a:rPr dirty="0" sz="18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Century Gothic"/>
                <a:cs typeface="Century Gothic"/>
              </a:rPr>
              <a:t>detector</a:t>
            </a:r>
            <a:r>
              <a:rPr dirty="0" sz="1800" spc="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8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270" b="1">
                <a:solidFill>
                  <a:srgbClr val="FFFFFF"/>
                </a:solidFill>
                <a:latin typeface="Century Gothic"/>
                <a:cs typeface="Century Gothic"/>
              </a:rPr>
              <a:t>TNT</a:t>
            </a:r>
            <a:r>
              <a:rPr dirty="0" sz="18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Century Gothic"/>
                <a:cs typeface="Century Gothic"/>
              </a:rPr>
              <a:t>Igniter.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699"/>
              </a:lnSpc>
            </a:pPr>
            <a:r>
              <a:rPr dirty="0" sz="1800" spc="85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dirty="0" sz="18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direction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 current</a:t>
            </a:r>
            <a:r>
              <a:rPr dirty="0" sz="18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Century Gothic"/>
                <a:cs typeface="Century Gothic"/>
              </a:rPr>
              <a:t>ﬂow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switch?</a:t>
            </a:r>
            <a:r>
              <a:rPr dirty="0" sz="18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Draw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diagram</a:t>
            </a:r>
            <a:r>
              <a:rPr dirty="0" sz="18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800" spc="70">
                <a:solidFill>
                  <a:srgbClr val="FFFFFF"/>
                </a:solidFill>
                <a:latin typeface="Century Gothic"/>
                <a:cs typeface="Century Gothic"/>
              </a:rPr>
              <a:t>support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answer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6562" y="1144312"/>
            <a:ext cx="5826724" cy="30024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2649" y="250056"/>
            <a:ext cx="7985125" cy="1128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4" b="1">
                <a:solidFill>
                  <a:srgbClr val="FFFFFF"/>
                </a:solidFill>
                <a:latin typeface="Century Gothic"/>
                <a:cs typeface="Century Gothic"/>
              </a:rPr>
              <a:t>ANSWER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699"/>
              </a:lnSpc>
            </a:pPr>
            <a:r>
              <a:rPr dirty="0" sz="1800" spc="14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Century Gothic"/>
                <a:cs typeface="Century Gothic"/>
              </a:rPr>
              <a:t>Raspberry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Century Gothic"/>
                <a:cs typeface="Century Gothic"/>
              </a:rPr>
              <a:t>Pi,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red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Century Gothic"/>
                <a:cs typeface="Century Gothic"/>
              </a:rPr>
              <a:t>jumper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wire,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column,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switch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14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45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ﬂicked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Century Gothic"/>
                <a:cs typeface="Century Gothic"/>
              </a:rPr>
              <a:t>“on”,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column,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Century Gothic"/>
                <a:cs typeface="Century Gothic"/>
              </a:rPr>
              <a:t>through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blue,</a:t>
            </a:r>
            <a:r>
              <a:rPr dirty="0" sz="1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entury Gothic"/>
                <a:cs typeface="Century Gothic"/>
              </a:rPr>
              <a:t>back</a:t>
            </a:r>
            <a:r>
              <a:rPr dirty="0" sz="1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Century Gothic"/>
                <a:cs typeface="Century Gothic"/>
              </a:rPr>
              <a:t>RPi.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400" y="1191949"/>
            <a:ext cx="1692048" cy="37629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52182"/>
            <a:ext cx="2144395" cy="1477010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155"/>
              <a:t>In</a:t>
            </a:r>
            <a:r>
              <a:rPr dirty="0" sz="2400" spc="10"/>
              <a:t> </a:t>
            </a:r>
            <a:r>
              <a:rPr dirty="0" sz="2400" spc="55">
                <a:solidFill>
                  <a:srgbClr val="000000"/>
                </a:solidFill>
              </a:rPr>
              <a:t>Chain </a:t>
            </a:r>
            <a:r>
              <a:rPr dirty="0" sz="2400" spc="70">
                <a:solidFill>
                  <a:srgbClr val="000000"/>
                </a:solidFill>
              </a:rPr>
              <a:t>Reaction</a:t>
            </a:r>
            <a:r>
              <a:rPr dirty="0" sz="2400" spc="70"/>
              <a:t>,</a:t>
            </a:r>
            <a:r>
              <a:rPr dirty="0" sz="2400" spc="600"/>
              <a:t> </a:t>
            </a:r>
            <a:r>
              <a:rPr dirty="0" sz="2400" spc="160"/>
              <a:t>the</a:t>
            </a:r>
            <a:r>
              <a:rPr dirty="0" sz="2400" spc="15"/>
              <a:t> </a:t>
            </a:r>
            <a:r>
              <a:rPr dirty="0" sz="2400" spc="114"/>
              <a:t>pin </a:t>
            </a:r>
            <a:r>
              <a:rPr dirty="0" sz="2400" spc="50"/>
              <a:t>connected</a:t>
            </a:r>
            <a:r>
              <a:rPr dirty="0" sz="2400" spc="25"/>
              <a:t> </a:t>
            </a:r>
            <a:r>
              <a:rPr dirty="0" sz="2400" spc="125"/>
              <a:t>to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384725" y="1899983"/>
            <a:ext cx="2438400" cy="147701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16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Century Gothic"/>
                <a:cs typeface="Century Gothic"/>
              </a:rPr>
              <a:t>red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65" b="1">
                <a:solidFill>
                  <a:srgbClr val="FFFFFF"/>
                </a:solidFill>
                <a:latin typeface="Century Gothic"/>
                <a:cs typeface="Century Gothic"/>
              </a:rPr>
              <a:t>wire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50" b="1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coded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25" b="1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400" spc="80" b="1">
                <a:solidFill>
                  <a:srgbClr val="FFFFFF"/>
                </a:solidFill>
                <a:latin typeface="Century Gothic"/>
                <a:cs typeface="Century Gothic"/>
              </a:rPr>
              <a:t>detect</a:t>
            </a:r>
            <a:r>
              <a:rPr dirty="0" sz="24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Century Gothic"/>
                <a:cs typeface="Century Gothic"/>
              </a:rPr>
              <a:t>voltage, </a:t>
            </a:r>
            <a:r>
              <a:rPr dirty="0" sz="2400" spc="130" b="1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45" b="1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4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75" b="1">
                <a:solidFill>
                  <a:srgbClr val="FFFFFF"/>
                </a:solidFill>
                <a:latin typeface="Century Gothic"/>
                <a:cs typeface="Century Gothic"/>
              </a:rPr>
              <a:t>LOW.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7300" y="391337"/>
            <a:ext cx="1692048" cy="395157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73425" y="769663"/>
            <a:ext cx="1216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90" b="1">
                <a:solidFill>
                  <a:srgbClr val="FFFFFF"/>
                </a:solidFill>
                <a:latin typeface="Century Gothic"/>
                <a:cs typeface="Century Gothic"/>
              </a:rPr>
              <a:t>CHALLENGE: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73425" y="1188763"/>
            <a:ext cx="3373754" cy="10769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135" b="1">
                <a:solidFill>
                  <a:srgbClr val="FFFFFF"/>
                </a:solidFill>
                <a:latin typeface="Century Gothic"/>
                <a:cs typeface="Century Gothic"/>
              </a:rPr>
              <a:t>Write</a:t>
            </a:r>
            <a:r>
              <a:rPr dirty="0" sz="140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40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pseudocode</a:t>
            </a:r>
            <a:r>
              <a:rPr dirty="0" sz="1400" spc="5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140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entury Gothic"/>
                <a:cs typeface="Century Gothic"/>
              </a:rPr>
              <a:t>directions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Century Gothic"/>
                <a:cs typeface="Century Gothic"/>
              </a:rPr>
              <a:t>would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Century Gothic"/>
                <a:cs typeface="Century Gothic"/>
              </a:rPr>
              <a:t>tell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entury Gothic"/>
                <a:cs typeface="Century Gothic"/>
              </a:rPr>
              <a:t>computer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0" b="1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dirty="0" sz="14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entury Gothic"/>
                <a:cs typeface="Century Gothic"/>
              </a:rPr>
              <a:t>wanted</a:t>
            </a:r>
            <a:r>
              <a:rPr dirty="0" sz="14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entury Gothic"/>
                <a:cs typeface="Century Gothic"/>
              </a:rPr>
              <a:t>switch</a:t>
            </a:r>
            <a:r>
              <a:rPr dirty="0" sz="14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14" b="1">
                <a:solidFill>
                  <a:srgbClr val="FFFFFF"/>
                </a:solidFill>
                <a:latin typeface="Century Gothic"/>
                <a:cs typeface="Century Gothic"/>
              </a:rPr>
              <a:t>result</a:t>
            </a:r>
            <a:r>
              <a:rPr dirty="0" sz="14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1400" spc="95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4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210" b="1">
                <a:solidFill>
                  <a:srgbClr val="FFFFFF"/>
                </a:solidFill>
                <a:latin typeface="Century Gothic"/>
                <a:cs typeface="Century Gothic"/>
              </a:rPr>
              <a:t>TNT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block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00" b="1">
                <a:solidFill>
                  <a:srgbClr val="FFFFFF"/>
                </a:solidFill>
                <a:latin typeface="Century Gothic"/>
                <a:cs typeface="Century Gothic"/>
              </a:rPr>
              <a:t>when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30" b="1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00" b="1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entury Gothic"/>
                <a:cs typeface="Century Gothic"/>
              </a:rPr>
              <a:t>switched </a:t>
            </a:r>
            <a:r>
              <a:rPr dirty="0" sz="1400" spc="-25" b="1">
                <a:solidFill>
                  <a:srgbClr val="FFFFFF"/>
                </a:solidFill>
                <a:latin typeface="Century Gothic"/>
                <a:cs typeface="Century Gothic"/>
              </a:rPr>
              <a:t>on!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52182"/>
            <a:ext cx="2144395" cy="1477010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155"/>
              <a:t>In</a:t>
            </a:r>
            <a:r>
              <a:rPr dirty="0" sz="2400" spc="10"/>
              <a:t> </a:t>
            </a:r>
            <a:r>
              <a:rPr dirty="0" sz="2400" spc="55">
                <a:solidFill>
                  <a:srgbClr val="000000"/>
                </a:solidFill>
              </a:rPr>
              <a:t>Chain </a:t>
            </a:r>
            <a:r>
              <a:rPr dirty="0" sz="2400" spc="70">
                <a:solidFill>
                  <a:srgbClr val="000000"/>
                </a:solidFill>
              </a:rPr>
              <a:t>Reaction</a:t>
            </a:r>
            <a:r>
              <a:rPr dirty="0" sz="2400" spc="70"/>
              <a:t>,</a:t>
            </a:r>
            <a:r>
              <a:rPr dirty="0" sz="2400" spc="600"/>
              <a:t> </a:t>
            </a:r>
            <a:r>
              <a:rPr dirty="0" sz="2400" spc="160"/>
              <a:t>the</a:t>
            </a:r>
            <a:r>
              <a:rPr dirty="0" sz="2400" spc="15"/>
              <a:t> </a:t>
            </a:r>
            <a:r>
              <a:rPr dirty="0" sz="2400" spc="114"/>
              <a:t>pin </a:t>
            </a:r>
            <a:r>
              <a:rPr dirty="0" sz="2400" spc="50"/>
              <a:t>connected</a:t>
            </a:r>
            <a:r>
              <a:rPr dirty="0" sz="2400" spc="25"/>
              <a:t> </a:t>
            </a:r>
            <a:r>
              <a:rPr dirty="0" sz="2400" spc="125"/>
              <a:t>to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384725" y="1899983"/>
            <a:ext cx="2438400" cy="147701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16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Century Gothic"/>
                <a:cs typeface="Century Gothic"/>
              </a:rPr>
              <a:t>red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65" b="1">
                <a:solidFill>
                  <a:srgbClr val="FFFFFF"/>
                </a:solidFill>
                <a:latin typeface="Century Gothic"/>
                <a:cs typeface="Century Gothic"/>
              </a:rPr>
              <a:t>wire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50" b="1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coded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25" b="1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400" spc="80" b="1">
                <a:solidFill>
                  <a:srgbClr val="FFFFFF"/>
                </a:solidFill>
                <a:latin typeface="Century Gothic"/>
                <a:cs typeface="Century Gothic"/>
              </a:rPr>
              <a:t>detect</a:t>
            </a:r>
            <a:r>
              <a:rPr dirty="0" sz="24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Century Gothic"/>
                <a:cs typeface="Century Gothic"/>
              </a:rPr>
              <a:t>voltage, </a:t>
            </a:r>
            <a:r>
              <a:rPr dirty="0" sz="2400" spc="130" b="1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45" b="1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4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75" b="1">
                <a:solidFill>
                  <a:srgbClr val="FFFFFF"/>
                </a:solidFill>
                <a:latin typeface="Century Gothic"/>
                <a:cs typeface="Century Gothic"/>
              </a:rPr>
              <a:t>LOW.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7300" y="391337"/>
            <a:ext cx="1692048" cy="395157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73425" y="769663"/>
            <a:ext cx="1744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0" b="1">
                <a:solidFill>
                  <a:srgbClr val="FFFFFF"/>
                </a:solidFill>
                <a:latin typeface="Century Gothic"/>
                <a:cs typeface="Century Gothic"/>
              </a:rPr>
              <a:t>SAMPLE</a:t>
            </a:r>
            <a:r>
              <a:rPr dirty="0" sz="14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35" b="1">
                <a:solidFill>
                  <a:srgbClr val="FFFFFF"/>
                </a:solidFill>
                <a:latin typeface="Century Gothic"/>
                <a:cs typeface="Century Gothic"/>
              </a:rPr>
              <a:t>ANSWER: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73425" y="1188763"/>
            <a:ext cx="3377565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69900" marR="5080" indent="-457200">
              <a:lnSpc>
                <a:spcPts val="1650"/>
              </a:lnSpc>
              <a:spcBef>
                <a:spcPts val="180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#If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button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connected</a:t>
            </a:r>
            <a:r>
              <a:rPr dirty="0" sz="14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Century Gothic"/>
                <a:cs typeface="Century Gothic"/>
              </a:rPr>
              <a:t>pin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dirty="0" sz="14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2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HIGH,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#then</a:t>
            </a:r>
            <a:r>
              <a:rPr dirty="0" sz="14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Century Gothic"/>
                <a:cs typeface="Century Gothic"/>
              </a:rPr>
              <a:t>nothing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73425" y="1817413"/>
            <a:ext cx="3336290" cy="2124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#else</a:t>
            </a:r>
            <a:r>
              <a:rPr dirty="0" sz="14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button</a:t>
            </a:r>
            <a:r>
              <a:rPr dirty="0" sz="14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2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4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LOW,</a:t>
            </a:r>
            <a:endParaRPr sz="1400">
              <a:latin typeface="Century Gothic"/>
              <a:cs typeface="Century Gothic"/>
            </a:endParaRPr>
          </a:p>
          <a:p>
            <a:pPr marL="469900">
              <a:lnSpc>
                <a:spcPts val="1664"/>
              </a:lnSpc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#make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sand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block</a:t>
            </a:r>
            <a:r>
              <a:rPr dirty="0" sz="14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35">
                <a:solidFill>
                  <a:srgbClr val="FFFFFF"/>
                </a:solidFill>
                <a:latin typeface="Century Gothic"/>
                <a:cs typeface="Century Gothic"/>
              </a:rPr>
              <a:t>TNT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#Or</a:t>
            </a:r>
            <a:r>
              <a:rPr dirty="0" sz="14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alternatively</a:t>
            </a:r>
            <a:endParaRPr sz="1400">
              <a:latin typeface="Century Gothic"/>
              <a:cs typeface="Century Gothic"/>
            </a:endParaRPr>
          </a:p>
          <a:p>
            <a:pPr marL="469900" marR="5080" indent="-457200">
              <a:lnSpc>
                <a:spcPts val="1650"/>
              </a:lnSpc>
              <a:spcBef>
                <a:spcPts val="1700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#If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button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connected</a:t>
            </a:r>
            <a:r>
              <a:rPr dirty="0" sz="14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Century Gothic"/>
                <a:cs typeface="Century Gothic"/>
              </a:rPr>
              <a:t>pin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dirty="0" sz="14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2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LOW,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#then</a:t>
            </a:r>
            <a:r>
              <a:rPr dirty="0" sz="14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Century Gothic"/>
                <a:cs typeface="Century Gothic"/>
              </a:rPr>
              <a:t>nothing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64"/>
              </a:lnSpc>
              <a:spcBef>
                <a:spcPts val="1570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#else</a:t>
            </a:r>
            <a:r>
              <a:rPr dirty="0" sz="14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button</a:t>
            </a:r>
            <a:r>
              <a:rPr dirty="0" sz="14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2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4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HIGH,</a:t>
            </a:r>
            <a:endParaRPr sz="1400">
              <a:latin typeface="Century Gothic"/>
              <a:cs typeface="Century Gothic"/>
            </a:endParaRPr>
          </a:p>
          <a:p>
            <a:pPr marL="469900">
              <a:lnSpc>
                <a:spcPts val="1664"/>
              </a:lnSpc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#make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sand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block</a:t>
            </a:r>
            <a:r>
              <a:rPr dirty="0" sz="14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35">
                <a:solidFill>
                  <a:srgbClr val="FFFFFF"/>
                </a:solidFill>
                <a:latin typeface="Century Gothic"/>
                <a:cs typeface="Century Gothic"/>
              </a:rPr>
              <a:t>TNT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2649" y="250056"/>
            <a:ext cx="8039734" cy="8521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4" b="1">
                <a:solidFill>
                  <a:srgbClr val="FFFFFF"/>
                </a:solidFill>
                <a:latin typeface="Century Gothic"/>
                <a:cs typeface="Century Gothic"/>
              </a:rPr>
              <a:t>LED</a:t>
            </a:r>
            <a:r>
              <a:rPr dirty="0" sz="1800" spc="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Century Gothic"/>
                <a:cs typeface="Century Gothic"/>
              </a:rPr>
              <a:t>treasure</a:t>
            </a:r>
            <a:r>
              <a:rPr dirty="0" sz="18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Century Gothic"/>
                <a:cs typeface="Century Gothic"/>
              </a:rPr>
              <a:t>detector</a:t>
            </a:r>
            <a:r>
              <a:rPr dirty="0" sz="1800" spc="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8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270" b="1">
                <a:solidFill>
                  <a:srgbClr val="FFFFFF"/>
                </a:solidFill>
                <a:latin typeface="Century Gothic"/>
                <a:cs typeface="Century Gothic"/>
              </a:rPr>
              <a:t>TNT</a:t>
            </a:r>
            <a:r>
              <a:rPr dirty="0" sz="18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Century Gothic"/>
                <a:cs typeface="Century Gothic"/>
              </a:rPr>
              <a:t>Igniter.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699"/>
              </a:lnSpc>
            </a:pPr>
            <a:r>
              <a:rPr dirty="0" sz="1800" spc="85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direction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dirty="0" sz="18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current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Century Gothic"/>
                <a:cs typeface="Century Gothic"/>
              </a:rPr>
              <a:t>ﬂow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18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20">
                <a:solidFill>
                  <a:srgbClr val="FFFFFF"/>
                </a:solidFill>
                <a:latin typeface="Century Gothic"/>
                <a:cs typeface="Century Gothic"/>
              </a:rPr>
              <a:t>LED?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Draw</a:t>
            </a:r>
            <a:r>
              <a:rPr dirty="0" sz="18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diagram</a:t>
            </a:r>
            <a:r>
              <a:rPr dirty="0" sz="18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800" spc="70">
                <a:solidFill>
                  <a:srgbClr val="FFFFFF"/>
                </a:solidFill>
                <a:latin typeface="Century Gothic"/>
                <a:cs typeface="Century Gothic"/>
              </a:rPr>
              <a:t>support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answer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6562" y="1308462"/>
            <a:ext cx="5826724" cy="30024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2649" y="250056"/>
            <a:ext cx="6137275" cy="195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4" b="1">
                <a:solidFill>
                  <a:srgbClr val="FFFFFF"/>
                </a:solidFill>
                <a:latin typeface="Century Gothic"/>
                <a:cs typeface="Century Gothic"/>
              </a:rPr>
              <a:t>LED</a:t>
            </a:r>
            <a:r>
              <a:rPr dirty="0" sz="1800" spc="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Century Gothic"/>
                <a:cs typeface="Century Gothic"/>
              </a:rPr>
              <a:t>treasure</a:t>
            </a:r>
            <a:r>
              <a:rPr dirty="0" sz="18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Century Gothic"/>
                <a:cs typeface="Century Gothic"/>
              </a:rPr>
              <a:t>detector</a:t>
            </a:r>
            <a:r>
              <a:rPr dirty="0" sz="1800" spc="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8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270" b="1">
                <a:solidFill>
                  <a:srgbClr val="FFFFFF"/>
                </a:solidFill>
                <a:latin typeface="Century Gothic"/>
                <a:cs typeface="Century Gothic"/>
              </a:rPr>
              <a:t>TNT</a:t>
            </a:r>
            <a:r>
              <a:rPr dirty="0" sz="18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Century Gothic"/>
                <a:cs typeface="Century Gothic"/>
              </a:rPr>
              <a:t>Igniter.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699"/>
              </a:lnSpc>
            </a:pPr>
            <a:r>
              <a:rPr dirty="0" sz="1800" spc="12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18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dirty="0" sz="18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Century Gothic"/>
                <a:cs typeface="Century Gothic"/>
              </a:rPr>
              <a:t>ﬂow</a:t>
            </a:r>
            <a:r>
              <a:rPr dirty="0" sz="18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18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Century Gothic"/>
                <a:cs typeface="Century Gothic"/>
              </a:rPr>
              <a:t>Raspberry</a:t>
            </a:r>
            <a:r>
              <a:rPr dirty="0" sz="18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70">
                <a:solidFill>
                  <a:srgbClr val="FFFFFF"/>
                </a:solidFill>
                <a:latin typeface="Century Gothic"/>
                <a:cs typeface="Century Gothic"/>
              </a:rPr>
              <a:t>Pi</a:t>
            </a:r>
            <a:r>
              <a:rPr dirty="0" sz="18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18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red </a:t>
            </a:r>
            <a:r>
              <a:rPr dirty="0" sz="1800" spc="90">
                <a:solidFill>
                  <a:srgbClr val="FFFFFF"/>
                </a:solidFill>
                <a:latin typeface="Century Gothic"/>
                <a:cs typeface="Century Gothic"/>
              </a:rPr>
              <a:t>jumper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Century Gothic"/>
                <a:cs typeface="Century Gothic"/>
              </a:rPr>
              <a:t>wire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Century Gothic"/>
                <a:cs typeface="Century Gothic"/>
              </a:rPr>
              <a:t>breadboard,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column,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+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leg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95">
                <a:solidFill>
                  <a:srgbClr val="FFFFFF"/>
                </a:solidFill>
                <a:latin typeface="Century Gothic"/>
                <a:cs typeface="Century Gothic"/>
              </a:rPr>
              <a:t>LED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(long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leg),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Century Gothic"/>
                <a:cs typeface="Century Gothic"/>
              </a:rPr>
              <a:t>then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Century Gothic"/>
                <a:cs typeface="Century Gothic"/>
              </a:rPr>
              <a:t>through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95">
                <a:solidFill>
                  <a:srgbClr val="FFFFFF"/>
                </a:solidFill>
                <a:latin typeface="Century Gothic"/>
                <a:cs typeface="Century Gothic"/>
              </a:rPr>
              <a:t>LED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leg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Century Gothic"/>
                <a:cs typeface="Century Gothic"/>
              </a:rPr>
              <a:t>(shorter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leg),</a:t>
            </a:r>
            <a:r>
              <a:rPr dirty="0" sz="180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Century Gothic"/>
                <a:cs typeface="Century Gothic"/>
              </a:rPr>
              <a:t>column </a:t>
            </a:r>
            <a:r>
              <a:rPr dirty="0" sz="1800" spc="114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breadboard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entury Gothic"/>
                <a:cs typeface="Century Gothic"/>
              </a:rPr>
              <a:t>back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65">
                <a:solidFill>
                  <a:srgbClr val="FFFFFF"/>
                </a:solidFill>
                <a:latin typeface="Century Gothic"/>
                <a:cs typeface="Century Gothic"/>
              </a:rPr>
              <a:t>PI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blue</a:t>
            </a:r>
            <a:r>
              <a:rPr dirty="0" sz="18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Century Gothic"/>
                <a:cs typeface="Century Gothic"/>
              </a:rPr>
              <a:t>jumper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wire.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wer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7999" y="501650"/>
            <a:ext cx="2024625" cy="37283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5" y="452182"/>
            <a:ext cx="2426970" cy="328676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155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30" b="1">
                <a:latin typeface="Century Gothic"/>
                <a:cs typeface="Century Gothic"/>
              </a:rPr>
              <a:t>Treasure </a:t>
            </a:r>
            <a:r>
              <a:rPr dirty="0" sz="2400" spc="200" b="1">
                <a:latin typeface="Century Gothic"/>
                <a:cs typeface="Century Gothic"/>
              </a:rPr>
              <a:t>Hunt</a:t>
            </a:r>
            <a:r>
              <a:rPr dirty="0" sz="2400" spc="200" b="1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6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14" b="1">
                <a:solidFill>
                  <a:srgbClr val="FFFFFF"/>
                </a:solidFill>
                <a:latin typeface="Century Gothic"/>
                <a:cs typeface="Century Gothic"/>
              </a:rPr>
              <a:t>pin </a:t>
            </a:r>
            <a:r>
              <a:rPr dirty="0" sz="2400" spc="50" b="1">
                <a:solidFill>
                  <a:srgbClr val="FFFFFF"/>
                </a:solidFill>
                <a:latin typeface="Century Gothic"/>
                <a:cs typeface="Century Gothic"/>
              </a:rPr>
              <a:t>connected</a:t>
            </a:r>
            <a:r>
              <a:rPr dirty="0" sz="2400" spc="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25" b="1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400" spc="16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Century Gothic"/>
                <a:cs typeface="Century Gothic"/>
              </a:rPr>
              <a:t>red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45" b="1">
                <a:solidFill>
                  <a:srgbClr val="FFFFFF"/>
                </a:solidFill>
                <a:latin typeface="Century Gothic"/>
                <a:cs typeface="Century Gothic"/>
              </a:rPr>
              <a:t>wire </a:t>
            </a:r>
            <a:r>
              <a:rPr dirty="0" sz="2400" spc="5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14" b="1">
                <a:solidFill>
                  <a:srgbClr val="FFFFFF"/>
                </a:solidFill>
                <a:latin typeface="Century Gothic"/>
                <a:cs typeface="Century Gothic"/>
              </a:rPr>
              <a:t>long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60" b="1">
                <a:solidFill>
                  <a:srgbClr val="FFFFFF"/>
                </a:solidFill>
                <a:latin typeface="Century Gothic"/>
                <a:cs typeface="Century Gothic"/>
              </a:rPr>
              <a:t>leg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05" b="1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dirty="0" sz="2400" spc="16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340" b="1">
                <a:solidFill>
                  <a:srgbClr val="FFFFFF"/>
                </a:solidFill>
                <a:latin typeface="Century Gothic"/>
                <a:cs typeface="Century Gothic"/>
              </a:rPr>
              <a:t>LED</a:t>
            </a:r>
            <a:r>
              <a:rPr dirty="0" sz="24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50" b="1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coded </a:t>
            </a:r>
            <a:r>
              <a:rPr dirty="0" sz="2400" spc="150" b="1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35" b="1">
                <a:solidFill>
                  <a:srgbClr val="FFFFFF"/>
                </a:solidFill>
                <a:latin typeface="Century Gothic"/>
                <a:cs typeface="Century Gothic"/>
              </a:rPr>
              <a:t>blink </a:t>
            </a:r>
            <a:r>
              <a:rPr dirty="0" sz="2400" spc="100" b="1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85" b="1">
                <a:solidFill>
                  <a:srgbClr val="FFFFFF"/>
                </a:solidFill>
                <a:latin typeface="Century Gothic"/>
                <a:cs typeface="Century Gothic"/>
              </a:rPr>
              <a:t>increasingly </a:t>
            </a:r>
            <a:r>
              <a:rPr dirty="0" sz="2400" spc="135" b="1">
                <a:solidFill>
                  <a:srgbClr val="FFFFFF"/>
                </a:solidFill>
                <a:latin typeface="Century Gothic"/>
                <a:cs typeface="Century Gothic"/>
              </a:rPr>
              <a:t>faster</a:t>
            </a:r>
            <a:r>
              <a:rPr dirty="0" sz="24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65" b="1">
                <a:solidFill>
                  <a:srgbClr val="FFFFFF"/>
                </a:solidFill>
                <a:latin typeface="Century Gothic"/>
                <a:cs typeface="Century Gothic"/>
              </a:rPr>
              <a:t>rates.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1599" y="462049"/>
            <a:ext cx="1877405" cy="37159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4249" y="1034338"/>
            <a:ext cx="121602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90"/>
              <a:t>CHALLENGE:</a:t>
            </a:r>
            <a:endParaRPr sz="1400"/>
          </a:p>
        </p:txBody>
      </p:sp>
      <p:sp>
        <p:nvSpPr>
          <p:cNvPr id="5" name="object 5" descr=""/>
          <p:cNvSpPr txBox="1"/>
          <p:nvPr/>
        </p:nvSpPr>
        <p:spPr>
          <a:xfrm>
            <a:off x="5064249" y="1453438"/>
            <a:ext cx="3331210" cy="12865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135" b="1">
                <a:solidFill>
                  <a:srgbClr val="FFFFFF"/>
                </a:solidFill>
                <a:latin typeface="Century Gothic"/>
                <a:cs typeface="Century Gothic"/>
              </a:rPr>
              <a:t>Write</a:t>
            </a:r>
            <a:r>
              <a:rPr dirty="0" sz="140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40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pseudocode</a:t>
            </a:r>
            <a:r>
              <a:rPr dirty="0" sz="140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140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entury Gothic"/>
                <a:cs typeface="Century Gothic"/>
              </a:rPr>
              <a:t>directions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dirty="0" sz="140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Century Gothic"/>
                <a:cs typeface="Century Gothic"/>
              </a:rPr>
              <a:t>would</a:t>
            </a:r>
            <a:r>
              <a:rPr dirty="0" sz="140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give</a:t>
            </a:r>
            <a:r>
              <a:rPr dirty="0" sz="140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40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entury Gothic"/>
                <a:cs typeface="Century Gothic"/>
              </a:rPr>
              <a:t>computer </a:t>
            </a:r>
            <a:r>
              <a:rPr dirty="0" sz="1400" spc="55" b="1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dirty="0" sz="14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204" b="1">
                <a:solidFill>
                  <a:srgbClr val="FFFFFF"/>
                </a:solidFill>
                <a:latin typeface="Century Gothic"/>
                <a:cs typeface="Century Gothic"/>
              </a:rPr>
              <a:t>LED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Century Gothic"/>
                <a:cs typeface="Century Gothic"/>
              </a:rPr>
              <a:t>blink</a:t>
            </a:r>
            <a:r>
              <a:rPr dirty="0" sz="14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based</a:t>
            </a:r>
            <a:r>
              <a:rPr dirty="0" sz="140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dirty="0" sz="1400" spc="45" b="1">
                <a:solidFill>
                  <a:srgbClr val="FFFFFF"/>
                </a:solidFill>
                <a:latin typeface="Century Gothic"/>
                <a:cs typeface="Century Gothic"/>
              </a:rPr>
              <a:t>distance</a:t>
            </a:r>
            <a:r>
              <a:rPr dirty="0" sz="14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10" b="1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1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4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Century Gothic"/>
                <a:cs typeface="Century Gothic"/>
              </a:rPr>
              <a:t>treasure.</a:t>
            </a:r>
            <a:endParaRPr sz="1400">
              <a:latin typeface="Century Gothic"/>
              <a:cs typeface="Century Gothic"/>
            </a:endParaRPr>
          </a:p>
          <a:p>
            <a:pPr marL="12700" marR="104139">
              <a:lnSpc>
                <a:spcPts val="1650"/>
              </a:lnSpc>
            </a:pPr>
            <a:r>
              <a:rPr dirty="0" sz="1400" spc="70">
                <a:solidFill>
                  <a:srgbClr val="FFFFFF"/>
                </a:solidFill>
                <a:latin typeface="Century Gothic"/>
                <a:cs typeface="Century Gothic"/>
              </a:rPr>
              <a:t>Hint:</a:t>
            </a:r>
            <a:r>
              <a:rPr dirty="0" sz="14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10">
                <a:solidFill>
                  <a:srgbClr val="FFFFFF"/>
                </a:solidFill>
                <a:latin typeface="Century Gothic"/>
                <a:cs typeface="Century Gothic"/>
              </a:rPr>
              <a:t>Try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words: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“if”</a:t>
            </a:r>
            <a:r>
              <a:rPr dirty="0" sz="1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“then”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entury Gothic"/>
                <a:cs typeface="Century Gothic"/>
              </a:rPr>
              <a:t>“else”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95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 your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directions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5" y="330182"/>
            <a:ext cx="8232140" cy="183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dirty="0" sz="2400" spc="110" b="1">
                <a:solidFill>
                  <a:srgbClr val="FFFFFF"/>
                </a:solidFill>
                <a:latin typeface="Century Gothic"/>
                <a:cs typeface="Century Gothic"/>
              </a:rPr>
              <a:t>Basic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90" b="1">
                <a:solidFill>
                  <a:srgbClr val="FFFFFF"/>
                </a:solidFill>
                <a:latin typeface="Century Gothic"/>
                <a:cs typeface="Century Gothic"/>
              </a:rPr>
              <a:t>inputs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50" b="1">
                <a:solidFill>
                  <a:srgbClr val="FFFFFF"/>
                </a:solidFill>
                <a:latin typeface="Century Gothic"/>
                <a:cs typeface="Century Gothic"/>
              </a:rPr>
              <a:t>outputs:</a:t>
            </a:r>
            <a:endParaRPr sz="2400">
              <a:latin typeface="Century Gothic"/>
              <a:cs typeface="Century Gothic"/>
            </a:endParaRPr>
          </a:p>
          <a:p>
            <a:pPr marL="12700" marR="280670">
              <a:lnSpc>
                <a:spcPts val="2850"/>
              </a:lnSpc>
              <a:spcBef>
                <a:spcPts val="105"/>
              </a:spcBef>
            </a:pPr>
            <a:r>
              <a:rPr dirty="0" sz="2400" spc="125">
                <a:solidFill>
                  <a:srgbClr val="FFFFFF"/>
                </a:solidFill>
                <a:latin typeface="Century Gothic"/>
                <a:cs typeface="Century Gothic"/>
              </a:rPr>
              <a:t>Inputs</a:t>
            </a:r>
            <a:r>
              <a:rPr dirty="0" sz="24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Century Gothic"/>
                <a:cs typeface="Century Gothic"/>
              </a:rPr>
              <a:t>put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45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0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Century Gothic"/>
                <a:cs typeface="Century Gothic"/>
              </a:rPr>
              <a:t>user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60">
                <a:solidFill>
                  <a:srgbClr val="FFFFFF"/>
                </a:solidFill>
                <a:latin typeface="Century Gothic"/>
                <a:cs typeface="Century Gothic"/>
              </a:rPr>
              <a:t>environment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Century Gothic"/>
                <a:cs typeface="Century Gothic"/>
              </a:rPr>
              <a:t>into </a:t>
            </a:r>
            <a:r>
              <a:rPr dirty="0" sz="2400" spc="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computer.</a:t>
            </a:r>
            <a:r>
              <a:rPr dirty="0" sz="24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Example:</a:t>
            </a:r>
            <a:r>
              <a:rPr dirty="0" sz="2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Keyboard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ts val="2850"/>
              </a:lnSpc>
            </a:pPr>
            <a:r>
              <a:rPr dirty="0" sz="2400" spc="90">
                <a:solidFill>
                  <a:srgbClr val="FFFFFF"/>
                </a:solidFill>
                <a:latin typeface="Century Gothic"/>
                <a:cs typeface="Century Gothic"/>
              </a:rPr>
              <a:t>Outputs</a:t>
            </a:r>
            <a:r>
              <a:rPr dirty="0" sz="24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take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0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24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computer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entury Gothic"/>
                <a:cs typeface="Century Gothic"/>
              </a:rPr>
              <a:t>produce</a:t>
            </a:r>
            <a:r>
              <a:rPr dirty="0" sz="24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2400" spc="-20">
                <a:solidFill>
                  <a:srgbClr val="FFFFFF"/>
                </a:solidFill>
                <a:latin typeface="Century Gothic"/>
                <a:cs typeface="Century Gothic"/>
              </a:rPr>
              <a:t>outcome.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Example: </a:t>
            </a:r>
            <a:r>
              <a:rPr dirty="0" sz="2400" spc="114">
                <a:solidFill>
                  <a:srgbClr val="FFFFFF"/>
                </a:solidFill>
                <a:latin typeface="Century Gothic"/>
                <a:cs typeface="Century Gothic"/>
              </a:rPr>
              <a:t>Printer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7775" y="2147350"/>
            <a:ext cx="3867149" cy="19907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59" y="2244901"/>
            <a:ext cx="2810460" cy="14201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7750" y="3161450"/>
            <a:ext cx="1908050" cy="12265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5" y="452182"/>
            <a:ext cx="2426970" cy="328676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155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30" b="1">
                <a:latin typeface="Century Gothic"/>
                <a:cs typeface="Century Gothic"/>
              </a:rPr>
              <a:t>Treasure </a:t>
            </a:r>
            <a:r>
              <a:rPr dirty="0" sz="2400" spc="200" b="1">
                <a:latin typeface="Century Gothic"/>
                <a:cs typeface="Century Gothic"/>
              </a:rPr>
              <a:t>Hunt</a:t>
            </a:r>
            <a:r>
              <a:rPr dirty="0" sz="2400" spc="200" b="1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6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14" b="1">
                <a:solidFill>
                  <a:srgbClr val="FFFFFF"/>
                </a:solidFill>
                <a:latin typeface="Century Gothic"/>
                <a:cs typeface="Century Gothic"/>
              </a:rPr>
              <a:t>pin </a:t>
            </a:r>
            <a:r>
              <a:rPr dirty="0" sz="2400" spc="50" b="1">
                <a:solidFill>
                  <a:srgbClr val="FFFFFF"/>
                </a:solidFill>
                <a:latin typeface="Century Gothic"/>
                <a:cs typeface="Century Gothic"/>
              </a:rPr>
              <a:t>connected</a:t>
            </a:r>
            <a:r>
              <a:rPr dirty="0" sz="2400" spc="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25" b="1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400" spc="16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Century Gothic"/>
                <a:cs typeface="Century Gothic"/>
              </a:rPr>
              <a:t>red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45" b="1">
                <a:solidFill>
                  <a:srgbClr val="FFFFFF"/>
                </a:solidFill>
                <a:latin typeface="Century Gothic"/>
                <a:cs typeface="Century Gothic"/>
              </a:rPr>
              <a:t>wire </a:t>
            </a:r>
            <a:r>
              <a:rPr dirty="0" sz="2400" spc="5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14" b="1">
                <a:solidFill>
                  <a:srgbClr val="FFFFFF"/>
                </a:solidFill>
                <a:latin typeface="Century Gothic"/>
                <a:cs typeface="Century Gothic"/>
              </a:rPr>
              <a:t>long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60" b="1">
                <a:solidFill>
                  <a:srgbClr val="FFFFFF"/>
                </a:solidFill>
                <a:latin typeface="Century Gothic"/>
                <a:cs typeface="Century Gothic"/>
              </a:rPr>
              <a:t>leg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05" b="1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dirty="0" sz="2400" spc="16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340" b="1">
                <a:solidFill>
                  <a:srgbClr val="FFFFFF"/>
                </a:solidFill>
                <a:latin typeface="Century Gothic"/>
                <a:cs typeface="Century Gothic"/>
              </a:rPr>
              <a:t>LED</a:t>
            </a:r>
            <a:r>
              <a:rPr dirty="0" sz="24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50" b="1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coded </a:t>
            </a:r>
            <a:r>
              <a:rPr dirty="0" sz="2400" spc="150" b="1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35" b="1">
                <a:solidFill>
                  <a:srgbClr val="FFFFFF"/>
                </a:solidFill>
                <a:latin typeface="Century Gothic"/>
                <a:cs typeface="Century Gothic"/>
              </a:rPr>
              <a:t>blink </a:t>
            </a:r>
            <a:r>
              <a:rPr dirty="0" sz="2400" spc="100" b="1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85" b="1">
                <a:solidFill>
                  <a:srgbClr val="FFFFFF"/>
                </a:solidFill>
                <a:latin typeface="Century Gothic"/>
                <a:cs typeface="Century Gothic"/>
              </a:rPr>
              <a:t>increasingly </a:t>
            </a:r>
            <a:r>
              <a:rPr dirty="0" sz="2400" spc="135" b="1">
                <a:solidFill>
                  <a:srgbClr val="FFFFFF"/>
                </a:solidFill>
                <a:latin typeface="Century Gothic"/>
                <a:cs typeface="Century Gothic"/>
              </a:rPr>
              <a:t>faster</a:t>
            </a:r>
            <a:r>
              <a:rPr dirty="0" sz="24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65" b="1">
                <a:solidFill>
                  <a:srgbClr val="FFFFFF"/>
                </a:solidFill>
                <a:latin typeface="Century Gothic"/>
                <a:cs typeface="Century Gothic"/>
              </a:rPr>
              <a:t>rates.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1599" y="462049"/>
            <a:ext cx="1877405" cy="371597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91600" y="527963"/>
            <a:ext cx="16979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0" b="1">
                <a:solidFill>
                  <a:srgbClr val="FFFFFF"/>
                </a:solidFill>
                <a:latin typeface="Century Gothic"/>
                <a:cs typeface="Century Gothic"/>
              </a:rPr>
              <a:t>SAMPLE</a:t>
            </a:r>
            <a:r>
              <a:rPr dirty="0" sz="14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65" b="1">
                <a:solidFill>
                  <a:srgbClr val="FFFFFF"/>
                </a:solidFill>
                <a:latin typeface="Century Gothic"/>
                <a:cs typeface="Century Gothic"/>
              </a:rPr>
              <a:t>ANSWER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91600" y="947063"/>
            <a:ext cx="2831465" cy="17056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69900" marR="5080" indent="-457200">
              <a:lnSpc>
                <a:spcPts val="1650"/>
              </a:lnSpc>
              <a:spcBef>
                <a:spcPts val="180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#If </a:t>
            </a:r>
            <a:r>
              <a:rPr dirty="0" sz="1400" spc="80">
                <a:solidFill>
                  <a:srgbClr val="FFFFFF"/>
                </a:solidFill>
                <a:latin typeface="Century Gothic"/>
                <a:cs typeface="Century Gothic"/>
              </a:rPr>
              <a:t>VERY</a:t>
            </a:r>
            <a:r>
              <a:rPr dirty="0" sz="14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far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Century Gothic"/>
                <a:cs typeface="Century Gothic"/>
              </a:rPr>
              <a:t>away</a:t>
            </a:r>
            <a:r>
              <a:rPr dirty="0" sz="14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treasure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#no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75">
                <a:solidFill>
                  <a:srgbClr val="FFFFFF"/>
                </a:solidFill>
                <a:latin typeface="Century Gothic"/>
                <a:cs typeface="Century Gothic"/>
              </a:rPr>
              <a:t>blink</a:t>
            </a:r>
            <a:endParaRPr sz="1400">
              <a:latin typeface="Century Gothic"/>
              <a:cs typeface="Century Gothic"/>
            </a:endParaRPr>
          </a:p>
          <a:p>
            <a:pPr marL="469900" marR="141605" indent="-4572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#else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far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Century Gothic"/>
                <a:cs typeface="Century Gothic"/>
              </a:rPr>
              <a:t>away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treasure </a:t>
            </a:r>
            <a:r>
              <a:rPr dirty="0" sz="1400" spc="60">
                <a:solidFill>
                  <a:srgbClr val="FFFFFF"/>
                </a:solidFill>
                <a:latin typeface="Century Gothic"/>
                <a:cs typeface="Century Gothic"/>
              </a:rPr>
              <a:t>#blink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Century Gothic"/>
                <a:cs typeface="Century Gothic"/>
              </a:rPr>
              <a:t>slowly</a:t>
            </a:r>
            <a:endParaRPr sz="1400">
              <a:latin typeface="Century Gothic"/>
              <a:cs typeface="Century Gothic"/>
            </a:endParaRPr>
          </a:p>
          <a:p>
            <a:pPr marL="469900" marR="676910" indent="-4572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#else </a:t>
            </a:r>
            <a:r>
              <a:rPr dirty="0" sz="1400" spc="65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 close to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treasure </a:t>
            </a:r>
            <a:r>
              <a:rPr dirty="0" sz="1400" spc="60">
                <a:solidFill>
                  <a:srgbClr val="FFFFFF"/>
                </a:solidFill>
                <a:latin typeface="Century Gothic"/>
                <a:cs typeface="Century Gothic"/>
              </a:rPr>
              <a:t>#blink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fast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585"/>
              </a:lnSpc>
            </a:pP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#else</a:t>
            </a:r>
            <a:endParaRPr sz="1400">
              <a:latin typeface="Century Gothic"/>
              <a:cs typeface="Century Gothic"/>
            </a:endParaRPr>
          </a:p>
          <a:p>
            <a:pPr marL="469900">
              <a:lnSpc>
                <a:spcPts val="1664"/>
              </a:lnSpc>
            </a:pPr>
            <a:r>
              <a:rPr dirty="0" sz="1400" spc="60">
                <a:solidFill>
                  <a:srgbClr val="FFFFFF"/>
                </a:solidFill>
                <a:latin typeface="Century Gothic"/>
                <a:cs typeface="Century Gothic"/>
              </a:rPr>
              <a:t>#blink</a:t>
            </a:r>
            <a:r>
              <a:rPr dirty="0" sz="14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Century Gothic"/>
                <a:cs typeface="Century Gothic"/>
              </a:rPr>
              <a:t>super</a:t>
            </a:r>
            <a:r>
              <a:rPr dirty="0" sz="14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fast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91600" y="3213674"/>
            <a:ext cx="3291840" cy="102743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5"/>
              </a:spcBef>
            </a:pPr>
            <a:r>
              <a:rPr dirty="0" sz="2200" spc="180" b="1">
                <a:solidFill>
                  <a:srgbClr val="FFFFFF"/>
                </a:solidFill>
                <a:latin typeface="Century Gothic"/>
                <a:cs typeface="Century Gothic"/>
              </a:rPr>
              <a:t>Blinking</a:t>
            </a:r>
            <a:r>
              <a:rPr dirty="0" sz="22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170" b="1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22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120" b="1">
                <a:solidFill>
                  <a:srgbClr val="FFFFFF"/>
                </a:solidFill>
                <a:latin typeface="Century Gothic"/>
                <a:cs typeface="Century Gothic"/>
              </a:rPr>
              <a:t>sending</a:t>
            </a:r>
            <a:r>
              <a:rPr dirty="0" sz="22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-50" b="1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2200" spc="45" b="1">
                <a:solidFill>
                  <a:srgbClr val="FFFFFF"/>
                </a:solidFill>
                <a:latin typeface="Century Gothic"/>
                <a:cs typeface="Century Gothic"/>
              </a:rPr>
              <a:t>sequence</a:t>
            </a:r>
            <a:r>
              <a:rPr dirty="0" sz="22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130" b="1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2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120" b="1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dirty="0" sz="2200" spc="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200" spc="280" b="1">
                <a:solidFill>
                  <a:srgbClr val="FFFFFF"/>
                </a:solidFill>
                <a:latin typeface="Century Gothic"/>
                <a:cs typeface="Century Gothic"/>
              </a:rPr>
              <a:t>LOW</a:t>
            </a:r>
            <a:r>
              <a:rPr dirty="0" sz="22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65" b="1">
                <a:solidFill>
                  <a:srgbClr val="FFFFFF"/>
                </a:solidFill>
                <a:latin typeface="Century Gothic"/>
                <a:cs typeface="Century Gothic"/>
              </a:rPr>
              <a:t>voltages.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9074" y="452182"/>
            <a:ext cx="5002530" cy="183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4" b="1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210" b="1">
                <a:solidFill>
                  <a:srgbClr val="FFFFFF"/>
                </a:solidFill>
                <a:latin typeface="Century Gothic"/>
                <a:cs typeface="Century Gothic"/>
              </a:rPr>
              <a:t>Turn!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97900"/>
              </a:lnSpc>
            </a:pPr>
            <a:r>
              <a:rPr dirty="0" sz="2400" spc="18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Century Gothic"/>
                <a:cs typeface="Century Gothic"/>
              </a:rPr>
              <a:t>mouse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35">
                <a:solidFill>
                  <a:srgbClr val="FFFFFF"/>
                </a:solidFill>
                <a:latin typeface="Century Gothic"/>
                <a:cs typeface="Century Gothic"/>
              </a:rPr>
              <a:t>output? </a:t>
            </a:r>
            <a:r>
              <a:rPr dirty="0" sz="2400" spc="80">
                <a:solidFill>
                  <a:srgbClr val="FFFFFF"/>
                </a:solidFill>
                <a:latin typeface="Century Gothic"/>
                <a:cs typeface="Century Gothic"/>
              </a:rPr>
              <a:t>Why?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225" y="485224"/>
            <a:ext cx="2740249" cy="2924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1388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dirty="0" sz="2400" spc="105"/>
              <a:t>And</a:t>
            </a:r>
            <a:r>
              <a:rPr dirty="0" sz="2400" spc="20"/>
              <a:t> </a:t>
            </a:r>
            <a:r>
              <a:rPr dirty="0" sz="2400" spc="160"/>
              <a:t>the</a:t>
            </a:r>
            <a:r>
              <a:rPr dirty="0" sz="2400" spc="20"/>
              <a:t> </a:t>
            </a:r>
            <a:r>
              <a:rPr dirty="0" sz="2400" spc="130"/>
              <a:t>answer</a:t>
            </a:r>
            <a:r>
              <a:rPr dirty="0" sz="2400" spc="20"/>
              <a:t> </a:t>
            </a:r>
            <a:r>
              <a:rPr dirty="0" sz="2400" spc="80"/>
              <a:t>is:</a:t>
            </a:r>
            <a:endParaRPr sz="2400"/>
          </a:p>
          <a:p>
            <a:pPr marL="12700" marR="5080">
              <a:lnSpc>
                <a:spcPts val="2850"/>
              </a:lnSpc>
              <a:spcBef>
                <a:spcPts val="105"/>
              </a:spcBef>
            </a:pPr>
            <a:r>
              <a:rPr dirty="0" sz="2400" b="0">
                <a:latin typeface="Century Gothic"/>
                <a:cs typeface="Century Gothic"/>
              </a:rPr>
              <a:t>It’s</a:t>
            </a:r>
            <a:r>
              <a:rPr dirty="0" sz="2400" spc="-6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an</a:t>
            </a:r>
            <a:r>
              <a:rPr dirty="0" sz="2400" spc="-60" b="0">
                <a:latin typeface="Century Gothic"/>
                <a:cs typeface="Century Gothic"/>
              </a:rPr>
              <a:t> </a:t>
            </a:r>
            <a:r>
              <a:rPr dirty="0" sz="2400" spc="60" b="0">
                <a:latin typeface="Century Gothic"/>
                <a:cs typeface="Century Gothic"/>
              </a:rPr>
              <a:t>input.</a:t>
            </a:r>
            <a:r>
              <a:rPr dirty="0" sz="2400" spc="-55" b="0">
                <a:latin typeface="Century Gothic"/>
                <a:cs typeface="Century Gothic"/>
              </a:rPr>
              <a:t> </a:t>
            </a:r>
            <a:r>
              <a:rPr dirty="0" sz="2400" spc="105" b="0">
                <a:latin typeface="Century Gothic"/>
                <a:cs typeface="Century Gothic"/>
              </a:rPr>
              <a:t>The</a:t>
            </a:r>
            <a:r>
              <a:rPr dirty="0" sz="2400" spc="-6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mouse’s</a:t>
            </a:r>
            <a:r>
              <a:rPr dirty="0" sz="2400" spc="-55" b="0">
                <a:latin typeface="Century Gothic"/>
                <a:cs typeface="Century Gothic"/>
              </a:rPr>
              <a:t> </a:t>
            </a:r>
            <a:r>
              <a:rPr dirty="0" sz="2400" spc="-10" b="0">
                <a:latin typeface="Century Gothic"/>
                <a:cs typeface="Century Gothic"/>
              </a:rPr>
              <a:t>click,</a:t>
            </a:r>
            <a:r>
              <a:rPr dirty="0" sz="2400" spc="-6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location</a:t>
            </a:r>
            <a:r>
              <a:rPr dirty="0" sz="2400" spc="-55" b="0">
                <a:latin typeface="Century Gothic"/>
                <a:cs typeface="Century Gothic"/>
              </a:rPr>
              <a:t> </a:t>
            </a:r>
            <a:r>
              <a:rPr dirty="0" sz="2400" spc="-20" b="0">
                <a:latin typeface="Century Gothic"/>
                <a:cs typeface="Century Gothic"/>
              </a:rPr>
              <a:t>and</a:t>
            </a:r>
            <a:r>
              <a:rPr dirty="0" sz="2400" spc="-60" b="0">
                <a:latin typeface="Century Gothic"/>
                <a:cs typeface="Century Gothic"/>
              </a:rPr>
              <a:t> </a:t>
            </a:r>
            <a:r>
              <a:rPr dirty="0" sz="2400" spc="60" b="0">
                <a:latin typeface="Century Gothic"/>
                <a:cs typeface="Century Gothic"/>
              </a:rPr>
              <a:t>scroll</a:t>
            </a:r>
            <a:r>
              <a:rPr dirty="0" sz="2400" spc="-55" b="0">
                <a:latin typeface="Century Gothic"/>
                <a:cs typeface="Century Gothic"/>
              </a:rPr>
              <a:t> </a:t>
            </a:r>
            <a:r>
              <a:rPr dirty="0" sz="2400" spc="40" b="0">
                <a:latin typeface="Century Gothic"/>
                <a:cs typeface="Century Gothic"/>
              </a:rPr>
              <a:t>tell </a:t>
            </a:r>
            <a:r>
              <a:rPr dirty="0" sz="2400" b="0">
                <a:latin typeface="Century Gothic"/>
                <a:cs typeface="Century Gothic"/>
              </a:rPr>
              <a:t>computer what</a:t>
            </a:r>
            <a:r>
              <a:rPr dirty="0" sz="2400" spc="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to </a:t>
            </a:r>
            <a:r>
              <a:rPr dirty="0" sz="2400" spc="-20" b="0">
                <a:latin typeface="Century Gothic"/>
                <a:cs typeface="Century Gothic"/>
              </a:rPr>
              <a:t>do</a:t>
            </a:r>
            <a:r>
              <a:rPr dirty="0" sz="2400" spc="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on </a:t>
            </a:r>
            <a:r>
              <a:rPr dirty="0" sz="2400" spc="50" b="0">
                <a:latin typeface="Century Gothic"/>
                <a:cs typeface="Century Gothic"/>
              </a:rPr>
              <a:t>the</a:t>
            </a:r>
            <a:r>
              <a:rPr dirty="0" sz="2400" spc="5" b="0">
                <a:latin typeface="Century Gothic"/>
                <a:cs typeface="Century Gothic"/>
              </a:rPr>
              <a:t> </a:t>
            </a:r>
            <a:r>
              <a:rPr dirty="0" sz="2400" spc="-10" b="0">
                <a:latin typeface="Century Gothic"/>
                <a:cs typeface="Century Gothic"/>
              </a:rPr>
              <a:t>screen.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340" y="1774725"/>
            <a:ext cx="2339509" cy="24968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874" y="2027812"/>
            <a:ext cx="3867149" cy="1990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58100" y="712220"/>
            <a:ext cx="5139690" cy="183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2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65" b="1">
                <a:solidFill>
                  <a:srgbClr val="FFFFFF"/>
                </a:solidFill>
                <a:latin typeface="Century Gothic"/>
                <a:cs typeface="Century Gothic"/>
              </a:rPr>
              <a:t>Speaker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97900"/>
              </a:lnSpc>
            </a:pPr>
            <a:r>
              <a:rPr dirty="0" sz="2400" spc="18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24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speaker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dirty="0" sz="24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4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35">
                <a:solidFill>
                  <a:srgbClr val="FFFFFF"/>
                </a:solidFill>
                <a:latin typeface="Century Gothic"/>
                <a:cs typeface="Century Gothic"/>
              </a:rPr>
              <a:t>output? </a:t>
            </a:r>
            <a:r>
              <a:rPr dirty="0" sz="2400" spc="80">
                <a:solidFill>
                  <a:srgbClr val="FFFFFF"/>
                </a:solidFill>
                <a:latin typeface="Century Gothic"/>
                <a:cs typeface="Century Gothic"/>
              </a:rPr>
              <a:t>Why?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04899" y="562550"/>
            <a:ext cx="2543175" cy="2607310"/>
            <a:chOff x="404899" y="562550"/>
            <a:chExt cx="2543175" cy="26073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899" y="562550"/>
              <a:ext cx="2538224" cy="260197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692699" y="2114925"/>
              <a:ext cx="250825" cy="1050290"/>
            </a:xfrm>
            <a:custGeom>
              <a:avLst/>
              <a:gdLst/>
              <a:ahLst/>
              <a:cxnLst/>
              <a:rect l="l" t="t" r="r" b="b"/>
              <a:pathLst>
                <a:path w="250825" h="1050289">
                  <a:moveTo>
                    <a:pt x="250499" y="1049699"/>
                  </a:moveTo>
                  <a:lnTo>
                    <a:pt x="0" y="1049699"/>
                  </a:lnTo>
                  <a:lnTo>
                    <a:pt x="0" y="0"/>
                  </a:lnTo>
                  <a:lnTo>
                    <a:pt x="250499" y="0"/>
                  </a:lnTo>
                  <a:lnTo>
                    <a:pt x="250499" y="1049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92699" y="2114925"/>
              <a:ext cx="250825" cy="1050290"/>
            </a:xfrm>
            <a:custGeom>
              <a:avLst/>
              <a:gdLst/>
              <a:ahLst/>
              <a:cxnLst/>
              <a:rect l="l" t="t" r="r" b="b"/>
              <a:pathLst>
                <a:path w="250825" h="1050289">
                  <a:moveTo>
                    <a:pt x="0" y="0"/>
                  </a:moveTo>
                  <a:lnTo>
                    <a:pt x="250499" y="0"/>
                  </a:lnTo>
                  <a:lnTo>
                    <a:pt x="250499" y="1049699"/>
                  </a:lnTo>
                  <a:lnTo>
                    <a:pt x="0" y="10496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1388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dirty="0" sz="2400" spc="105"/>
              <a:t>And</a:t>
            </a:r>
            <a:r>
              <a:rPr dirty="0" sz="2400" spc="20"/>
              <a:t> </a:t>
            </a:r>
            <a:r>
              <a:rPr dirty="0" sz="2400" spc="160"/>
              <a:t>the</a:t>
            </a:r>
            <a:r>
              <a:rPr dirty="0" sz="2400" spc="20"/>
              <a:t> </a:t>
            </a:r>
            <a:r>
              <a:rPr dirty="0" sz="2400" spc="130"/>
              <a:t>answer</a:t>
            </a:r>
            <a:r>
              <a:rPr dirty="0" sz="2400" spc="20"/>
              <a:t> </a:t>
            </a:r>
            <a:r>
              <a:rPr dirty="0" sz="2400" spc="80"/>
              <a:t>is:</a:t>
            </a:r>
            <a:endParaRPr sz="2400"/>
          </a:p>
          <a:p>
            <a:pPr marL="12700" marR="5080">
              <a:lnSpc>
                <a:spcPts val="2850"/>
              </a:lnSpc>
              <a:spcBef>
                <a:spcPts val="105"/>
              </a:spcBef>
            </a:pPr>
            <a:r>
              <a:rPr dirty="0" sz="2400" b="0">
                <a:latin typeface="Century Gothic"/>
                <a:cs typeface="Century Gothic"/>
              </a:rPr>
              <a:t>It’s</a:t>
            </a:r>
            <a:r>
              <a:rPr dirty="0" sz="2400" spc="-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an</a:t>
            </a:r>
            <a:r>
              <a:rPr dirty="0" sz="2400" spc="-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output.</a:t>
            </a:r>
            <a:r>
              <a:rPr dirty="0" sz="2400" spc="-5" b="0">
                <a:latin typeface="Century Gothic"/>
                <a:cs typeface="Century Gothic"/>
              </a:rPr>
              <a:t> </a:t>
            </a:r>
            <a:r>
              <a:rPr dirty="0" sz="2400" spc="105" b="0">
                <a:latin typeface="Century Gothic"/>
                <a:cs typeface="Century Gothic"/>
              </a:rPr>
              <a:t>The</a:t>
            </a:r>
            <a:r>
              <a:rPr dirty="0" sz="2400" spc="-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computer </a:t>
            </a:r>
            <a:r>
              <a:rPr dirty="0" sz="2400" spc="105" b="0">
                <a:latin typeface="Century Gothic"/>
                <a:cs typeface="Century Gothic"/>
              </a:rPr>
              <a:t>puts</a:t>
            </a:r>
            <a:r>
              <a:rPr dirty="0" sz="2400" spc="-5" b="0">
                <a:latin typeface="Century Gothic"/>
                <a:cs typeface="Century Gothic"/>
              </a:rPr>
              <a:t> </a:t>
            </a:r>
            <a:r>
              <a:rPr dirty="0" sz="2400" spc="60" b="0">
                <a:latin typeface="Century Gothic"/>
                <a:cs typeface="Century Gothic"/>
              </a:rPr>
              <a:t>out</a:t>
            </a:r>
            <a:r>
              <a:rPr dirty="0" sz="2400" spc="-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an</a:t>
            </a:r>
            <a:r>
              <a:rPr dirty="0" sz="2400" spc="-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audio </a:t>
            </a:r>
            <a:r>
              <a:rPr dirty="0" sz="2400" spc="55" b="0">
                <a:latin typeface="Century Gothic"/>
                <a:cs typeface="Century Gothic"/>
              </a:rPr>
              <a:t>signal </a:t>
            </a:r>
            <a:r>
              <a:rPr dirty="0" sz="2400" b="0">
                <a:latin typeface="Century Gothic"/>
                <a:cs typeface="Century Gothic"/>
              </a:rPr>
              <a:t>to</a:t>
            </a:r>
            <a:r>
              <a:rPr dirty="0" sz="2400" spc="-55" b="0">
                <a:latin typeface="Century Gothic"/>
                <a:cs typeface="Century Gothic"/>
              </a:rPr>
              <a:t> </a:t>
            </a:r>
            <a:r>
              <a:rPr dirty="0" sz="2400" spc="50" b="0">
                <a:latin typeface="Century Gothic"/>
                <a:cs typeface="Century Gothic"/>
              </a:rPr>
              <a:t>the</a:t>
            </a:r>
            <a:r>
              <a:rPr dirty="0" sz="2400" spc="-50" b="0">
                <a:latin typeface="Century Gothic"/>
                <a:cs typeface="Century Gothic"/>
              </a:rPr>
              <a:t> </a:t>
            </a:r>
            <a:r>
              <a:rPr dirty="0" sz="2400" spc="105" b="0">
                <a:latin typeface="Century Gothic"/>
                <a:cs typeface="Century Gothic"/>
              </a:rPr>
              <a:t>user</a:t>
            </a:r>
            <a:r>
              <a:rPr dirty="0" sz="2400" spc="-55" b="0">
                <a:latin typeface="Century Gothic"/>
                <a:cs typeface="Century Gothic"/>
              </a:rPr>
              <a:t> </a:t>
            </a:r>
            <a:r>
              <a:rPr dirty="0" sz="2400" spc="55" b="0">
                <a:latin typeface="Century Gothic"/>
                <a:cs typeface="Century Gothic"/>
              </a:rPr>
              <a:t>or</a:t>
            </a:r>
            <a:r>
              <a:rPr dirty="0" sz="2400" spc="-50" b="0">
                <a:latin typeface="Century Gothic"/>
                <a:cs typeface="Century Gothic"/>
              </a:rPr>
              <a:t> </a:t>
            </a:r>
            <a:r>
              <a:rPr dirty="0" sz="2400" spc="60" b="0">
                <a:latin typeface="Century Gothic"/>
                <a:cs typeface="Century Gothic"/>
              </a:rPr>
              <a:t>environment</a:t>
            </a:r>
            <a:r>
              <a:rPr dirty="0" sz="2400" spc="-50" b="0">
                <a:latin typeface="Century Gothic"/>
                <a:cs typeface="Century Gothic"/>
              </a:rPr>
              <a:t> </a:t>
            </a:r>
            <a:r>
              <a:rPr dirty="0" sz="2400" spc="-20" b="0">
                <a:latin typeface="Century Gothic"/>
                <a:cs typeface="Century Gothic"/>
              </a:rPr>
              <a:t>and</a:t>
            </a:r>
            <a:r>
              <a:rPr dirty="0" sz="2400" spc="-55" b="0">
                <a:latin typeface="Century Gothic"/>
                <a:cs typeface="Century Gothic"/>
              </a:rPr>
              <a:t> </a:t>
            </a:r>
            <a:r>
              <a:rPr dirty="0" sz="2400" spc="50" b="0">
                <a:latin typeface="Century Gothic"/>
                <a:cs typeface="Century Gothic"/>
              </a:rPr>
              <a:t>the</a:t>
            </a:r>
            <a:r>
              <a:rPr dirty="0" sz="2400" spc="-5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speaker</a:t>
            </a:r>
            <a:r>
              <a:rPr dirty="0" sz="2400" spc="-5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plays</a:t>
            </a:r>
            <a:r>
              <a:rPr dirty="0" sz="2400" spc="-55" b="0">
                <a:latin typeface="Century Gothic"/>
                <a:cs typeface="Century Gothic"/>
              </a:rPr>
              <a:t> </a:t>
            </a:r>
            <a:r>
              <a:rPr dirty="0" sz="2400" spc="-25" b="0">
                <a:latin typeface="Century Gothic"/>
                <a:cs typeface="Century Gothic"/>
              </a:rPr>
              <a:t>it.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440875" y="1688850"/>
            <a:ext cx="2543175" cy="2606675"/>
            <a:chOff x="4440875" y="1688850"/>
            <a:chExt cx="2543175" cy="26066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0875" y="1688850"/>
              <a:ext cx="2538224" cy="260197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616025" y="3613599"/>
              <a:ext cx="363220" cy="677545"/>
            </a:xfrm>
            <a:custGeom>
              <a:avLst/>
              <a:gdLst/>
              <a:ahLst/>
              <a:cxnLst/>
              <a:rect l="l" t="t" r="r" b="b"/>
              <a:pathLst>
                <a:path w="363220" h="677545">
                  <a:moveTo>
                    <a:pt x="362999" y="677099"/>
                  </a:moveTo>
                  <a:lnTo>
                    <a:pt x="0" y="677099"/>
                  </a:lnTo>
                  <a:lnTo>
                    <a:pt x="0" y="0"/>
                  </a:lnTo>
                  <a:lnTo>
                    <a:pt x="362999" y="0"/>
                  </a:lnTo>
                  <a:lnTo>
                    <a:pt x="362999" y="677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16025" y="3613599"/>
              <a:ext cx="363220" cy="677545"/>
            </a:xfrm>
            <a:custGeom>
              <a:avLst/>
              <a:gdLst/>
              <a:ahLst/>
              <a:cxnLst/>
              <a:rect l="l" t="t" r="r" b="b"/>
              <a:pathLst>
                <a:path w="363220" h="677545">
                  <a:moveTo>
                    <a:pt x="0" y="0"/>
                  </a:moveTo>
                  <a:lnTo>
                    <a:pt x="362999" y="0"/>
                  </a:lnTo>
                  <a:lnTo>
                    <a:pt x="362999" y="677099"/>
                  </a:lnTo>
                  <a:lnTo>
                    <a:pt x="0" y="677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2400" y="1688850"/>
            <a:ext cx="2110799" cy="2496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987" y="1690149"/>
            <a:ext cx="5048024" cy="27007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358333"/>
            <a:ext cx="24257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0"/>
              <a:t>Screen</a:t>
            </a:r>
            <a:r>
              <a:rPr dirty="0" sz="2400" spc="5"/>
              <a:t> </a:t>
            </a:r>
            <a:r>
              <a:rPr dirty="0" sz="2400" spc="45"/>
              <a:t>display:</a:t>
            </a:r>
            <a:endParaRPr sz="2400"/>
          </a:p>
        </p:txBody>
      </p:sp>
      <p:sp>
        <p:nvSpPr>
          <p:cNvPr id="4" name="object 4" descr=""/>
          <p:cNvSpPr txBox="1"/>
          <p:nvPr/>
        </p:nvSpPr>
        <p:spPr>
          <a:xfrm>
            <a:off x="384725" y="1082233"/>
            <a:ext cx="59670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8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2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display</a:t>
            </a:r>
            <a:r>
              <a:rPr dirty="0" sz="2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dirty="0" sz="2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dirty="0" sz="2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45">
                <a:solidFill>
                  <a:srgbClr val="FFFFFF"/>
                </a:solidFill>
                <a:latin typeface="Century Gothic"/>
                <a:cs typeface="Century Gothic"/>
              </a:rPr>
              <a:t>output?</a:t>
            </a:r>
            <a:r>
              <a:rPr dirty="0" sz="2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80">
                <a:solidFill>
                  <a:srgbClr val="FFFFFF"/>
                </a:solidFill>
                <a:latin typeface="Century Gothic"/>
                <a:cs typeface="Century Gothic"/>
              </a:rPr>
              <a:t>Why?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13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80"/>
              <a:t>If</a:t>
            </a:r>
            <a:r>
              <a:rPr dirty="0" sz="2400"/>
              <a:t> </a:t>
            </a:r>
            <a:r>
              <a:rPr dirty="0" sz="2400" spc="225"/>
              <a:t>it</a:t>
            </a:r>
            <a:r>
              <a:rPr dirty="0" sz="2400" spc="5"/>
              <a:t> </a:t>
            </a:r>
            <a:r>
              <a:rPr dirty="0" sz="2400" spc="50"/>
              <a:t>had</a:t>
            </a:r>
            <a:r>
              <a:rPr dirty="0" sz="2400" spc="5"/>
              <a:t> </a:t>
            </a:r>
            <a:r>
              <a:rPr dirty="0" sz="2400"/>
              <a:t>a</a:t>
            </a:r>
            <a:r>
              <a:rPr dirty="0" sz="2400" spc="5"/>
              <a:t> </a:t>
            </a:r>
            <a:r>
              <a:rPr dirty="0" sz="2400" spc="110"/>
              <a:t>touch</a:t>
            </a:r>
            <a:r>
              <a:rPr dirty="0" sz="2400" spc="5"/>
              <a:t> </a:t>
            </a:r>
            <a:r>
              <a:rPr dirty="0" sz="2400" spc="60"/>
              <a:t>screen,</a:t>
            </a:r>
            <a:r>
              <a:rPr dirty="0" sz="2400" spc="5"/>
              <a:t> </a:t>
            </a:r>
            <a:r>
              <a:rPr dirty="0" sz="2400" spc="180"/>
              <a:t>what</a:t>
            </a:r>
            <a:r>
              <a:rPr dirty="0" sz="2400"/>
              <a:t> </a:t>
            </a:r>
            <a:r>
              <a:rPr dirty="0" sz="2400" spc="145"/>
              <a:t>would</a:t>
            </a:r>
            <a:r>
              <a:rPr dirty="0" sz="2400" spc="5"/>
              <a:t> </a:t>
            </a:r>
            <a:r>
              <a:rPr dirty="0" sz="2400" spc="225"/>
              <a:t>it</a:t>
            </a:r>
            <a:r>
              <a:rPr dirty="0" sz="2400" spc="5"/>
              <a:t> </a:t>
            </a:r>
            <a:r>
              <a:rPr dirty="0" sz="2400" spc="-25"/>
              <a:t>be?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199" y="1416549"/>
            <a:ext cx="5048024" cy="2700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0359" y="1316474"/>
            <a:ext cx="3508816" cy="28296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292632"/>
            <a:ext cx="4390390" cy="753110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250"/>
              <a:t>What</a:t>
            </a:r>
            <a:r>
              <a:rPr dirty="0" sz="2400" spc="45"/>
              <a:t> </a:t>
            </a:r>
            <a:r>
              <a:rPr dirty="0" sz="2400"/>
              <a:t>are</a:t>
            </a:r>
            <a:r>
              <a:rPr dirty="0" sz="2400" spc="50"/>
              <a:t> </a:t>
            </a:r>
            <a:r>
              <a:rPr dirty="0" sz="2400" spc="135"/>
              <a:t>these</a:t>
            </a:r>
            <a:r>
              <a:rPr dirty="0" sz="2400" spc="50"/>
              <a:t> </a:t>
            </a:r>
            <a:r>
              <a:rPr dirty="0" sz="2400" spc="-10"/>
              <a:t>called? </a:t>
            </a:r>
            <a:r>
              <a:rPr dirty="0" sz="2400" spc="250"/>
              <a:t>What</a:t>
            </a:r>
            <a:r>
              <a:rPr dirty="0" sz="2400" spc="30"/>
              <a:t> </a:t>
            </a:r>
            <a:r>
              <a:rPr dirty="0" sz="2400"/>
              <a:t>do</a:t>
            </a:r>
            <a:r>
              <a:rPr dirty="0" sz="2400" spc="30"/>
              <a:t> </a:t>
            </a:r>
            <a:r>
              <a:rPr dirty="0" sz="2400" spc="80"/>
              <a:t>you</a:t>
            </a:r>
            <a:r>
              <a:rPr dirty="0" sz="2400" spc="30"/>
              <a:t> </a:t>
            </a:r>
            <a:r>
              <a:rPr dirty="0" sz="2400" spc="130"/>
              <a:t>use</a:t>
            </a:r>
            <a:r>
              <a:rPr dirty="0" sz="2400" spc="30"/>
              <a:t> </a:t>
            </a:r>
            <a:r>
              <a:rPr dirty="0" sz="2400" spc="185"/>
              <a:t>them</a:t>
            </a:r>
            <a:r>
              <a:rPr dirty="0" sz="2400" spc="30"/>
              <a:t> </a:t>
            </a:r>
            <a:r>
              <a:rPr dirty="0" sz="2400" spc="130"/>
              <a:t>for?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812" y="1316475"/>
            <a:ext cx="3360561" cy="28296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2.2 SLIDES - Basic GPIO</dc:title>
  <dcterms:created xsi:type="dcterms:W3CDTF">2024-08-12T17:10:12Z</dcterms:created>
  <dcterms:modified xsi:type="dcterms:W3CDTF">2024-08-12T17:10:12Z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