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448119"/>
            <a:ext cx="8039734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9050" y="748799"/>
            <a:ext cx="3646170" cy="3646170"/>
          </a:xfrm>
          <a:custGeom>
            <a:avLst/>
            <a:gdLst/>
            <a:ahLst/>
            <a:cxnLst/>
            <a:rect l="l" t="t" r="r" b="b"/>
            <a:pathLst>
              <a:path w="3646170" h="3646170">
                <a:moveTo>
                  <a:pt x="3645899" y="3645899"/>
                </a:moveTo>
                <a:lnTo>
                  <a:pt x="0" y="3645899"/>
                </a:lnTo>
                <a:lnTo>
                  <a:pt x="0" y="0"/>
                </a:lnTo>
                <a:lnTo>
                  <a:pt x="3645899" y="0"/>
                </a:lnTo>
                <a:lnTo>
                  <a:pt x="3645899" y="3645899"/>
                </a:lnTo>
                <a:close/>
              </a:path>
            </a:pathLst>
          </a:custGeom>
          <a:solidFill>
            <a:srgbClr val="F45E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92950" y="992699"/>
            <a:ext cx="3158490" cy="3158490"/>
          </a:xfrm>
          <a:custGeom>
            <a:avLst/>
            <a:gdLst/>
            <a:ahLst/>
            <a:cxnLst/>
            <a:rect l="l" t="t" r="r" b="b"/>
            <a:pathLst>
              <a:path w="3158490" h="3158490">
                <a:moveTo>
                  <a:pt x="0" y="0"/>
                </a:moveTo>
                <a:lnTo>
                  <a:pt x="3158099" y="0"/>
                </a:lnTo>
                <a:lnTo>
                  <a:pt x="3158099" y="3158099"/>
                </a:lnTo>
                <a:lnTo>
                  <a:pt x="0" y="31580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4511724"/>
                </a:moveTo>
                <a:lnTo>
                  <a:pt x="0" y="45117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4511724"/>
                </a:lnTo>
                <a:close/>
              </a:path>
            </a:pathLst>
          </a:custGeom>
          <a:solidFill>
            <a:srgbClr val="00A1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0"/>
                </a:moveTo>
                <a:lnTo>
                  <a:pt x="9143999" y="4511724"/>
                </a:lnTo>
                <a:lnTo>
                  <a:pt x="0" y="4511724"/>
                </a:lnTo>
                <a:lnTo>
                  <a:pt x="0" y="0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874" y="141883"/>
            <a:ext cx="7729075" cy="130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4625" y="1422508"/>
            <a:ext cx="3793490" cy="183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G65aCy_SsYI" TargetMode="External"/><Relationship Id="rId3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9245" y="2036227"/>
            <a:ext cx="2205355" cy="194500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indent="635">
              <a:lnSpc>
                <a:spcPts val="3820"/>
              </a:lnSpc>
              <a:spcBef>
                <a:spcPts val="35"/>
              </a:spcBef>
            </a:pP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Buttons</a:t>
            </a:r>
            <a:r>
              <a:rPr dirty="0" sz="3200" spc="-2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00" b="1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3200" spc="-225" b="1">
                <a:solidFill>
                  <a:srgbClr val="FFFFFF"/>
                </a:solidFill>
                <a:latin typeface="Tahoma"/>
                <a:cs typeface="Tahoma"/>
              </a:rPr>
              <a:t>Switches</a:t>
            </a:r>
            <a:r>
              <a:rPr dirty="0" sz="3200" spc="-2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840" b="1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dirty="0" sz="3200" spc="-145" b="1">
                <a:solidFill>
                  <a:srgbClr val="FFFFFF"/>
                </a:solidFill>
                <a:latin typeface="Tahoma"/>
                <a:cs typeface="Tahoma"/>
              </a:rPr>
              <a:t> Polarity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15" b="1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Audio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7200" y="496525"/>
              <a:ext cx="3558598" cy="32730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546370" y="3917411"/>
            <a:ext cx="60534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60">
                <a:solidFill>
                  <a:srgbClr val="999999"/>
                </a:solidFill>
                <a:latin typeface="Century Gothic"/>
                <a:cs typeface="Century Gothic"/>
              </a:rPr>
              <a:t>Buttons</a:t>
            </a:r>
            <a:r>
              <a:rPr dirty="0" sz="2200" spc="-35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2200">
                <a:solidFill>
                  <a:srgbClr val="999999"/>
                </a:solidFill>
                <a:latin typeface="Century Gothic"/>
                <a:cs typeface="Century Gothic"/>
              </a:rPr>
              <a:t>and</a:t>
            </a:r>
            <a:r>
              <a:rPr dirty="0" sz="2200" spc="-3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2200" spc="100">
                <a:solidFill>
                  <a:srgbClr val="999999"/>
                </a:solidFill>
                <a:latin typeface="Century Gothic"/>
                <a:cs typeface="Century Gothic"/>
              </a:rPr>
              <a:t>Switches</a:t>
            </a:r>
            <a:r>
              <a:rPr dirty="0" sz="2200" spc="-3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2200">
                <a:solidFill>
                  <a:srgbClr val="999999"/>
                </a:solidFill>
                <a:latin typeface="Century Gothic"/>
                <a:cs typeface="Century Gothic"/>
              </a:rPr>
              <a:t>+</a:t>
            </a:r>
            <a:r>
              <a:rPr dirty="0" sz="2200" spc="-35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2200" spc="90">
                <a:solidFill>
                  <a:srgbClr val="999999"/>
                </a:solidFill>
                <a:latin typeface="Century Gothic"/>
                <a:cs typeface="Century Gothic"/>
              </a:rPr>
              <a:t>Polarity</a:t>
            </a:r>
            <a:r>
              <a:rPr dirty="0" sz="2200" spc="-3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2200">
                <a:solidFill>
                  <a:srgbClr val="999999"/>
                </a:solidFill>
                <a:latin typeface="Century Gothic"/>
                <a:cs typeface="Century Gothic"/>
              </a:rPr>
              <a:t>and</a:t>
            </a:r>
            <a:r>
              <a:rPr dirty="0" sz="2200" spc="-3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dirty="0" sz="2200" spc="-10">
                <a:solidFill>
                  <a:srgbClr val="999999"/>
                </a:solidFill>
                <a:latin typeface="Century Gothic"/>
                <a:cs typeface="Century Gothic"/>
              </a:rPr>
              <a:t>Audio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98094"/>
            <a:ext cx="7642225" cy="998855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04"/>
              </a:spcBef>
            </a:pPr>
            <a:r>
              <a:rPr dirty="0" spc="409"/>
              <a:t>Like</a:t>
            </a:r>
            <a:r>
              <a:rPr dirty="0" spc="195"/>
              <a:t> </a:t>
            </a:r>
            <a:r>
              <a:rPr dirty="0" spc="380"/>
              <a:t>buttons</a:t>
            </a:r>
            <a:r>
              <a:rPr dirty="0" spc="195"/>
              <a:t> </a:t>
            </a:r>
            <a:r>
              <a:rPr dirty="0" spc="459"/>
              <a:t>and</a:t>
            </a:r>
            <a:r>
              <a:rPr dirty="0" spc="200"/>
              <a:t> </a:t>
            </a:r>
            <a:r>
              <a:rPr dirty="0" spc="355"/>
              <a:t>switches,</a:t>
            </a:r>
            <a:r>
              <a:rPr dirty="0" spc="195"/>
              <a:t> </a:t>
            </a:r>
            <a:r>
              <a:rPr dirty="0" spc="310"/>
              <a:t>resistors </a:t>
            </a:r>
            <a:r>
              <a:rPr dirty="0" spc="320"/>
              <a:t>don’t</a:t>
            </a:r>
            <a:r>
              <a:rPr dirty="0" spc="190"/>
              <a:t> </a:t>
            </a:r>
            <a:r>
              <a:rPr dirty="0" spc="400"/>
              <a:t>have</a:t>
            </a:r>
            <a:r>
              <a:rPr dirty="0" spc="195"/>
              <a:t> </a:t>
            </a:r>
            <a:r>
              <a:rPr dirty="0" spc="245"/>
              <a:t>polarity.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25" y="1575975"/>
            <a:ext cx="3389849" cy="271187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pc="290"/>
              <a:t>Piper</a:t>
            </a:r>
            <a:r>
              <a:rPr dirty="0" spc="140"/>
              <a:t> </a:t>
            </a:r>
            <a:r>
              <a:rPr dirty="0" spc="260"/>
              <a:t>doesn’t</a:t>
            </a:r>
            <a:r>
              <a:rPr dirty="0" spc="145"/>
              <a:t> </a:t>
            </a:r>
            <a:r>
              <a:rPr dirty="0" spc="270"/>
              <a:t>have </a:t>
            </a:r>
            <a:r>
              <a:rPr dirty="0" spc="235"/>
              <a:t>resistors</a:t>
            </a:r>
            <a:r>
              <a:rPr dirty="0" spc="145"/>
              <a:t> </a:t>
            </a:r>
            <a:r>
              <a:rPr dirty="0" spc="295"/>
              <a:t>except</a:t>
            </a:r>
            <a:r>
              <a:rPr dirty="0" spc="150"/>
              <a:t> </a:t>
            </a:r>
            <a:r>
              <a:rPr dirty="0" spc="220"/>
              <a:t>tiny </a:t>
            </a:r>
            <a:r>
              <a:rPr dirty="0" spc="310"/>
              <a:t>ones</a:t>
            </a:r>
            <a:r>
              <a:rPr dirty="0" spc="145"/>
              <a:t> </a:t>
            </a:r>
            <a:r>
              <a:rPr dirty="0" spc="320"/>
              <a:t>on</a:t>
            </a:r>
            <a:r>
              <a:rPr dirty="0" spc="145"/>
              <a:t> </a:t>
            </a:r>
            <a:r>
              <a:rPr dirty="0" spc="285"/>
              <a:t>the</a:t>
            </a:r>
            <a:r>
              <a:rPr dirty="0" spc="145"/>
              <a:t> </a:t>
            </a:r>
            <a:r>
              <a:rPr dirty="0" spc="340"/>
              <a:t>RPi</a:t>
            </a:r>
            <a:r>
              <a:rPr dirty="0" spc="145"/>
              <a:t> </a:t>
            </a:r>
            <a:r>
              <a:rPr dirty="0" spc="160"/>
              <a:t>itself. </a:t>
            </a:r>
            <a:r>
              <a:rPr dirty="0" spc="240"/>
              <a:t>They’re</a:t>
            </a:r>
            <a:r>
              <a:rPr dirty="0" spc="145"/>
              <a:t> </a:t>
            </a:r>
            <a:r>
              <a:rPr dirty="0" spc="260"/>
              <a:t>labeled</a:t>
            </a:r>
            <a:r>
              <a:rPr dirty="0" spc="145"/>
              <a:t> </a:t>
            </a:r>
            <a:r>
              <a:rPr dirty="0" spc="60"/>
              <a:t>R1</a:t>
            </a:r>
            <a:r>
              <a:rPr dirty="0" spc="145"/>
              <a:t> </a:t>
            </a:r>
            <a:r>
              <a:rPr dirty="0" spc="180"/>
              <a:t>-</a:t>
            </a:r>
            <a:r>
              <a:rPr dirty="0" spc="145"/>
              <a:t> </a:t>
            </a:r>
            <a:r>
              <a:rPr dirty="0" spc="300"/>
              <a:t>R79 </a:t>
            </a:r>
            <a:r>
              <a:rPr dirty="0" spc="220"/>
              <a:t>or</a:t>
            </a:r>
            <a:r>
              <a:rPr dirty="0" spc="140"/>
              <a:t> </a:t>
            </a:r>
            <a:r>
              <a:rPr dirty="0" spc="160"/>
              <a:t>so.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6275" y="2991474"/>
            <a:ext cx="2661797" cy="1392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2270" rIns="0" bIns="0" rtlCol="0" vert="horz">
            <a:spAutoFit/>
          </a:bodyPr>
          <a:lstStyle/>
          <a:p>
            <a:pPr marL="99060" marR="5080">
              <a:lnSpc>
                <a:spcPts val="3829"/>
              </a:lnSpc>
              <a:spcBef>
                <a:spcPts val="204"/>
              </a:spcBef>
            </a:pPr>
            <a:r>
              <a:rPr dirty="0" spc="315"/>
              <a:t>Polarity</a:t>
            </a:r>
            <a:r>
              <a:rPr dirty="0" spc="195"/>
              <a:t> </a:t>
            </a:r>
            <a:r>
              <a:rPr dirty="0" spc="295"/>
              <a:t>is</a:t>
            </a:r>
            <a:r>
              <a:rPr dirty="0" spc="200"/>
              <a:t> </a:t>
            </a:r>
            <a:r>
              <a:rPr dirty="0" spc="380"/>
              <a:t>important</a:t>
            </a:r>
            <a:r>
              <a:rPr dirty="0" spc="195"/>
              <a:t> </a:t>
            </a:r>
            <a:r>
              <a:rPr dirty="0" spc="500"/>
              <a:t>when</a:t>
            </a:r>
            <a:r>
              <a:rPr dirty="0" spc="200"/>
              <a:t> </a:t>
            </a:r>
            <a:r>
              <a:rPr dirty="0" spc="390"/>
              <a:t>building </a:t>
            </a:r>
            <a:r>
              <a:rPr dirty="0" spc="335"/>
              <a:t>circuits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725" y="1790980"/>
            <a:ext cx="8294370" cy="195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Key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takeaways: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incorrectly:</a:t>
            </a:r>
            <a:endParaRPr sz="1800">
              <a:latin typeface="Century Gothic"/>
              <a:cs typeface="Century Gothic"/>
            </a:endParaRPr>
          </a:p>
          <a:p>
            <a:pPr marL="469265" indent="-366395">
              <a:lnSpc>
                <a:spcPct val="100000"/>
              </a:lnSpc>
              <a:spcBef>
                <a:spcPts val="1889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best,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component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won’t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expected.</a:t>
            </a:r>
            <a:endParaRPr sz="1800">
              <a:latin typeface="Century Gothic"/>
              <a:cs typeface="Century Gothic"/>
            </a:endParaRPr>
          </a:p>
          <a:p>
            <a:pPr marL="469900" marR="5080" indent="-367030">
              <a:lnSpc>
                <a:spcPct val="114599"/>
              </a:lnSpc>
              <a:buFont typeface="Arial"/>
              <a:buChar char="●"/>
              <a:tabLst>
                <a:tab pos="469900" algn="l"/>
              </a:tabLst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worst,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component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could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fried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(this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never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happen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dirty="0" sz="1800" spc="45">
                <a:solidFill>
                  <a:srgbClr val="FFFFFF"/>
                </a:solidFill>
                <a:latin typeface="Century Gothic"/>
                <a:cs typeface="Century Gothic"/>
              </a:rPr>
              <a:t>Piper)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70610">
              <a:lnSpc>
                <a:spcPct val="100000"/>
              </a:lnSpc>
              <a:spcBef>
                <a:spcPts val="100"/>
              </a:spcBef>
            </a:pPr>
            <a:r>
              <a:rPr dirty="0" sz="2400" spc="300"/>
              <a:t>Buttons</a:t>
            </a:r>
            <a:r>
              <a:rPr dirty="0" sz="2400" spc="145"/>
              <a:t> </a:t>
            </a:r>
            <a:r>
              <a:rPr dirty="0" sz="2400" spc="50"/>
              <a:t>&amp;</a:t>
            </a:r>
            <a:r>
              <a:rPr dirty="0" sz="2400" spc="145"/>
              <a:t> </a:t>
            </a:r>
            <a:r>
              <a:rPr dirty="0" sz="2400" spc="305"/>
              <a:t>Switches</a:t>
            </a:r>
            <a:r>
              <a:rPr dirty="0" sz="2400" spc="145"/>
              <a:t> </a:t>
            </a:r>
            <a:r>
              <a:rPr dirty="0" sz="2400" spc="325"/>
              <a:t>open</a:t>
            </a:r>
            <a:r>
              <a:rPr dirty="0" sz="2400" spc="150"/>
              <a:t> </a:t>
            </a:r>
            <a:r>
              <a:rPr dirty="0" sz="2400" spc="50"/>
              <a:t>&amp;</a:t>
            </a:r>
            <a:r>
              <a:rPr dirty="0" sz="2400" spc="145"/>
              <a:t> </a:t>
            </a:r>
            <a:r>
              <a:rPr dirty="0" sz="2400" spc="280"/>
              <a:t>close</a:t>
            </a:r>
            <a:r>
              <a:rPr dirty="0" sz="2400" spc="145"/>
              <a:t> </a:t>
            </a:r>
            <a:r>
              <a:rPr dirty="0" sz="2400" spc="285"/>
              <a:t>a</a:t>
            </a:r>
            <a:r>
              <a:rPr dirty="0" sz="2400" spc="145"/>
              <a:t> </a:t>
            </a:r>
            <a:r>
              <a:rPr dirty="0" sz="2400" spc="245"/>
              <a:t>circuit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263874" y="494599"/>
            <a:ext cx="4887595" cy="3644900"/>
            <a:chOff x="1263874" y="494599"/>
            <a:chExt cx="4887595" cy="36449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4747" y="1004523"/>
              <a:ext cx="3206607" cy="31344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077390" y="1425169"/>
              <a:ext cx="484505" cy="814705"/>
            </a:xfrm>
            <a:custGeom>
              <a:avLst/>
              <a:gdLst/>
              <a:ahLst/>
              <a:cxnLst/>
              <a:rect l="l" t="t" r="r" b="b"/>
              <a:pathLst>
                <a:path w="484504" h="814705">
                  <a:moveTo>
                    <a:pt x="203699" y="814213"/>
                  </a:moveTo>
                  <a:lnTo>
                    <a:pt x="0" y="814213"/>
                  </a:lnTo>
                  <a:lnTo>
                    <a:pt x="982" y="755783"/>
                  </a:lnTo>
                  <a:lnTo>
                    <a:pt x="3898" y="698067"/>
                  </a:lnTo>
                  <a:lnTo>
                    <a:pt x="8703" y="641258"/>
                  </a:lnTo>
                  <a:lnTo>
                    <a:pt x="15352" y="585550"/>
                  </a:lnTo>
                  <a:lnTo>
                    <a:pt x="23800" y="531138"/>
                  </a:lnTo>
                  <a:lnTo>
                    <a:pt x="34002" y="478217"/>
                  </a:lnTo>
                  <a:lnTo>
                    <a:pt x="45911" y="426979"/>
                  </a:lnTo>
                  <a:lnTo>
                    <a:pt x="59484" y="377621"/>
                  </a:lnTo>
                  <a:lnTo>
                    <a:pt x="74675" y="330336"/>
                  </a:lnTo>
                  <a:lnTo>
                    <a:pt x="91439" y="285317"/>
                  </a:lnTo>
                  <a:lnTo>
                    <a:pt x="109731" y="242761"/>
                  </a:lnTo>
                  <a:lnTo>
                    <a:pt x="129505" y="202860"/>
                  </a:lnTo>
                  <a:lnTo>
                    <a:pt x="150716" y="165810"/>
                  </a:lnTo>
                  <a:lnTo>
                    <a:pt x="183369" y="118297"/>
                  </a:lnTo>
                  <a:lnTo>
                    <a:pt x="217819" y="78570"/>
                  </a:lnTo>
                  <a:lnTo>
                    <a:pt x="253763" y="46753"/>
                  </a:lnTo>
                  <a:lnTo>
                    <a:pt x="290902" y="22970"/>
                  </a:lnTo>
                  <a:lnTo>
                    <a:pt x="328934" y="7344"/>
                  </a:lnTo>
                  <a:lnTo>
                    <a:pt x="367558" y="0"/>
                  </a:lnTo>
                  <a:lnTo>
                    <a:pt x="406474" y="1059"/>
                  </a:lnTo>
                  <a:lnTo>
                    <a:pt x="445379" y="10648"/>
                  </a:lnTo>
                  <a:lnTo>
                    <a:pt x="483974" y="28888"/>
                  </a:lnTo>
                  <a:lnTo>
                    <a:pt x="456857" y="47203"/>
                  </a:lnTo>
                  <a:lnTo>
                    <a:pt x="430748" y="69476"/>
                  </a:lnTo>
                  <a:lnTo>
                    <a:pt x="381818" y="125163"/>
                  </a:lnTo>
                  <a:lnTo>
                    <a:pt x="359129" y="158208"/>
                  </a:lnTo>
                  <a:lnTo>
                    <a:pt x="337710" y="194476"/>
                  </a:lnTo>
                  <a:lnTo>
                    <a:pt x="317628" y="233784"/>
                  </a:lnTo>
                  <a:lnTo>
                    <a:pt x="298948" y="275947"/>
                  </a:lnTo>
                  <a:lnTo>
                    <a:pt x="281737" y="320783"/>
                  </a:lnTo>
                  <a:lnTo>
                    <a:pt x="266058" y="368106"/>
                  </a:lnTo>
                  <a:lnTo>
                    <a:pt x="251978" y="417734"/>
                  </a:lnTo>
                  <a:lnTo>
                    <a:pt x="239563" y="469482"/>
                  </a:lnTo>
                  <a:lnTo>
                    <a:pt x="228878" y="523167"/>
                  </a:lnTo>
                  <a:lnTo>
                    <a:pt x="219989" y="578605"/>
                  </a:lnTo>
                  <a:lnTo>
                    <a:pt x="212961" y="635613"/>
                  </a:lnTo>
                  <a:lnTo>
                    <a:pt x="207859" y="694005"/>
                  </a:lnTo>
                  <a:lnTo>
                    <a:pt x="204750" y="753600"/>
                  </a:lnTo>
                  <a:lnTo>
                    <a:pt x="203699" y="814213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77390" y="1424582"/>
              <a:ext cx="1057910" cy="815340"/>
            </a:xfrm>
            <a:custGeom>
              <a:avLst/>
              <a:gdLst/>
              <a:ahLst/>
              <a:cxnLst/>
              <a:rect l="l" t="t" r="r" b="b"/>
              <a:pathLst>
                <a:path w="1057910" h="815339">
                  <a:moveTo>
                    <a:pt x="483974" y="29475"/>
                  </a:moveTo>
                  <a:lnTo>
                    <a:pt x="456857" y="47790"/>
                  </a:lnTo>
                  <a:lnTo>
                    <a:pt x="430748" y="70063"/>
                  </a:lnTo>
                  <a:lnTo>
                    <a:pt x="381818" y="125749"/>
                  </a:lnTo>
                  <a:lnTo>
                    <a:pt x="359129" y="158795"/>
                  </a:lnTo>
                  <a:lnTo>
                    <a:pt x="337710" y="195063"/>
                  </a:lnTo>
                  <a:lnTo>
                    <a:pt x="317628" y="234371"/>
                  </a:lnTo>
                  <a:lnTo>
                    <a:pt x="298948" y="276534"/>
                  </a:lnTo>
                  <a:lnTo>
                    <a:pt x="281737" y="321370"/>
                  </a:lnTo>
                  <a:lnTo>
                    <a:pt x="266058" y="368693"/>
                  </a:lnTo>
                  <a:lnTo>
                    <a:pt x="251978" y="418321"/>
                  </a:lnTo>
                  <a:lnTo>
                    <a:pt x="239563" y="470069"/>
                  </a:lnTo>
                  <a:lnTo>
                    <a:pt x="228878" y="523754"/>
                  </a:lnTo>
                  <a:lnTo>
                    <a:pt x="219989" y="579192"/>
                  </a:lnTo>
                  <a:lnTo>
                    <a:pt x="212961" y="636199"/>
                  </a:lnTo>
                  <a:lnTo>
                    <a:pt x="207859" y="694592"/>
                  </a:lnTo>
                  <a:lnTo>
                    <a:pt x="204750" y="754187"/>
                  </a:lnTo>
                  <a:lnTo>
                    <a:pt x="203699" y="814800"/>
                  </a:lnTo>
                  <a:lnTo>
                    <a:pt x="0" y="814800"/>
                  </a:lnTo>
                  <a:lnTo>
                    <a:pt x="1149" y="751124"/>
                  </a:lnTo>
                  <a:lnTo>
                    <a:pt x="4542" y="688788"/>
                  </a:lnTo>
                  <a:lnTo>
                    <a:pt x="10092" y="627973"/>
                  </a:lnTo>
                  <a:lnTo>
                    <a:pt x="17715" y="568862"/>
                  </a:lnTo>
                  <a:lnTo>
                    <a:pt x="27325" y="511634"/>
                  </a:lnTo>
                  <a:lnTo>
                    <a:pt x="38839" y="456471"/>
                  </a:lnTo>
                  <a:lnTo>
                    <a:pt x="52171" y="403554"/>
                  </a:lnTo>
                  <a:lnTo>
                    <a:pt x="67235" y="353065"/>
                  </a:lnTo>
                  <a:lnTo>
                    <a:pt x="83948" y="305184"/>
                  </a:lnTo>
                  <a:lnTo>
                    <a:pt x="102224" y="260092"/>
                  </a:lnTo>
                  <a:lnTo>
                    <a:pt x="121978" y="217971"/>
                  </a:lnTo>
                  <a:lnTo>
                    <a:pt x="143125" y="179002"/>
                  </a:lnTo>
                  <a:lnTo>
                    <a:pt x="165580" y="143366"/>
                  </a:lnTo>
                  <a:lnTo>
                    <a:pt x="189259" y="111244"/>
                  </a:lnTo>
                  <a:lnTo>
                    <a:pt x="239946" y="58266"/>
                  </a:lnTo>
                  <a:lnTo>
                    <a:pt x="294507" y="21519"/>
                  </a:lnTo>
                  <a:lnTo>
                    <a:pt x="352262" y="2451"/>
                  </a:lnTo>
                  <a:lnTo>
                    <a:pt x="382124" y="0"/>
                  </a:lnTo>
                  <a:lnTo>
                    <a:pt x="585824" y="0"/>
                  </a:lnTo>
                  <a:lnTo>
                    <a:pt x="649964" y="11502"/>
                  </a:lnTo>
                  <a:lnTo>
                    <a:pt x="711021" y="44894"/>
                  </a:lnTo>
                  <a:lnTo>
                    <a:pt x="767980" y="98500"/>
                  </a:lnTo>
                  <a:lnTo>
                    <a:pt x="794606" y="132359"/>
                  </a:lnTo>
                  <a:lnTo>
                    <a:pt x="819827" y="170644"/>
                  </a:lnTo>
                  <a:lnTo>
                    <a:pt x="843517" y="213144"/>
                  </a:lnTo>
                  <a:lnTo>
                    <a:pt x="865549" y="259651"/>
                  </a:lnTo>
                  <a:lnTo>
                    <a:pt x="885796" y="309955"/>
                  </a:lnTo>
                  <a:lnTo>
                    <a:pt x="904130" y="363846"/>
                  </a:lnTo>
                  <a:lnTo>
                    <a:pt x="920427" y="421116"/>
                  </a:lnTo>
                  <a:lnTo>
                    <a:pt x="934557" y="481554"/>
                  </a:lnTo>
                  <a:lnTo>
                    <a:pt x="946396" y="544952"/>
                  </a:lnTo>
                  <a:lnTo>
                    <a:pt x="955815" y="611100"/>
                  </a:lnTo>
                  <a:lnTo>
                    <a:pt x="1057665" y="611100"/>
                  </a:lnTo>
                  <a:lnTo>
                    <a:pt x="866099" y="814800"/>
                  </a:lnTo>
                  <a:lnTo>
                    <a:pt x="650265" y="611100"/>
                  </a:lnTo>
                  <a:lnTo>
                    <a:pt x="752115" y="611100"/>
                  </a:lnTo>
                  <a:lnTo>
                    <a:pt x="742696" y="544952"/>
                  </a:lnTo>
                  <a:lnTo>
                    <a:pt x="730857" y="481554"/>
                  </a:lnTo>
                  <a:lnTo>
                    <a:pt x="716727" y="421116"/>
                  </a:lnTo>
                  <a:lnTo>
                    <a:pt x="700430" y="363846"/>
                  </a:lnTo>
                  <a:lnTo>
                    <a:pt x="682096" y="309955"/>
                  </a:lnTo>
                  <a:lnTo>
                    <a:pt x="661849" y="259651"/>
                  </a:lnTo>
                  <a:lnTo>
                    <a:pt x="639817" y="213144"/>
                  </a:lnTo>
                  <a:lnTo>
                    <a:pt x="616127" y="170644"/>
                  </a:lnTo>
                  <a:lnTo>
                    <a:pt x="590906" y="132359"/>
                  </a:lnTo>
                  <a:lnTo>
                    <a:pt x="564280" y="98500"/>
                  </a:lnTo>
                  <a:lnTo>
                    <a:pt x="536376" y="69275"/>
                  </a:lnTo>
                  <a:lnTo>
                    <a:pt x="477241" y="25567"/>
                  </a:lnTo>
                  <a:lnTo>
                    <a:pt x="414516" y="2910"/>
                  </a:lnTo>
                  <a:lnTo>
                    <a:pt x="382124" y="0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63210" y="3074011"/>
              <a:ext cx="484505" cy="814705"/>
            </a:xfrm>
            <a:custGeom>
              <a:avLst/>
              <a:gdLst/>
              <a:ahLst/>
              <a:cxnLst/>
              <a:rect l="l" t="t" r="r" b="b"/>
              <a:pathLst>
                <a:path w="484504" h="814704">
                  <a:moveTo>
                    <a:pt x="116416" y="814213"/>
                  </a:moveTo>
                  <a:lnTo>
                    <a:pt x="77501" y="813153"/>
                  </a:lnTo>
                  <a:lnTo>
                    <a:pt x="38595" y="803564"/>
                  </a:lnTo>
                  <a:lnTo>
                    <a:pt x="0" y="785324"/>
                  </a:lnTo>
                  <a:lnTo>
                    <a:pt x="27117" y="767009"/>
                  </a:lnTo>
                  <a:lnTo>
                    <a:pt x="53226" y="744736"/>
                  </a:lnTo>
                  <a:lnTo>
                    <a:pt x="102156" y="689050"/>
                  </a:lnTo>
                  <a:lnTo>
                    <a:pt x="124845" y="656004"/>
                  </a:lnTo>
                  <a:lnTo>
                    <a:pt x="146264" y="619736"/>
                  </a:lnTo>
                  <a:lnTo>
                    <a:pt x="166346" y="580428"/>
                  </a:lnTo>
                  <a:lnTo>
                    <a:pt x="185026" y="538265"/>
                  </a:lnTo>
                  <a:lnTo>
                    <a:pt x="202237" y="493429"/>
                  </a:lnTo>
                  <a:lnTo>
                    <a:pt x="217916" y="446106"/>
                  </a:lnTo>
                  <a:lnTo>
                    <a:pt x="231996" y="396478"/>
                  </a:lnTo>
                  <a:lnTo>
                    <a:pt x="244411" y="344730"/>
                  </a:lnTo>
                  <a:lnTo>
                    <a:pt x="255096" y="291045"/>
                  </a:lnTo>
                  <a:lnTo>
                    <a:pt x="263985" y="235607"/>
                  </a:lnTo>
                  <a:lnTo>
                    <a:pt x="271013" y="178600"/>
                  </a:lnTo>
                  <a:lnTo>
                    <a:pt x="276115" y="120207"/>
                  </a:lnTo>
                  <a:lnTo>
                    <a:pt x="279224" y="60612"/>
                  </a:lnTo>
                  <a:lnTo>
                    <a:pt x="280274" y="0"/>
                  </a:lnTo>
                  <a:lnTo>
                    <a:pt x="483974" y="0"/>
                  </a:lnTo>
                  <a:lnTo>
                    <a:pt x="482992" y="58429"/>
                  </a:lnTo>
                  <a:lnTo>
                    <a:pt x="480076" y="116145"/>
                  </a:lnTo>
                  <a:lnTo>
                    <a:pt x="475271" y="172954"/>
                  </a:lnTo>
                  <a:lnTo>
                    <a:pt x="468622" y="228662"/>
                  </a:lnTo>
                  <a:lnTo>
                    <a:pt x="460174" y="283074"/>
                  </a:lnTo>
                  <a:lnTo>
                    <a:pt x="449972" y="335995"/>
                  </a:lnTo>
                  <a:lnTo>
                    <a:pt x="438063" y="387233"/>
                  </a:lnTo>
                  <a:lnTo>
                    <a:pt x="424490" y="436591"/>
                  </a:lnTo>
                  <a:lnTo>
                    <a:pt x="409299" y="483876"/>
                  </a:lnTo>
                  <a:lnTo>
                    <a:pt x="392535" y="528894"/>
                  </a:lnTo>
                  <a:lnTo>
                    <a:pt x="374244" y="571451"/>
                  </a:lnTo>
                  <a:lnTo>
                    <a:pt x="354470" y="611352"/>
                  </a:lnTo>
                  <a:lnTo>
                    <a:pt x="333258" y="648402"/>
                  </a:lnTo>
                  <a:lnTo>
                    <a:pt x="300605" y="695915"/>
                  </a:lnTo>
                  <a:lnTo>
                    <a:pt x="266155" y="735642"/>
                  </a:lnTo>
                  <a:lnTo>
                    <a:pt x="230211" y="767459"/>
                  </a:lnTo>
                  <a:lnTo>
                    <a:pt x="193072" y="791242"/>
                  </a:lnTo>
                  <a:lnTo>
                    <a:pt x="155040" y="806868"/>
                  </a:lnTo>
                  <a:lnTo>
                    <a:pt x="116416" y="814213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82924" y="513649"/>
              <a:ext cx="3864610" cy="3375660"/>
            </a:xfrm>
            <a:custGeom>
              <a:avLst/>
              <a:gdLst/>
              <a:ahLst/>
              <a:cxnLst/>
              <a:rect l="l" t="t" r="r" b="b"/>
              <a:pathLst>
                <a:path w="3864610" h="3375660">
                  <a:moveTo>
                    <a:pt x="3380284" y="3345686"/>
                  </a:moveTo>
                  <a:lnTo>
                    <a:pt x="3407402" y="3327371"/>
                  </a:lnTo>
                  <a:lnTo>
                    <a:pt x="3433511" y="3305098"/>
                  </a:lnTo>
                  <a:lnTo>
                    <a:pt x="3482441" y="3249412"/>
                  </a:lnTo>
                  <a:lnTo>
                    <a:pt x="3505130" y="3216366"/>
                  </a:lnTo>
                  <a:lnTo>
                    <a:pt x="3526549" y="3180098"/>
                  </a:lnTo>
                  <a:lnTo>
                    <a:pt x="3546631" y="3140790"/>
                  </a:lnTo>
                  <a:lnTo>
                    <a:pt x="3565311" y="3098627"/>
                  </a:lnTo>
                  <a:lnTo>
                    <a:pt x="3582522" y="3053791"/>
                  </a:lnTo>
                  <a:lnTo>
                    <a:pt x="3598201" y="3006468"/>
                  </a:lnTo>
                  <a:lnTo>
                    <a:pt x="3612281" y="2956840"/>
                  </a:lnTo>
                  <a:lnTo>
                    <a:pt x="3624696" y="2905092"/>
                  </a:lnTo>
                  <a:lnTo>
                    <a:pt x="3635381" y="2851407"/>
                  </a:lnTo>
                  <a:lnTo>
                    <a:pt x="3644270" y="2795969"/>
                  </a:lnTo>
                  <a:lnTo>
                    <a:pt x="3651298" y="2738962"/>
                  </a:lnTo>
                  <a:lnTo>
                    <a:pt x="3656400" y="2680569"/>
                  </a:lnTo>
                  <a:lnTo>
                    <a:pt x="3659509" y="2620974"/>
                  </a:lnTo>
                  <a:lnTo>
                    <a:pt x="3660559" y="2560361"/>
                  </a:lnTo>
                  <a:lnTo>
                    <a:pt x="3864259" y="2560361"/>
                  </a:lnTo>
                  <a:lnTo>
                    <a:pt x="3863110" y="2624038"/>
                  </a:lnTo>
                  <a:lnTo>
                    <a:pt x="3859717" y="2686373"/>
                  </a:lnTo>
                  <a:lnTo>
                    <a:pt x="3854167" y="2747188"/>
                  </a:lnTo>
                  <a:lnTo>
                    <a:pt x="3846544" y="2806299"/>
                  </a:lnTo>
                  <a:lnTo>
                    <a:pt x="3836934" y="2863527"/>
                  </a:lnTo>
                  <a:lnTo>
                    <a:pt x="3825420" y="2918690"/>
                  </a:lnTo>
                  <a:lnTo>
                    <a:pt x="3812088" y="2971607"/>
                  </a:lnTo>
                  <a:lnTo>
                    <a:pt x="3797024" y="3022096"/>
                  </a:lnTo>
                  <a:lnTo>
                    <a:pt x="3780311" y="3069977"/>
                  </a:lnTo>
                  <a:lnTo>
                    <a:pt x="3762035" y="3115069"/>
                  </a:lnTo>
                  <a:lnTo>
                    <a:pt x="3742281" y="3157190"/>
                  </a:lnTo>
                  <a:lnTo>
                    <a:pt x="3721134" y="3196159"/>
                  </a:lnTo>
                  <a:lnTo>
                    <a:pt x="3698679" y="3231795"/>
                  </a:lnTo>
                  <a:lnTo>
                    <a:pt x="3675000" y="3263917"/>
                  </a:lnTo>
                  <a:lnTo>
                    <a:pt x="3624313" y="3316895"/>
                  </a:lnTo>
                  <a:lnTo>
                    <a:pt x="3569752" y="3353642"/>
                  </a:lnTo>
                  <a:lnTo>
                    <a:pt x="3511997" y="3372710"/>
                  </a:lnTo>
                  <a:lnTo>
                    <a:pt x="3482134" y="3375161"/>
                  </a:lnTo>
                  <a:lnTo>
                    <a:pt x="3278434" y="3375161"/>
                  </a:lnTo>
                  <a:lnTo>
                    <a:pt x="3214295" y="3363658"/>
                  </a:lnTo>
                  <a:lnTo>
                    <a:pt x="3153238" y="3330267"/>
                  </a:lnTo>
                  <a:lnTo>
                    <a:pt x="3096279" y="3276661"/>
                  </a:lnTo>
                  <a:lnTo>
                    <a:pt x="3069653" y="3242802"/>
                  </a:lnTo>
                  <a:lnTo>
                    <a:pt x="3044432" y="3204517"/>
                  </a:lnTo>
                  <a:lnTo>
                    <a:pt x="3020742" y="3162017"/>
                  </a:lnTo>
                  <a:lnTo>
                    <a:pt x="2998710" y="3115510"/>
                  </a:lnTo>
                  <a:lnTo>
                    <a:pt x="2978464" y="3065206"/>
                  </a:lnTo>
                  <a:lnTo>
                    <a:pt x="2960129" y="3011315"/>
                  </a:lnTo>
                  <a:lnTo>
                    <a:pt x="2943833" y="2954045"/>
                  </a:lnTo>
                  <a:lnTo>
                    <a:pt x="2929702" y="2893607"/>
                  </a:lnTo>
                  <a:lnTo>
                    <a:pt x="2917863" y="2830209"/>
                  </a:lnTo>
                  <a:lnTo>
                    <a:pt x="2908444" y="2764061"/>
                  </a:lnTo>
                  <a:lnTo>
                    <a:pt x="2806594" y="2764061"/>
                  </a:lnTo>
                  <a:lnTo>
                    <a:pt x="2998159" y="2560361"/>
                  </a:lnTo>
                  <a:lnTo>
                    <a:pt x="3213994" y="2764061"/>
                  </a:lnTo>
                  <a:lnTo>
                    <a:pt x="3112144" y="2764061"/>
                  </a:lnTo>
                  <a:lnTo>
                    <a:pt x="3121563" y="2830209"/>
                  </a:lnTo>
                  <a:lnTo>
                    <a:pt x="3133402" y="2893607"/>
                  </a:lnTo>
                  <a:lnTo>
                    <a:pt x="3147533" y="2954045"/>
                  </a:lnTo>
                  <a:lnTo>
                    <a:pt x="3163829" y="3011315"/>
                  </a:lnTo>
                  <a:lnTo>
                    <a:pt x="3182164" y="3065206"/>
                  </a:lnTo>
                  <a:lnTo>
                    <a:pt x="3202410" y="3115510"/>
                  </a:lnTo>
                  <a:lnTo>
                    <a:pt x="3224442" y="3162017"/>
                  </a:lnTo>
                  <a:lnTo>
                    <a:pt x="3248132" y="3204517"/>
                  </a:lnTo>
                  <a:lnTo>
                    <a:pt x="3273353" y="3242802"/>
                  </a:lnTo>
                  <a:lnTo>
                    <a:pt x="3299979" y="3276661"/>
                  </a:lnTo>
                  <a:lnTo>
                    <a:pt x="3327883" y="3305886"/>
                  </a:lnTo>
                  <a:lnTo>
                    <a:pt x="3387018" y="3349594"/>
                  </a:lnTo>
                  <a:lnTo>
                    <a:pt x="3449743" y="3372251"/>
                  </a:lnTo>
                  <a:lnTo>
                    <a:pt x="3482134" y="3375161"/>
                  </a:lnTo>
                </a:path>
                <a:path w="3864610" h="3375660">
                  <a:moveTo>
                    <a:pt x="3196199" y="0"/>
                  </a:moveTo>
                  <a:lnTo>
                    <a:pt x="3194932" y="37659"/>
                  </a:lnTo>
                  <a:lnTo>
                    <a:pt x="3191477" y="68412"/>
                  </a:lnTo>
                  <a:lnTo>
                    <a:pt x="3186351" y="89146"/>
                  </a:lnTo>
                  <a:lnTo>
                    <a:pt x="3180075" y="96749"/>
                  </a:lnTo>
                  <a:lnTo>
                    <a:pt x="1606201" y="96749"/>
                  </a:lnTo>
                  <a:lnTo>
                    <a:pt x="1599925" y="104353"/>
                  </a:lnTo>
                  <a:lnTo>
                    <a:pt x="1594800" y="125087"/>
                  </a:lnTo>
                  <a:lnTo>
                    <a:pt x="1591344" y="155840"/>
                  </a:lnTo>
                  <a:lnTo>
                    <a:pt x="1590077" y="193499"/>
                  </a:lnTo>
                  <a:lnTo>
                    <a:pt x="1588810" y="155840"/>
                  </a:lnTo>
                  <a:lnTo>
                    <a:pt x="1585354" y="125087"/>
                  </a:lnTo>
                  <a:lnTo>
                    <a:pt x="1580229" y="104353"/>
                  </a:lnTo>
                  <a:lnTo>
                    <a:pt x="1573953" y="96749"/>
                  </a:lnTo>
                  <a:lnTo>
                    <a:pt x="16124" y="96749"/>
                  </a:lnTo>
                  <a:lnTo>
                    <a:pt x="9848" y="89146"/>
                  </a:lnTo>
                  <a:lnTo>
                    <a:pt x="4722" y="68412"/>
                  </a:lnTo>
                  <a:lnTo>
                    <a:pt x="1267" y="37659"/>
                  </a:lnTo>
                  <a:lnTo>
                    <a:pt x="0" y="0"/>
                  </a:lnTo>
                </a:path>
                <a:path w="3864610" h="3375660">
                  <a:moveTo>
                    <a:pt x="1590077" y="193499"/>
                  </a:moveTo>
                  <a:lnTo>
                    <a:pt x="2887515" y="478335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2356" y="931785"/>
              <a:ext cx="160193" cy="1204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698974" y="2250058"/>
            <a:ext cx="951230" cy="7531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40">
                <a:latin typeface="Tahoma"/>
                <a:cs typeface="Tahoma"/>
              </a:rPr>
              <a:t>Power </a:t>
            </a:r>
            <a:r>
              <a:rPr dirty="0" sz="2400" spc="-10">
                <a:latin typeface="Tahoma"/>
                <a:cs typeface="Tahoma"/>
              </a:rPr>
              <a:t>Source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28873" y="1824108"/>
            <a:ext cx="1130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ahoma"/>
                <a:cs typeface="Tahoma"/>
              </a:rPr>
              <a:t>Resistor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93177" y="3134832"/>
            <a:ext cx="5892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5">
                <a:latin typeface="Tahoma"/>
                <a:cs typeface="Tahoma"/>
              </a:rPr>
              <a:t>LED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48119"/>
            <a:ext cx="49307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>
                <a:latin typeface="Tahoma"/>
                <a:cs typeface="Tahoma"/>
              </a:rPr>
              <a:t>The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world’s</a:t>
            </a:r>
            <a:r>
              <a:rPr dirty="0" spc="-275">
                <a:latin typeface="Tahoma"/>
                <a:cs typeface="Tahoma"/>
              </a:rPr>
              <a:t> </a:t>
            </a:r>
            <a:r>
              <a:rPr dirty="0" spc="-229">
                <a:latin typeface="Tahoma"/>
                <a:cs typeface="Tahoma"/>
              </a:rPr>
              <a:t>biggest</a:t>
            </a:r>
            <a:r>
              <a:rPr dirty="0" spc="-275">
                <a:latin typeface="Tahoma"/>
                <a:cs typeface="Tahoma"/>
              </a:rPr>
              <a:t> </a:t>
            </a:r>
            <a:r>
              <a:rPr dirty="0" spc="-145">
                <a:latin typeface="Tahoma"/>
                <a:cs typeface="Tahoma"/>
              </a:rPr>
              <a:t>switch!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8700" y="1071549"/>
            <a:ext cx="3107499" cy="31161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7425" y="1157275"/>
            <a:ext cx="2635885" cy="335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Electric</a:t>
            </a:r>
            <a:r>
              <a:rPr dirty="0" sz="2200" spc="80">
                <a:latin typeface="Tahoma"/>
                <a:cs typeface="Tahoma"/>
              </a:rPr>
              <a:t> </a:t>
            </a:r>
            <a:r>
              <a:rPr dirty="0" sz="2200" spc="-10">
                <a:latin typeface="Tahoma"/>
                <a:cs typeface="Tahoma"/>
              </a:rPr>
              <a:t>Transformers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7425" y="1538275"/>
            <a:ext cx="1941830" cy="335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 spc="-195" i="1">
                <a:latin typeface="Lucida Sans"/>
                <a:cs typeface="Lucida Sans"/>
              </a:rPr>
              <a:t>September</a:t>
            </a:r>
            <a:r>
              <a:rPr dirty="0" sz="2200" spc="-220" i="1">
                <a:latin typeface="Lucida Sans"/>
                <a:cs typeface="Lucida Sans"/>
              </a:rPr>
              <a:t> </a:t>
            </a:r>
            <a:r>
              <a:rPr dirty="0" sz="2200" spc="-100" i="1">
                <a:latin typeface="Lucida Sans"/>
                <a:cs typeface="Lucida Sans"/>
              </a:rPr>
              <a:t>1942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7425" y="2252650"/>
            <a:ext cx="3334385" cy="3333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This</a:t>
            </a:r>
            <a:r>
              <a:rPr dirty="0" sz="2200" spc="-9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towering</a:t>
            </a:r>
            <a:r>
              <a:rPr dirty="0" sz="2200" spc="-9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230,000-</a:t>
            </a:r>
            <a:r>
              <a:rPr dirty="0" sz="2200" spc="-20">
                <a:latin typeface="Tahoma"/>
                <a:cs typeface="Tahoma"/>
              </a:rPr>
              <a:t>volt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7425" y="2586025"/>
            <a:ext cx="3090545" cy="3333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disconnecting</a:t>
            </a:r>
            <a:r>
              <a:rPr dirty="0" sz="2200" spc="-14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switch</a:t>
            </a:r>
            <a:r>
              <a:rPr dirty="0" sz="2200" spc="-140">
                <a:latin typeface="Tahoma"/>
                <a:cs typeface="Tahoma"/>
              </a:rPr>
              <a:t> </a:t>
            </a:r>
            <a:r>
              <a:rPr dirty="0" sz="2200" spc="-25">
                <a:latin typeface="Tahoma"/>
                <a:cs typeface="Tahoma"/>
              </a:rPr>
              <a:t>was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7425" y="2919400"/>
            <a:ext cx="4239895" cy="3333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completed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in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 spc="-30">
                <a:latin typeface="Tahoma"/>
                <a:cs typeface="Tahoma"/>
              </a:rPr>
              <a:t>an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east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coast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 spc="-10">
                <a:latin typeface="Tahoma"/>
                <a:cs typeface="Tahoma"/>
              </a:rPr>
              <a:t>General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7425" y="3252775"/>
            <a:ext cx="4170679" cy="3333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Electric</a:t>
            </a:r>
            <a:r>
              <a:rPr dirty="0" sz="2200" spc="-13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factory</a:t>
            </a:r>
            <a:r>
              <a:rPr dirty="0" sz="2200" spc="-130">
                <a:latin typeface="Tahoma"/>
                <a:cs typeface="Tahoma"/>
              </a:rPr>
              <a:t> </a:t>
            </a:r>
            <a:r>
              <a:rPr dirty="0" sz="2200" spc="-20">
                <a:latin typeface="Tahoma"/>
                <a:cs typeface="Tahoma"/>
              </a:rPr>
              <a:t>and</a:t>
            </a:r>
            <a:r>
              <a:rPr dirty="0" sz="2200" spc="-13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shipped</a:t>
            </a:r>
            <a:r>
              <a:rPr dirty="0" sz="2200" spc="-13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to</a:t>
            </a:r>
            <a:r>
              <a:rPr dirty="0" sz="2200" spc="-135">
                <a:latin typeface="Tahoma"/>
                <a:cs typeface="Tahoma"/>
              </a:rPr>
              <a:t> </a:t>
            </a:r>
            <a:r>
              <a:rPr dirty="0" sz="2200" spc="-25">
                <a:latin typeface="Tahoma"/>
                <a:cs typeface="Tahoma"/>
              </a:rPr>
              <a:t>the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7425" y="3586150"/>
            <a:ext cx="4362450" cy="3333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west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coast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 spc="50">
                <a:latin typeface="Tahoma"/>
                <a:cs typeface="Tahoma"/>
              </a:rPr>
              <a:t>for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service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in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 spc="-55">
                <a:latin typeface="Tahoma"/>
                <a:cs typeface="Tahoma"/>
              </a:rPr>
              <a:t>a</a:t>
            </a:r>
            <a:r>
              <a:rPr dirty="0" sz="2200" spc="-225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new</a:t>
            </a:r>
            <a:r>
              <a:rPr dirty="0" sz="2200" spc="-220">
                <a:latin typeface="Tahoma"/>
                <a:cs typeface="Tahoma"/>
              </a:rPr>
              <a:t> </a:t>
            </a:r>
            <a:r>
              <a:rPr dirty="0" sz="2200" spc="-10">
                <a:latin typeface="Tahoma"/>
                <a:cs typeface="Tahoma"/>
              </a:rPr>
              <a:t>giant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7425" y="3919525"/>
            <a:ext cx="2341245" cy="335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0"/>
              </a:lnSpc>
            </a:pPr>
            <a:r>
              <a:rPr dirty="0" sz="2200">
                <a:latin typeface="Tahoma"/>
                <a:cs typeface="Tahoma"/>
              </a:rPr>
              <a:t>plant</a:t>
            </a:r>
            <a:r>
              <a:rPr dirty="0" sz="2200" spc="-190">
                <a:latin typeface="Tahoma"/>
                <a:cs typeface="Tahoma"/>
              </a:rPr>
              <a:t> </a:t>
            </a:r>
            <a:r>
              <a:rPr dirty="0" sz="2200">
                <a:latin typeface="Tahoma"/>
                <a:cs typeface="Tahoma"/>
              </a:rPr>
              <a:t>during</a:t>
            </a:r>
            <a:r>
              <a:rPr dirty="0" sz="2200" spc="-185">
                <a:latin typeface="Tahoma"/>
                <a:cs typeface="Tahoma"/>
              </a:rPr>
              <a:t> </a:t>
            </a:r>
            <a:r>
              <a:rPr dirty="0" sz="2200" spc="-10">
                <a:latin typeface="Tahoma"/>
                <a:cs typeface="Tahoma"/>
              </a:rPr>
              <a:t>WWII.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7425" y="4586275"/>
            <a:ext cx="1548765" cy="152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0"/>
              </a:lnSpc>
            </a:pPr>
            <a:r>
              <a:rPr dirty="0" baseline="29914" sz="975" spc="-120">
                <a:latin typeface="Tahoma"/>
                <a:cs typeface="Tahoma"/>
              </a:rPr>
              <a:t>©</a:t>
            </a:r>
            <a:r>
              <a:rPr dirty="0" baseline="29914" sz="975" spc="89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General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Electric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Company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08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 spc="330"/>
              <a:t>Different</a:t>
            </a:r>
            <a:r>
              <a:rPr dirty="0" spc="200"/>
              <a:t> </a:t>
            </a:r>
            <a:r>
              <a:rPr dirty="0" spc="420"/>
              <a:t>kinds</a:t>
            </a:r>
            <a:r>
              <a:rPr dirty="0" spc="200"/>
              <a:t> </a:t>
            </a:r>
            <a:r>
              <a:rPr dirty="0" spc="285"/>
              <a:t>of</a:t>
            </a:r>
            <a:r>
              <a:rPr dirty="0" spc="204"/>
              <a:t> </a:t>
            </a:r>
            <a:r>
              <a:rPr dirty="0" spc="325"/>
              <a:t>buttons.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125" y="1103724"/>
            <a:ext cx="4713749" cy="3118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30"/>
              <a:t>Different</a:t>
            </a:r>
            <a:r>
              <a:rPr dirty="0" spc="200"/>
              <a:t> </a:t>
            </a:r>
            <a:r>
              <a:rPr dirty="0" spc="420"/>
              <a:t>kinds</a:t>
            </a:r>
            <a:r>
              <a:rPr dirty="0" spc="200"/>
              <a:t> </a:t>
            </a:r>
            <a:r>
              <a:rPr dirty="0" spc="285"/>
              <a:t>of</a:t>
            </a:r>
            <a:r>
              <a:rPr dirty="0" spc="204"/>
              <a:t> </a:t>
            </a:r>
            <a:r>
              <a:rPr dirty="0" spc="340"/>
              <a:t>switches.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24850" y="1435537"/>
            <a:ext cx="4206875" cy="2577465"/>
            <a:chOff x="224850" y="1435537"/>
            <a:chExt cx="4206875" cy="25774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850" y="1435537"/>
              <a:ext cx="2387609" cy="25772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1088" y="1674324"/>
              <a:ext cx="1870561" cy="2099626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574649" y="1257300"/>
            <a:ext cx="4382770" cy="2933700"/>
            <a:chOff x="4574649" y="1257300"/>
            <a:chExt cx="4382770" cy="29337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2749" y="1295400"/>
              <a:ext cx="4306399" cy="28574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93699" y="1276350"/>
              <a:ext cx="4344670" cy="2895600"/>
            </a:xfrm>
            <a:custGeom>
              <a:avLst/>
              <a:gdLst/>
              <a:ahLst/>
              <a:cxnLst/>
              <a:rect l="l" t="t" r="r" b="b"/>
              <a:pathLst>
                <a:path w="4344670" h="2895600">
                  <a:moveTo>
                    <a:pt x="0" y="0"/>
                  </a:moveTo>
                  <a:lnTo>
                    <a:pt x="4344499" y="0"/>
                  </a:lnTo>
                  <a:lnTo>
                    <a:pt x="4344499" y="2895599"/>
                  </a:lnTo>
                  <a:lnTo>
                    <a:pt x="0" y="28955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>
                <a:latin typeface="Tahoma"/>
                <a:cs typeface="Tahoma"/>
              </a:rPr>
              <a:t>Our</a:t>
            </a:r>
            <a:r>
              <a:rPr dirty="0" spc="-300">
                <a:latin typeface="Tahoma"/>
                <a:cs typeface="Tahoma"/>
              </a:rPr>
              <a:t> </a:t>
            </a:r>
            <a:r>
              <a:rPr dirty="0" spc="-145">
                <a:latin typeface="Tahoma"/>
                <a:cs typeface="Tahoma"/>
              </a:rPr>
              <a:t>Piper</a:t>
            </a:r>
            <a:r>
              <a:rPr dirty="0" spc="-300">
                <a:latin typeface="Tahoma"/>
                <a:cs typeface="Tahoma"/>
              </a:rPr>
              <a:t> </a:t>
            </a:r>
            <a:r>
              <a:rPr dirty="0" spc="-204">
                <a:latin typeface="Tahoma"/>
                <a:cs typeface="Tahoma"/>
              </a:rPr>
              <a:t>switch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is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an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65">
                <a:latin typeface="Tahoma"/>
                <a:cs typeface="Tahoma"/>
              </a:rPr>
              <a:t>SPDT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45">
                <a:latin typeface="Tahoma"/>
                <a:cs typeface="Tahoma"/>
              </a:rPr>
              <a:t>or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sliding</a:t>
            </a:r>
            <a:r>
              <a:rPr dirty="0" spc="-300">
                <a:latin typeface="Tahoma"/>
                <a:cs typeface="Tahoma"/>
              </a:rPr>
              <a:t> </a:t>
            </a:r>
            <a:r>
              <a:rPr dirty="0" spc="-145">
                <a:latin typeface="Tahoma"/>
                <a:cs typeface="Tahoma"/>
              </a:rPr>
              <a:t>switch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725" y="1176350"/>
            <a:ext cx="715327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9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90">
                <a:solidFill>
                  <a:srgbClr val="FFFFFF"/>
                </a:solidFill>
                <a:latin typeface="Century Gothic"/>
                <a:cs typeface="Century Gothic"/>
              </a:rPr>
              <a:t>ingle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7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75">
                <a:solidFill>
                  <a:srgbClr val="FFFFFF"/>
                </a:solidFill>
                <a:latin typeface="Century Gothic"/>
                <a:cs typeface="Century Gothic"/>
              </a:rPr>
              <a:t>ole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95">
                <a:solidFill>
                  <a:srgbClr val="FFFFFF"/>
                </a:solidFill>
                <a:latin typeface="Century Gothic"/>
                <a:cs typeface="Century Gothic"/>
              </a:rPr>
              <a:t>ual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hrow: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means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14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alternate between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two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components.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Century Gothic"/>
                <a:cs typeface="Century Gothic"/>
              </a:rPr>
              <a:t>While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45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Century Gothic"/>
                <a:cs typeface="Century Gothic"/>
              </a:rPr>
              <a:t>other</a:t>
            </a:r>
            <a:r>
              <a:rPr dirty="0" sz="18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145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Century Gothic"/>
                <a:cs typeface="Century Gothic"/>
              </a:rPr>
              <a:t>OFF.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7375" y="2104787"/>
            <a:ext cx="5714999" cy="2219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48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 spc="-185">
                <a:latin typeface="Tahoma"/>
                <a:cs typeface="Tahoma"/>
              </a:rPr>
              <a:t>Buttons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and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Switches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85">
                <a:latin typeface="Tahoma"/>
                <a:cs typeface="Tahoma"/>
              </a:rPr>
              <a:t>are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145">
                <a:latin typeface="Tahoma"/>
                <a:cs typeface="Tahoma"/>
              </a:rPr>
              <a:t>everywhere!</a:t>
            </a:r>
          </a:p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3625" y="925000"/>
            <a:ext cx="4405774" cy="3304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910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 spc="305"/>
              <a:t>More</a:t>
            </a:r>
            <a:r>
              <a:rPr dirty="0" spc="185"/>
              <a:t> </a:t>
            </a:r>
            <a:r>
              <a:rPr dirty="0" spc="335"/>
              <a:t>outputs:</a:t>
            </a:r>
            <a:r>
              <a:rPr dirty="0" spc="190"/>
              <a:t> </a:t>
            </a:r>
            <a:r>
              <a:rPr dirty="0" spc="420"/>
              <a:t>The</a:t>
            </a:r>
            <a:r>
              <a:rPr dirty="0" spc="190"/>
              <a:t> </a:t>
            </a:r>
            <a:r>
              <a:rPr dirty="0" spc="370"/>
              <a:t>piezo</a:t>
            </a:r>
            <a:r>
              <a:rPr dirty="0" spc="185"/>
              <a:t> </a:t>
            </a:r>
            <a:r>
              <a:rPr dirty="0" spc="400"/>
              <a:t>buzzer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799" y="962199"/>
            <a:ext cx="4000942" cy="278910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725" y="937600"/>
            <a:ext cx="2684199" cy="283829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24975" y="3857531"/>
            <a:ext cx="664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20" b="1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3200" spc="-2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90" b="1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200" spc="-2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55" b="1">
                <a:solidFill>
                  <a:srgbClr val="FFFFFF"/>
                </a:solidFill>
                <a:latin typeface="Tahoma"/>
                <a:cs typeface="Tahoma"/>
              </a:rPr>
              <a:t>polarized!</a:t>
            </a:r>
            <a:r>
              <a:rPr dirty="0" sz="3200" spc="-2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04" b="1">
                <a:solidFill>
                  <a:srgbClr val="FFFFFF"/>
                </a:solidFill>
                <a:latin typeface="Tahoma"/>
                <a:cs typeface="Tahoma"/>
              </a:rPr>
              <a:t>Look</a:t>
            </a:r>
            <a:r>
              <a:rPr dirty="0" sz="3200" spc="-2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35" b="1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3200" spc="-2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200" spc="-2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10" b="1">
                <a:solidFill>
                  <a:srgbClr val="FFFFFF"/>
                </a:solidFill>
                <a:latin typeface="Tahoma"/>
                <a:cs typeface="Tahoma"/>
              </a:rPr>
              <a:t>plus</a:t>
            </a:r>
            <a:r>
              <a:rPr dirty="0" sz="3200" spc="-2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20" b="1">
                <a:solidFill>
                  <a:srgbClr val="FFFFFF"/>
                </a:solidFill>
                <a:latin typeface="Tahoma"/>
                <a:cs typeface="Tahoma"/>
              </a:rPr>
              <a:t>sign!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55244"/>
            <a:ext cx="424561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5">
                <a:latin typeface="Tahoma"/>
                <a:cs typeface="Tahoma"/>
              </a:rPr>
              <a:t>LEDs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240">
                <a:latin typeface="Tahoma"/>
                <a:cs typeface="Tahoma"/>
              </a:rPr>
              <a:t>have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150">
                <a:latin typeface="Tahoma"/>
                <a:cs typeface="Tahoma"/>
              </a:rPr>
              <a:t>polarity</a:t>
            </a:r>
            <a:r>
              <a:rPr dirty="0" spc="-290">
                <a:latin typeface="Tahoma"/>
                <a:cs typeface="Tahoma"/>
              </a:rPr>
              <a:t> </a:t>
            </a:r>
            <a:r>
              <a:rPr dirty="0" spc="-55">
                <a:latin typeface="Tahoma"/>
                <a:cs typeface="Tahoma"/>
              </a:rPr>
              <a:t>too!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0" y="996387"/>
            <a:ext cx="4762499" cy="3324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2.3 SLIDES - More Buttoms, Switches &amp; Polarity, Audio</dc:title>
  <dcterms:created xsi:type="dcterms:W3CDTF">2024-08-12T17:11:12Z</dcterms:created>
  <dcterms:modified xsi:type="dcterms:W3CDTF">2024-08-12T17:11:12Z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