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9144000" cy="5143500"/>
  <p:notesSz cx="9144000" cy="51435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749050" y="748799"/>
            <a:ext cx="3646170" cy="3646170"/>
          </a:xfrm>
          <a:custGeom>
            <a:avLst/>
            <a:gdLst/>
            <a:ahLst/>
            <a:cxnLst/>
            <a:rect l="l" t="t" r="r" b="b"/>
            <a:pathLst>
              <a:path w="3646170" h="3646170">
                <a:moveTo>
                  <a:pt x="3645899" y="3645899"/>
                </a:moveTo>
                <a:lnTo>
                  <a:pt x="0" y="3645899"/>
                </a:lnTo>
                <a:lnTo>
                  <a:pt x="0" y="0"/>
                </a:lnTo>
                <a:lnTo>
                  <a:pt x="3645899" y="0"/>
                </a:lnTo>
                <a:lnTo>
                  <a:pt x="3645899" y="3645899"/>
                </a:lnTo>
                <a:close/>
              </a:path>
            </a:pathLst>
          </a:custGeom>
          <a:solidFill>
            <a:srgbClr val="F45E6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2992950" y="992699"/>
            <a:ext cx="3158490" cy="3158490"/>
          </a:xfrm>
          <a:custGeom>
            <a:avLst/>
            <a:gdLst/>
            <a:ahLst/>
            <a:cxnLst/>
            <a:rect l="l" t="t" r="r" b="b"/>
            <a:pathLst>
              <a:path w="3158490" h="3158490">
                <a:moveTo>
                  <a:pt x="0" y="0"/>
                </a:moveTo>
                <a:lnTo>
                  <a:pt x="3158099" y="0"/>
                </a:lnTo>
                <a:lnTo>
                  <a:pt x="3158099" y="3158099"/>
                </a:lnTo>
                <a:lnTo>
                  <a:pt x="0" y="3158099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47200" y="496525"/>
            <a:ext cx="3558598" cy="32730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841349" y="4752779"/>
            <a:ext cx="1083575" cy="202124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0"/>
            <a:ext cx="9144000" cy="4512310"/>
          </a:xfrm>
          <a:custGeom>
            <a:avLst/>
            <a:gdLst/>
            <a:ahLst/>
            <a:cxnLst/>
            <a:rect l="l" t="t" r="r" b="b"/>
            <a:pathLst>
              <a:path w="9144000" h="4512310">
                <a:moveTo>
                  <a:pt x="9143999" y="4511724"/>
                </a:moveTo>
                <a:lnTo>
                  <a:pt x="0" y="4511724"/>
                </a:lnTo>
                <a:lnTo>
                  <a:pt x="0" y="0"/>
                </a:lnTo>
                <a:lnTo>
                  <a:pt x="9143999" y="0"/>
                </a:lnTo>
                <a:lnTo>
                  <a:pt x="9143999" y="4511724"/>
                </a:lnTo>
                <a:close/>
              </a:path>
            </a:pathLst>
          </a:custGeom>
          <a:solidFill>
            <a:srgbClr val="00A1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0" y="0"/>
            <a:ext cx="9144000" cy="4512310"/>
          </a:xfrm>
          <a:custGeom>
            <a:avLst/>
            <a:gdLst/>
            <a:ahLst/>
            <a:cxnLst/>
            <a:rect l="l" t="t" r="r" b="b"/>
            <a:pathLst>
              <a:path w="9144000" h="4512310">
                <a:moveTo>
                  <a:pt x="9143999" y="0"/>
                </a:moveTo>
                <a:lnTo>
                  <a:pt x="9143999" y="4511724"/>
                </a:lnTo>
                <a:lnTo>
                  <a:pt x="0" y="4511724"/>
                </a:lnTo>
                <a:lnTo>
                  <a:pt x="0" y="0"/>
                </a:lnTo>
              </a:path>
            </a:pathLst>
          </a:custGeom>
          <a:ln w="952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4725" y="137369"/>
            <a:ext cx="8286115" cy="17953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3005"/>
            <a:ext cx="822960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356960" y="3672019"/>
            <a:ext cx="4341495" cy="998855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09040" marR="5080" indent="-1196975">
              <a:lnSpc>
                <a:spcPts val="3829"/>
              </a:lnSpc>
              <a:spcBef>
                <a:spcPts val="204"/>
              </a:spcBef>
            </a:pPr>
            <a:r>
              <a:rPr dirty="0" sz="3200" spc="120" b="1">
                <a:solidFill>
                  <a:srgbClr val="999999"/>
                </a:solidFill>
                <a:latin typeface="Century Gothic"/>
                <a:cs typeface="Century Gothic"/>
              </a:rPr>
              <a:t>Parallel</a:t>
            </a:r>
            <a:r>
              <a:rPr dirty="0" sz="3200" spc="30" b="1">
                <a:solidFill>
                  <a:srgbClr val="999999"/>
                </a:solidFill>
                <a:latin typeface="Century Gothic"/>
                <a:cs typeface="Century Gothic"/>
              </a:rPr>
              <a:t> </a:t>
            </a:r>
            <a:r>
              <a:rPr dirty="0" sz="3200" spc="310" b="1">
                <a:solidFill>
                  <a:srgbClr val="999999"/>
                </a:solidFill>
                <a:latin typeface="Century Gothic"/>
                <a:cs typeface="Century Gothic"/>
              </a:rPr>
              <a:t>Buttons</a:t>
            </a:r>
            <a:r>
              <a:rPr dirty="0" sz="3200" spc="35" b="1">
                <a:solidFill>
                  <a:srgbClr val="999999"/>
                </a:solidFill>
                <a:latin typeface="Century Gothic"/>
                <a:cs typeface="Century Gothic"/>
              </a:rPr>
              <a:t> </a:t>
            </a:r>
            <a:r>
              <a:rPr dirty="0" sz="3200" spc="45" b="1">
                <a:solidFill>
                  <a:srgbClr val="999999"/>
                </a:solidFill>
                <a:latin typeface="Century Gothic"/>
                <a:cs typeface="Century Gothic"/>
              </a:rPr>
              <a:t>and </a:t>
            </a:r>
            <a:r>
              <a:rPr dirty="0" sz="3200" spc="195" b="1">
                <a:solidFill>
                  <a:srgbClr val="999999"/>
                </a:solidFill>
                <a:latin typeface="Century Gothic"/>
                <a:cs typeface="Century Gothic"/>
              </a:rPr>
              <a:t>Switches</a:t>
            </a:r>
            <a:endParaRPr sz="32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137369"/>
            <a:ext cx="6636384" cy="998855"/>
          </a:xfrm>
          <a:prstGeom prst="rect"/>
        </p:spPr>
        <p:txBody>
          <a:bodyPr wrap="square" lIns="0" tIns="26034" rIns="0" bIns="0" rtlCol="0" vert="horz">
            <a:spAutoFit/>
          </a:bodyPr>
          <a:lstStyle/>
          <a:p>
            <a:pPr marL="12700" marR="5080">
              <a:lnSpc>
                <a:spcPts val="3829"/>
              </a:lnSpc>
              <a:spcBef>
                <a:spcPts val="204"/>
              </a:spcBef>
            </a:pPr>
            <a:r>
              <a:rPr dirty="0" spc="65">
                <a:latin typeface="Tahoma"/>
                <a:cs typeface="Tahoma"/>
              </a:rPr>
              <a:t>A</a:t>
            </a:r>
            <a:r>
              <a:rPr dirty="0" spc="-285">
                <a:latin typeface="Tahoma"/>
                <a:cs typeface="Tahoma"/>
              </a:rPr>
              <a:t> </a:t>
            </a:r>
            <a:r>
              <a:rPr dirty="0" spc="-175">
                <a:latin typeface="Tahoma"/>
                <a:cs typeface="Tahoma"/>
              </a:rPr>
              <a:t>parallel</a:t>
            </a:r>
            <a:r>
              <a:rPr dirty="0" spc="-285">
                <a:latin typeface="Tahoma"/>
                <a:cs typeface="Tahoma"/>
              </a:rPr>
              <a:t> </a:t>
            </a:r>
            <a:r>
              <a:rPr dirty="0" spc="-150">
                <a:latin typeface="Tahoma"/>
                <a:cs typeface="Tahoma"/>
              </a:rPr>
              <a:t>circuit</a:t>
            </a:r>
            <a:r>
              <a:rPr dirty="0" spc="-285">
                <a:latin typeface="Tahoma"/>
                <a:cs typeface="Tahoma"/>
              </a:rPr>
              <a:t> </a:t>
            </a:r>
            <a:r>
              <a:rPr dirty="0" spc="-190">
                <a:latin typeface="Tahoma"/>
                <a:cs typeface="Tahoma"/>
              </a:rPr>
              <a:t>is</a:t>
            </a:r>
            <a:r>
              <a:rPr dirty="0" spc="-280">
                <a:latin typeface="Tahoma"/>
                <a:cs typeface="Tahoma"/>
              </a:rPr>
              <a:t> </a:t>
            </a:r>
            <a:r>
              <a:rPr dirty="0" spc="-254">
                <a:latin typeface="Tahoma"/>
                <a:cs typeface="Tahoma"/>
              </a:rPr>
              <a:t>a</a:t>
            </a:r>
            <a:r>
              <a:rPr dirty="0" spc="-290">
                <a:latin typeface="Tahoma"/>
                <a:cs typeface="Tahoma"/>
              </a:rPr>
              <a:t> </a:t>
            </a:r>
            <a:r>
              <a:rPr dirty="0" spc="-175">
                <a:latin typeface="Tahoma"/>
                <a:cs typeface="Tahoma"/>
              </a:rPr>
              <a:t>parallel</a:t>
            </a:r>
            <a:r>
              <a:rPr dirty="0" spc="-285">
                <a:latin typeface="Tahoma"/>
                <a:cs typeface="Tahoma"/>
              </a:rPr>
              <a:t> </a:t>
            </a:r>
            <a:r>
              <a:rPr dirty="0" spc="-210">
                <a:latin typeface="Tahoma"/>
                <a:cs typeface="Tahoma"/>
              </a:rPr>
              <a:t>setup</a:t>
            </a:r>
            <a:r>
              <a:rPr dirty="0" spc="-285">
                <a:latin typeface="Tahoma"/>
                <a:cs typeface="Tahoma"/>
              </a:rPr>
              <a:t> </a:t>
            </a:r>
            <a:r>
              <a:rPr dirty="0" spc="-25">
                <a:latin typeface="Tahoma"/>
                <a:cs typeface="Tahoma"/>
              </a:rPr>
              <a:t>of </a:t>
            </a:r>
            <a:r>
              <a:rPr dirty="0" spc="-235">
                <a:latin typeface="Tahoma"/>
                <a:cs typeface="Tahoma"/>
              </a:rPr>
              <a:t>components.</a:t>
            </a:r>
            <a:r>
              <a:rPr dirty="0" spc="-254">
                <a:latin typeface="Tahoma"/>
                <a:cs typeface="Tahoma"/>
              </a:rPr>
              <a:t> </a:t>
            </a:r>
            <a:r>
              <a:rPr dirty="0" spc="-160">
                <a:latin typeface="Tahoma"/>
                <a:cs typeface="Tahoma"/>
              </a:rPr>
              <a:t>For</a:t>
            </a:r>
            <a:r>
              <a:rPr dirty="0" spc="-260">
                <a:latin typeface="Tahoma"/>
                <a:cs typeface="Tahoma"/>
              </a:rPr>
              <a:t> </a:t>
            </a:r>
            <a:r>
              <a:rPr dirty="0" spc="-95">
                <a:latin typeface="Tahoma"/>
                <a:cs typeface="Tahoma"/>
              </a:rPr>
              <a:t>example: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84725" y="3537794"/>
            <a:ext cx="8319770" cy="998855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700" marR="5080">
              <a:lnSpc>
                <a:spcPts val="3829"/>
              </a:lnSpc>
              <a:spcBef>
                <a:spcPts val="204"/>
              </a:spcBef>
            </a:pPr>
            <a:r>
              <a:rPr dirty="0" sz="3200" spc="-180" b="1">
                <a:solidFill>
                  <a:srgbClr val="FFFFFF"/>
                </a:solidFill>
                <a:latin typeface="Tahoma"/>
                <a:cs typeface="Tahoma"/>
              </a:rPr>
              <a:t>They’re</a:t>
            </a:r>
            <a:r>
              <a:rPr dirty="0" sz="3200" spc="-29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200" spc="-220" b="1">
                <a:solidFill>
                  <a:srgbClr val="FFFFFF"/>
                </a:solidFill>
                <a:latin typeface="Tahoma"/>
                <a:cs typeface="Tahoma"/>
              </a:rPr>
              <a:t>most</a:t>
            </a:r>
            <a:r>
              <a:rPr dirty="0" sz="3200" spc="-28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200" spc="-220" b="1">
                <a:solidFill>
                  <a:srgbClr val="FFFFFF"/>
                </a:solidFill>
                <a:latin typeface="Tahoma"/>
                <a:cs typeface="Tahoma"/>
              </a:rPr>
              <a:t>commonly</a:t>
            </a:r>
            <a:r>
              <a:rPr dirty="0" sz="3200" spc="-28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200" spc="-235" b="1">
                <a:solidFill>
                  <a:srgbClr val="FFFFFF"/>
                </a:solidFill>
                <a:latin typeface="Tahoma"/>
                <a:cs typeface="Tahoma"/>
              </a:rPr>
              <a:t>used</a:t>
            </a:r>
            <a:r>
              <a:rPr dirty="0" sz="3200" spc="-28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200" spc="-210" b="1">
                <a:solidFill>
                  <a:srgbClr val="FFFFFF"/>
                </a:solidFill>
                <a:latin typeface="Tahoma"/>
                <a:cs typeface="Tahoma"/>
              </a:rPr>
              <a:t>with</a:t>
            </a:r>
            <a:r>
              <a:rPr dirty="0" sz="3200" spc="-29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200" spc="-175" b="1">
                <a:solidFill>
                  <a:srgbClr val="FFFFFF"/>
                </a:solidFill>
                <a:latin typeface="Tahoma"/>
                <a:cs typeface="Tahoma"/>
              </a:rPr>
              <a:t>resistors</a:t>
            </a:r>
            <a:r>
              <a:rPr dirty="0" sz="3200" spc="-28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200" spc="-25" b="1">
                <a:solidFill>
                  <a:srgbClr val="FFFFFF"/>
                </a:solidFill>
                <a:latin typeface="Tahoma"/>
                <a:cs typeface="Tahoma"/>
              </a:rPr>
              <a:t>to </a:t>
            </a:r>
            <a:r>
              <a:rPr dirty="0" sz="3200" spc="-155" b="1">
                <a:solidFill>
                  <a:srgbClr val="FFFFFF"/>
                </a:solidFill>
                <a:latin typeface="Tahoma"/>
                <a:cs typeface="Tahoma"/>
              </a:rPr>
              <a:t>control</a:t>
            </a:r>
            <a:r>
              <a:rPr dirty="0" sz="3200" spc="-28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200" spc="-160" b="1">
                <a:solidFill>
                  <a:srgbClr val="FFFFFF"/>
                </a:solidFill>
                <a:latin typeface="Tahoma"/>
                <a:cs typeface="Tahoma"/>
              </a:rPr>
              <a:t>current</a:t>
            </a:r>
            <a:r>
              <a:rPr dirty="0" sz="3200" spc="-27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200" spc="-200" b="1">
                <a:solidFill>
                  <a:srgbClr val="FFFFFF"/>
                </a:solidFill>
                <a:latin typeface="Tahoma"/>
                <a:cs typeface="Tahoma"/>
              </a:rPr>
              <a:t>inside</a:t>
            </a:r>
            <a:r>
              <a:rPr dirty="0" sz="3200" spc="-28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200" spc="-254" b="1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dirty="0" sz="3200" spc="-28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200" spc="-160" b="1">
                <a:solidFill>
                  <a:srgbClr val="FFFFFF"/>
                </a:solidFill>
                <a:latin typeface="Tahoma"/>
                <a:cs typeface="Tahoma"/>
              </a:rPr>
              <a:t>circuit.</a:t>
            </a:r>
            <a:r>
              <a:rPr dirty="0" sz="3200" spc="-27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200" spc="-125" b="1">
                <a:solidFill>
                  <a:srgbClr val="FFFFFF"/>
                </a:solidFill>
                <a:latin typeface="Tahoma"/>
                <a:cs typeface="Tahoma"/>
              </a:rPr>
              <a:t>However...</a:t>
            </a:r>
            <a:endParaRPr sz="3200">
              <a:latin typeface="Tahoma"/>
              <a:cs typeface="Tahom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7400" y="1341398"/>
            <a:ext cx="4897049" cy="195067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39960" rIns="0" bIns="0" rtlCol="0" vert="horz">
            <a:spAutoFit/>
          </a:bodyPr>
          <a:lstStyle/>
          <a:p>
            <a:pPr marL="12700" marR="5080">
              <a:lnSpc>
                <a:spcPts val="3820"/>
              </a:lnSpc>
              <a:spcBef>
                <a:spcPts val="229"/>
              </a:spcBef>
            </a:pPr>
            <a:r>
              <a:rPr dirty="0" spc="-800">
                <a:latin typeface="Tahoma"/>
                <a:cs typeface="Tahoma"/>
              </a:rPr>
              <a:t>…</a:t>
            </a:r>
            <a:r>
              <a:rPr dirty="0" spc="-300">
                <a:latin typeface="Tahoma"/>
                <a:cs typeface="Tahoma"/>
              </a:rPr>
              <a:t> </a:t>
            </a:r>
            <a:r>
              <a:rPr dirty="0" spc="-200">
                <a:latin typeface="Tahoma"/>
                <a:cs typeface="Tahoma"/>
              </a:rPr>
              <a:t>buttons</a:t>
            </a:r>
            <a:r>
              <a:rPr dirty="0" spc="-290">
                <a:latin typeface="Tahoma"/>
                <a:cs typeface="Tahoma"/>
              </a:rPr>
              <a:t> </a:t>
            </a:r>
            <a:r>
              <a:rPr dirty="0" spc="-225">
                <a:latin typeface="Tahoma"/>
                <a:cs typeface="Tahoma"/>
              </a:rPr>
              <a:t>and</a:t>
            </a:r>
            <a:r>
              <a:rPr dirty="0" spc="-285">
                <a:latin typeface="Tahoma"/>
                <a:cs typeface="Tahoma"/>
              </a:rPr>
              <a:t> </a:t>
            </a:r>
            <a:r>
              <a:rPr dirty="0" spc="-220">
                <a:latin typeface="Tahoma"/>
                <a:cs typeface="Tahoma"/>
              </a:rPr>
              <a:t>switches</a:t>
            </a:r>
            <a:r>
              <a:rPr dirty="0" spc="-290">
                <a:latin typeface="Tahoma"/>
                <a:cs typeface="Tahoma"/>
              </a:rPr>
              <a:t> </a:t>
            </a:r>
            <a:r>
              <a:rPr dirty="0" spc="-175">
                <a:latin typeface="Tahoma"/>
                <a:cs typeface="Tahoma"/>
              </a:rPr>
              <a:t>in</a:t>
            </a:r>
            <a:r>
              <a:rPr dirty="0" spc="-300">
                <a:latin typeface="Tahoma"/>
                <a:cs typeface="Tahoma"/>
              </a:rPr>
              <a:t> </a:t>
            </a:r>
            <a:r>
              <a:rPr dirty="0" spc="-175">
                <a:latin typeface="Tahoma"/>
                <a:cs typeface="Tahoma"/>
              </a:rPr>
              <a:t>parallel</a:t>
            </a:r>
            <a:r>
              <a:rPr dirty="0" spc="-285">
                <a:latin typeface="Tahoma"/>
                <a:cs typeface="Tahoma"/>
              </a:rPr>
              <a:t> </a:t>
            </a:r>
            <a:r>
              <a:rPr dirty="0" spc="-235">
                <a:latin typeface="Tahoma"/>
                <a:cs typeface="Tahoma"/>
              </a:rPr>
              <a:t>can</a:t>
            </a:r>
            <a:r>
              <a:rPr dirty="0" spc="-300">
                <a:latin typeface="Tahoma"/>
                <a:cs typeface="Tahoma"/>
              </a:rPr>
              <a:t> </a:t>
            </a:r>
            <a:r>
              <a:rPr dirty="0" spc="-204">
                <a:latin typeface="Tahoma"/>
                <a:cs typeface="Tahoma"/>
              </a:rPr>
              <a:t>be</a:t>
            </a:r>
            <a:r>
              <a:rPr dirty="0" spc="-295">
                <a:latin typeface="Tahoma"/>
                <a:cs typeface="Tahoma"/>
              </a:rPr>
              <a:t> </a:t>
            </a:r>
            <a:r>
              <a:rPr dirty="0" spc="-135">
                <a:latin typeface="Tahoma"/>
                <a:cs typeface="Tahoma"/>
              </a:rPr>
              <a:t>used </a:t>
            </a:r>
            <a:r>
              <a:rPr dirty="0" spc="-140">
                <a:latin typeface="Tahoma"/>
                <a:cs typeface="Tahoma"/>
              </a:rPr>
              <a:t>to</a:t>
            </a:r>
            <a:r>
              <a:rPr dirty="0" spc="-290">
                <a:latin typeface="Tahoma"/>
                <a:cs typeface="Tahoma"/>
              </a:rPr>
              <a:t> </a:t>
            </a:r>
            <a:r>
              <a:rPr dirty="0" spc="-180">
                <a:latin typeface="Tahoma"/>
                <a:cs typeface="Tahoma"/>
              </a:rPr>
              <a:t>create</a:t>
            </a:r>
            <a:r>
              <a:rPr dirty="0" spc="-290">
                <a:latin typeface="Tahoma"/>
                <a:cs typeface="Tahoma"/>
              </a:rPr>
              <a:t> </a:t>
            </a:r>
            <a:r>
              <a:rPr dirty="0" spc="-240">
                <a:latin typeface="Tahoma"/>
                <a:cs typeface="Tahoma"/>
              </a:rPr>
              <a:t>complex</a:t>
            </a:r>
            <a:r>
              <a:rPr dirty="0" spc="-285">
                <a:latin typeface="Tahoma"/>
                <a:cs typeface="Tahoma"/>
              </a:rPr>
              <a:t> </a:t>
            </a:r>
            <a:r>
              <a:rPr dirty="0" spc="-190">
                <a:latin typeface="Tahoma"/>
                <a:cs typeface="Tahoma"/>
              </a:rPr>
              <a:t>input</a:t>
            </a:r>
            <a:r>
              <a:rPr dirty="0" spc="-280">
                <a:latin typeface="Tahoma"/>
                <a:cs typeface="Tahoma"/>
              </a:rPr>
              <a:t> </a:t>
            </a:r>
            <a:r>
              <a:rPr dirty="0" spc="-200">
                <a:latin typeface="Tahoma"/>
                <a:cs typeface="Tahoma"/>
              </a:rPr>
              <a:t>devices</a:t>
            </a:r>
            <a:r>
              <a:rPr dirty="0" spc="-285">
                <a:latin typeface="Tahoma"/>
                <a:cs typeface="Tahoma"/>
              </a:rPr>
              <a:t> </a:t>
            </a:r>
            <a:r>
              <a:rPr dirty="0" spc="-290">
                <a:latin typeface="Tahoma"/>
                <a:cs typeface="Tahoma"/>
              </a:rPr>
              <a:t>(such </a:t>
            </a:r>
            <a:r>
              <a:rPr dirty="0" spc="-25">
                <a:latin typeface="Tahoma"/>
                <a:cs typeface="Tahoma"/>
              </a:rPr>
              <a:t>as </a:t>
            </a:r>
            <a:r>
              <a:rPr dirty="0" spc="-150">
                <a:latin typeface="Tahoma"/>
                <a:cs typeface="Tahoma"/>
              </a:rPr>
              <a:t>keyboards).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337131" y="911237"/>
            <a:ext cx="4091304" cy="3332479"/>
            <a:chOff x="4337131" y="911237"/>
            <a:chExt cx="4091304" cy="3332479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75231" y="949337"/>
              <a:ext cx="4015094" cy="3255651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4356181" y="930287"/>
              <a:ext cx="4053204" cy="3294379"/>
            </a:xfrm>
            <a:custGeom>
              <a:avLst/>
              <a:gdLst/>
              <a:ahLst/>
              <a:cxnLst/>
              <a:rect l="l" t="t" r="r" b="b"/>
              <a:pathLst>
                <a:path w="4053204" h="3294379">
                  <a:moveTo>
                    <a:pt x="0" y="0"/>
                  </a:moveTo>
                  <a:lnTo>
                    <a:pt x="4053194" y="0"/>
                  </a:lnTo>
                  <a:lnTo>
                    <a:pt x="4053194" y="3293751"/>
                  </a:lnTo>
                  <a:lnTo>
                    <a:pt x="0" y="3293751"/>
                  </a:lnTo>
                  <a:lnTo>
                    <a:pt x="0" y="0"/>
                  </a:lnTo>
                  <a:close/>
                </a:path>
              </a:pathLst>
            </a:custGeom>
            <a:ln w="380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/>
          <p:nvPr/>
        </p:nvSpPr>
        <p:spPr>
          <a:xfrm>
            <a:off x="426750" y="332175"/>
            <a:ext cx="7280275" cy="365760"/>
          </a:xfrm>
          <a:custGeom>
            <a:avLst/>
            <a:gdLst/>
            <a:ahLst/>
            <a:cxnLst/>
            <a:rect l="l" t="t" r="r" b="b"/>
            <a:pathLst>
              <a:path w="7280275" h="365759">
                <a:moveTo>
                  <a:pt x="7279857" y="365759"/>
                </a:moveTo>
                <a:lnTo>
                  <a:pt x="0" y="365759"/>
                </a:lnTo>
                <a:lnTo>
                  <a:pt x="0" y="0"/>
                </a:lnTo>
                <a:lnTo>
                  <a:pt x="7279857" y="0"/>
                </a:lnTo>
                <a:lnTo>
                  <a:pt x="7279857" y="3657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2614" rIns="0" bIns="0" rtlCol="0" vert="horz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 sz="2400" spc="155">
                <a:solidFill>
                  <a:srgbClr val="999999"/>
                </a:solidFill>
              </a:rPr>
              <a:t>In</a:t>
            </a:r>
            <a:r>
              <a:rPr dirty="0" sz="2400" spc="15">
                <a:solidFill>
                  <a:srgbClr val="999999"/>
                </a:solidFill>
              </a:rPr>
              <a:t> </a:t>
            </a:r>
            <a:r>
              <a:rPr dirty="0" sz="2400" spc="180">
                <a:solidFill>
                  <a:srgbClr val="0000FF"/>
                </a:solidFill>
              </a:rPr>
              <a:t>Funky</a:t>
            </a:r>
            <a:r>
              <a:rPr dirty="0" sz="2400" spc="15">
                <a:solidFill>
                  <a:srgbClr val="0000FF"/>
                </a:solidFill>
              </a:rPr>
              <a:t> </a:t>
            </a:r>
            <a:r>
              <a:rPr dirty="0" sz="2400" spc="200">
                <a:solidFill>
                  <a:srgbClr val="0000FF"/>
                </a:solidFill>
              </a:rPr>
              <a:t>Fungi</a:t>
            </a:r>
            <a:r>
              <a:rPr dirty="0" sz="2400" spc="10">
                <a:solidFill>
                  <a:srgbClr val="0000FF"/>
                </a:solidFill>
              </a:rPr>
              <a:t> </a:t>
            </a:r>
            <a:r>
              <a:rPr dirty="0" sz="2400" spc="50">
                <a:solidFill>
                  <a:srgbClr val="999999"/>
                </a:solidFill>
              </a:rPr>
              <a:t>and</a:t>
            </a:r>
            <a:r>
              <a:rPr dirty="0" sz="2400" spc="15">
                <a:solidFill>
                  <a:srgbClr val="999999"/>
                </a:solidFill>
              </a:rPr>
              <a:t> </a:t>
            </a:r>
            <a:r>
              <a:rPr dirty="0" sz="2400" spc="180">
                <a:solidFill>
                  <a:srgbClr val="999999"/>
                </a:solidFill>
              </a:rPr>
              <a:t>in</a:t>
            </a:r>
            <a:r>
              <a:rPr dirty="0" sz="2400" spc="15">
                <a:solidFill>
                  <a:srgbClr val="999999"/>
                </a:solidFill>
              </a:rPr>
              <a:t> </a:t>
            </a:r>
            <a:r>
              <a:rPr dirty="0" sz="2400" spc="215">
                <a:solidFill>
                  <a:srgbClr val="FF0000"/>
                </a:solidFill>
              </a:rPr>
              <a:t>Return</a:t>
            </a:r>
            <a:r>
              <a:rPr dirty="0" sz="2400" spc="20">
                <a:solidFill>
                  <a:srgbClr val="FF0000"/>
                </a:solidFill>
              </a:rPr>
              <a:t> </a:t>
            </a:r>
            <a:r>
              <a:rPr dirty="0" sz="2400" spc="150">
                <a:solidFill>
                  <a:srgbClr val="FF0000"/>
                </a:solidFill>
              </a:rPr>
              <a:t>to</a:t>
            </a:r>
            <a:r>
              <a:rPr dirty="0" sz="2400" spc="15">
                <a:solidFill>
                  <a:srgbClr val="FF0000"/>
                </a:solidFill>
              </a:rPr>
              <a:t> </a:t>
            </a:r>
            <a:r>
              <a:rPr dirty="0" sz="2400" spc="65">
                <a:solidFill>
                  <a:srgbClr val="FF0000"/>
                </a:solidFill>
              </a:rPr>
              <a:t>Cheeseteroid</a:t>
            </a:r>
            <a:endParaRPr sz="2400"/>
          </a:p>
        </p:txBody>
      </p:sp>
      <p:grpSp>
        <p:nvGrpSpPr>
          <p:cNvPr id="7" name="object 7" descr=""/>
          <p:cNvGrpSpPr/>
          <p:nvPr/>
        </p:nvGrpSpPr>
        <p:grpSpPr>
          <a:xfrm>
            <a:off x="360625" y="911237"/>
            <a:ext cx="3884295" cy="3331845"/>
            <a:chOff x="360625" y="911237"/>
            <a:chExt cx="3884295" cy="3331845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8725" y="949337"/>
              <a:ext cx="3807737" cy="3255651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379675" y="930287"/>
              <a:ext cx="3846195" cy="3293745"/>
            </a:xfrm>
            <a:custGeom>
              <a:avLst/>
              <a:gdLst/>
              <a:ahLst/>
              <a:cxnLst/>
              <a:rect l="l" t="t" r="r" b="b"/>
              <a:pathLst>
                <a:path w="3846195" h="3293745">
                  <a:moveTo>
                    <a:pt x="0" y="0"/>
                  </a:moveTo>
                  <a:lnTo>
                    <a:pt x="3845837" y="0"/>
                  </a:lnTo>
                  <a:lnTo>
                    <a:pt x="3845837" y="3293751"/>
                  </a:lnTo>
                  <a:lnTo>
                    <a:pt x="0" y="3293751"/>
                  </a:lnTo>
                  <a:lnTo>
                    <a:pt x="0" y="0"/>
                  </a:lnTo>
                  <a:close/>
                </a:path>
              </a:pathLst>
            </a:custGeom>
            <a:ln w="3809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34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14"/>
              <a:t>More</a:t>
            </a:r>
            <a:r>
              <a:rPr dirty="0" spc="20"/>
              <a:t> </a:t>
            </a:r>
            <a:r>
              <a:rPr dirty="0" spc="125"/>
              <a:t>about</a:t>
            </a:r>
            <a:r>
              <a:rPr dirty="0" spc="25"/>
              <a:t> </a:t>
            </a:r>
            <a:r>
              <a:rPr dirty="0" spc="60"/>
              <a:t>parallel</a:t>
            </a:r>
            <a:r>
              <a:rPr dirty="0" spc="20"/>
              <a:t> </a:t>
            </a:r>
            <a:r>
              <a:rPr dirty="0" spc="70"/>
              <a:t>and</a:t>
            </a:r>
            <a:r>
              <a:rPr dirty="0" spc="25"/>
              <a:t> </a:t>
            </a:r>
            <a:r>
              <a:rPr dirty="0" spc="165"/>
              <a:t>series</a:t>
            </a:r>
            <a:r>
              <a:rPr dirty="0" spc="20"/>
              <a:t> </a:t>
            </a:r>
            <a:r>
              <a:rPr dirty="0" spc="135"/>
              <a:t>circuits.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2.4 SLIDES - Parallel buttons and switches v2</dc:title>
  <dcterms:created xsi:type="dcterms:W3CDTF">2024-08-12T17:12:12Z</dcterms:created>
  <dcterms:modified xsi:type="dcterms:W3CDTF">2024-08-12T17:12:12Z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