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9" d="100"/>
          <a:sy n="199" d="100"/>
        </p:scale>
        <p:origin x="68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Hay" userId="235ec44d-c787-4da5-a514-0a02ff52ffb4" providerId="ADAL" clId="{8BE99C8F-03E9-4CA6-B959-C9E35559A609}"/>
    <pc:docChg chg="custSel delSld modSld">
      <pc:chgData name="Kate Hay" userId="235ec44d-c787-4da5-a514-0a02ff52ffb4" providerId="ADAL" clId="{8BE99C8F-03E9-4CA6-B959-C9E35559A609}" dt="2024-08-12T17:14:43.172" v="12" actId="2696"/>
      <pc:docMkLst>
        <pc:docMk/>
      </pc:docMkLst>
      <pc:sldChg chg="delSp modSp del mod">
        <pc:chgData name="Kate Hay" userId="235ec44d-c787-4da5-a514-0a02ff52ffb4" providerId="ADAL" clId="{8BE99C8F-03E9-4CA6-B959-C9E35559A609}" dt="2024-08-12T17:14:43.172" v="12" actId="2696"/>
        <pc:sldMkLst>
          <pc:docMk/>
          <pc:sldMk cId="0" sldId="257"/>
        </pc:sldMkLst>
        <pc:spChg chg="del topLvl">
          <ac:chgData name="Kate Hay" userId="235ec44d-c787-4da5-a514-0a02ff52ffb4" providerId="ADAL" clId="{8BE99C8F-03E9-4CA6-B959-C9E35559A609}" dt="2024-08-12T17:14:29.990" v="10" actId="478"/>
          <ac:spMkLst>
            <pc:docMk/>
            <pc:sldMk cId="0" sldId="257"/>
            <ac:spMk id="6" creationId="{00000000-0000-0000-0000-000000000000}"/>
          </ac:spMkLst>
        </pc:spChg>
        <pc:grpChg chg="del mod">
          <ac:chgData name="Kate Hay" userId="235ec44d-c787-4da5-a514-0a02ff52ffb4" providerId="ADAL" clId="{8BE99C8F-03E9-4CA6-B959-C9E35559A609}" dt="2024-08-12T17:14:29.990" v="10" actId="478"/>
          <ac:grpSpMkLst>
            <pc:docMk/>
            <pc:sldMk cId="0" sldId="257"/>
            <ac:grpSpMk id="3" creationId="{00000000-0000-0000-0000-000000000000}"/>
          </ac:grpSpMkLst>
        </pc:grpChg>
        <pc:picChg chg="mod topLvl">
          <ac:chgData name="Kate Hay" userId="235ec44d-c787-4da5-a514-0a02ff52ffb4" providerId="ADAL" clId="{8BE99C8F-03E9-4CA6-B959-C9E35559A609}" dt="2024-08-12T17:14:32.745" v="11" actId="1076"/>
          <ac:picMkLst>
            <pc:docMk/>
            <pc:sldMk cId="0" sldId="257"/>
            <ac:picMk id="4" creationId="{00000000-0000-0000-0000-000000000000}"/>
          </ac:picMkLst>
        </pc:picChg>
        <pc:picChg chg="del mod">
          <ac:chgData name="Kate Hay" userId="235ec44d-c787-4da5-a514-0a02ff52ffb4" providerId="ADAL" clId="{8BE99C8F-03E9-4CA6-B959-C9E35559A609}" dt="2024-08-12T17:14:26.545" v="9" actId="478"/>
          <ac:picMkLst>
            <pc:docMk/>
            <pc:sldMk cId="0" sldId="257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425" y="203923"/>
            <a:ext cx="8353149" cy="1100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025" y="788958"/>
            <a:ext cx="5164455" cy="239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2749050" y="748799"/>
              <a:ext cx="3646170" cy="3646170"/>
            </a:xfrm>
            <a:custGeom>
              <a:avLst/>
              <a:gdLst/>
              <a:ahLst/>
              <a:cxnLst/>
              <a:rect l="l" t="t" r="r" b="b"/>
              <a:pathLst>
                <a:path w="3646170" h="3646170">
                  <a:moveTo>
                    <a:pt x="3645899" y="3645899"/>
                  </a:moveTo>
                  <a:lnTo>
                    <a:pt x="0" y="3645899"/>
                  </a:lnTo>
                  <a:lnTo>
                    <a:pt x="0" y="0"/>
                  </a:lnTo>
                  <a:lnTo>
                    <a:pt x="3645899" y="0"/>
                  </a:lnTo>
                  <a:lnTo>
                    <a:pt x="3645899" y="3645899"/>
                  </a:lnTo>
                  <a:close/>
                </a:path>
              </a:pathLst>
            </a:custGeom>
            <a:solidFill>
              <a:srgbClr val="F45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2950" y="992699"/>
              <a:ext cx="3158490" cy="3158490"/>
            </a:xfrm>
            <a:custGeom>
              <a:avLst/>
              <a:gdLst/>
              <a:ahLst/>
              <a:cxnLst/>
              <a:rect l="l" t="t" r="r" b="b"/>
              <a:pathLst>
                <a:path w="3158490" h="3158490">
                  <a:moveTo>
                    <a:pt x="0" y="0"/>
                  </a:moveTo>
                  <a:lnTo>
                    <a:pt x="3158099" y="0"/>
                  </a:lnTo>
                  <a:lnTo>
                    <a:pt x="3158099" y="3158099"/>
                  </a:lnTo>
                  <a:lnTo>
                    <a:pt x="0" y="31580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7200" y="496525"/>
              <a:ext cx="3558598" cy="32730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42561" y="3475211"/>
            <a:ext cx="2659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60" dirty="0">
                <a:solidFill>
                  <a:srgbClr val="999999"/>
                </a:solidFill>
                <a:latin typeface="Century Gothic"/>
                <a:cs typeface="Century Gothic"/>
              </a:rPr>
              <a:t>Piper</a:t>
            </a:r>
            <a:r>
              <a:rPr sz="3600" b="1" spc="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3600" b="1" spc="-20" dirty="0">
                <a:solidFill>
                  <a:srgbClr val="999999"/>
                </a:solidFill>
                <a:latin typeface="Century Gothic"/>
                <a:cs typeface="Century Gothic"/>
              </a:rPr>
              <a:t>Code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7586" y="4165556"/>
            <a:ext cx="386969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25855" marR="5080" indent="-1113790">
              <a:lnSpc>
                <a:spcPct val="100699"/>
              </a:lnSpc>
              <a:spcBef>
                <a:spcPts val="85"/>
              </a:spcBef>
            </a:pPr>
            <a:r>
              <a:rPr sz="1800" spc="90" dirty="0">
                <a:solidFill>
                  <a:srgbClr val="999999"/>
                </a:solidFill>
                <a:latin typeface="Century Gothic"/>
                <a:cs typeface="Century Gothic"/>
              </a:rPr>
              <a:t>Intro</a:t>
            </a:r>
            <a:r>
              <a:rPr sz="1800" spc="6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999999"/>
                </a:solidFill>
                <a:latin typeface="Century Gothic"/>
                <a:cs typeface="Century Gothic"/>
              </a:rPr>
              <a:t>to</a:t>
            </a:r>
            <a:r>
              <a:rPr sz="1800" spc="6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999999"/>
                </a:solidFill>
                <a:latin typeface="Century Gothic"/>
                <a:cs typeface="Century Gothic"/>
              </a:rPr>
              <a:t>computational</a:t>
            </a:r>
            <a:r>
              <a:rPr sz="1800" spc="6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spc="105" dirty="0">
                <a:solidFill>
                  <a:srgbClr val="999999"/>
                </a:solidFill>
                <a:latin typeface="Century Gothic"/>
                <a:cs typeface="Century Gothic"/>
              </a:rPr>
              <a:t>thinking</a:t>
            </a:r>
            <a:r>
              <a:rPr sz="18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spc="-90" dirty="0">
                <a:solidFill>
                  <a:srgbClr val="999999"/>
                </a:solidFill>
                <a:latin typeface="Century Gothic"/>
                <a:cs typeface="Century Gothic"/>
              </a:rPr>
              <a:t>&amp; </a:t>
            </a:r>
            <a:r>
              <a:rPr sz="1800" spc="55" dirty="0">
                <a:solidFill>
                  <a:srgbClr val="999999"/>
                </a:solidFill>
                <a:latin typeface="Century Gothic"/>
                <a:cs typeface="Century Gothic"/>
              </a:rPr>
              <a:t>programming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73557"/>
            <a:ext cx="804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95" dirty="0"/>
              <a:t>How</a:t>
            </a:r>
            <a:r>
              <a:rPr sz="2400" spc="10" dirty="0"/>
              <a:t> </a:t>
            </a:r>
            <a:r>
              <a:rPr sz="2400" spc="85" dirty="0"/>
              <a:t>did</a:t>
            </a:r>
            <a:r>
              <a:rPr sz="2400" spc="15" dirty="0"/>
              <a:t> </a:t>
            </a:r>
            <a:r>
              <a:rPr sz="2400" spc="80" dirty="0"/>
              <a:t>you</a:t>
            </a:r>
            <a:r>
              <a:rPr sz="2400" spc="15" dirty="0"/>
              <a:t> </a:t>
            </a:r>
            <a:r>
              <a:rPr sz="2400" spc="130" dirty="0"/>
              <a:t>use</a:t>
            </a:r>
            <a:r>
              <a:rPr sz="2400" spc="15" dirty="0"/>
              <a:t> </a:t>
            </a:r>
            <a:r>
              <a:rPr sz="2400" spc="105" dirty="0"/>
              <a:t>Computational</a:t>
            </a:r>
            <a:r>
              <a:rPr sz="2400" spc="15" dirty="0"/>
              <a:t> </a:t>
            </a:r>
            <a:r>
              <a:rPr sz="2400" spc="204" dirty="0"/>
              <a:t>Thinking</a:t>
            </a:r>
            <a:r>
              <a:rPr sz="2400" spc="15" dirty="0"/>
              <a:t> </a:t>
            </a:r>
            <a:r>
              <a:rPr sz="2400" spc="125" dirty="0"/>
              <a:t>TODAY?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4725" y="799658"/>
            <a:ext cx="7976870" cy="358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Problem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Solving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3575"/>
              </a:lnSpc>
            </a:pP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Logic</a:t>
            </a:r>
            <a:endParaRPr sz="3000">
              <a:latin typeface="Tahoma"/>
              <a:cs typeface="Tahoma"/>
            </a:endParaRPr>
          </a:p>
          <a:p>
            <a:pPr marR="5080" algn="r">
              <a:lnSpc>
                <a:spcPts val="2155"/>
              </a:lnSpc>
              <a:spcBef>
                <a:spcPts val="45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Order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860"/>
              </a:lnSpc>
            </a:pP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solution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2860"/>
              </a:lnSpc>
            </a:pP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Analyze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endParaRPr sz="2400">
              <a:latin typeface="Tahoma"/>
              <a:cs typeface="Tahoma"/>
            </a:endParaRPr>
          </a:p>
          <a:p>
            <a:pPr marL="5380355">
              <a:lnSpc>
                <a:spcPts val="2155"/>
              </a:lnSpc>
            </a:pP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Responding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challenges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instructions!</a:t>
            </a:r>
            <a:endParaRPr sz="1800">
              <a:latin typeface="Tahoma"/>
              <a:cs typeface="Tahoma"/>
            </a:endParaRPr>
          </a:p>
          <a:p>
            <a:pPr marL="5664835">
              <a:lnSpc>
                <a:spcPct val="100000"/>
              </a:lnSpc>
              <a:spcBef>
                <a:spcPts val="15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Open-ended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 Problems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55"/>
              </a:lnSpc>
              <a:spcBef>
                <a:spcPts val="15"/>
              </a:spcBef>
            </a:pP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Putting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action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series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2875"/>
              </a:lnSpc>
            </a:pP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Ordered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Steps</a:t>
            </a:r>
            <a:endParaRPr sz="2400">
              <a:latin typeface="Tahoma"/>
              <a:cs typeface="Tahoma"/>
            </a:endParaRPr>
          </a:p>
          <a:p>
            <a:pPr marL="530987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Getting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start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ﬁnish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48119"/>
            <a:ext cx="1473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latin typeface="Tahoma"/>
                <a:cs typeface="Tahoma"/>
              </a:rPr>
              <a:t>Reﬂect!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574" y="1440233"/>
            <a:ext cx="6635115" cy="256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Write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Tahoma"/>
                <a:cs typeface="Tahoma"/>
              </a:rPr>
              <a:t>things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learned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today.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850"/>
              </a:lnSpc>
            </a:pP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Write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question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today’s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lesson.</a:t>
            </a:r>
            <a:endParaRPr sz="2400">
              <a:latin typeface="Tahoma"/>
              <a:cs typeface="Tahoma"/>
            </a:endParaRPr>
          </a:p>
          <a:p>
            <a:pPr marL="12700" marR="141605">
              <a:lnSpc>
                <a:spcPts val="2850"/>
              </a:lnSpc>
              <a:spcBef>
                <a:spcPts val="2850"/>
              </a:spcBef>
            </a:pP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Write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down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problem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you've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encountered,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24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able</a:t>
            </a:r>
            <a:r>
              <a:rPr sz="24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resolve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it.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5949"/>
            <a:ext cx="9144000" cy="3961765"/>
            <a:chOff x="0" y="1085949"/>
            <a:chExt cx="9144000" cy="3961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5949"/>
              <a:ext cx="9143999" cy="39617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76124" y="3044300"/>
              <a:ext cx="4154804" cy="704850"/>
            </a:xfrm>
            <a:custGeom>
              <a:avLst/>
              <a:gdLst/>
              <a:ahLst/>
              <a:cxnLst/>
              <a:rect l="l" t="t" r="r" b="b"/>
              <a:pathLst>
                <a:path w="4154804" h="704850">
                  <a:moveTo>
                    <a:pt x="0" y="0"/>
                  </a:moveTo>
                  <a:lnTo>
                    <a:pt x="4154399" y="0"/>
                  </a:lnTo>
                  <a:lnTo>
                    <a:pt x="4154399" y="704699"/>
                  </a:lnTo>
                  <a:lnTo>
                    <a:pt x="0" y="7046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3275" y="351694"/>
            <a:ext cx="4375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70" dirty="0">
                <a:solidFill>
                  <a:srgbClr val="FFFFFF"/>
                </a:solidFill>
                <a:latin typeface="Century Gothic"/>
                <a:cs typeface="Century Gothic"/>
              </a:rPr>
              <a:t>Tour</a:t>
            </a:r>
            <a:r>
              <a:rPr sz="3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19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22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2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100" dirty="0">
                <a:solidFill>
                  <a:srgbClr val="FFFFFF"/>
                </a:solidFill>
                <a:latin typeface="Century Gothic"/>
                <a:cs typeface="Century Gothic"/>
              </a:rPr>
              <a:t>Interface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6774" y="2536044"/>
            <a:ext cx="1992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5" dirty="0">
                <a:solidFill>
                  <a:srgbClr val="FF0000"/>
                </a:solidFill>
                <a:latin typeface="Tahoma"/>
                <a:cs typeface="Tahoma"/>
              </a:rPr>
              <a:t>Start</a:t>
            </a:r>
            <a:r>
              <a:rPr sz="3200" b="1" spc="-2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FF0000"/>
                </a:solidFill>
                <a:latin typeface="Tahoma"/>
                <a:cs typeface="Tahoma"/>
              </a:rPr>
              <a:t>here!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24" y="271587"/>
            <a:ext cx="9152890" cy="3631565"/>
            <a:chOff x="10524" y="271587"/>
            <a:chExt cx="9152890" cy="3631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25" y="309687"/>
              <a:ext cx="9095375" cy="3555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574" y="290637"/>
              <a:ext cx="9114790" cy="3593465"/>
            </a:xfrm>
            <a:custGeom>
              <a:avLst/>
              <a:gdLst/>
              <a:ahLst/>
              <a:cxnLst/>
              <a:rect l="l" t="t" r="r" b="b"/>
              <a:pathLst>
                <a:path w="9114790" h="3593465">
                  <a:moveTo>
                    <a:pt x="9114424" y="3593315"/>
                  </a:moveTo>
                  <a:lnTo>
                    <a:pt x="0" y="3593315"/>
                  </a:lnTo>
                  <a:lnTo>
                    <a:pt x="0" y="0"/>
                  </a:lnTo>
                  <a:lnTo>
                    <a:pt x="9114424" y="0"/>
                  </a:lnTo>
                </a:path>
              </a:pathLst>
            </a:custGeom>
            <a:ln w="380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6800" y="3964381"/>
            <a:ext cx="23710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0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3200" b="1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185" dirty="0">
                <a:solidFill>
                  <a:srgbClr val="FFFFFF"/>
                </a:solidFill>
                <a:latin typeface="Tahoma"/>
                <a:cs typeface="Tahoma"/>
              </a:rPr>
              <a:t>Canvas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7625" y="3875131"/>
            <a:ext cx="2448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70" dirty="0">
                <a:solidFill>
                  <a:srgbClr val="FFFFFF"/>
                </a:solidFill>
                <a:latin typeface="Tahoma"/>
                <a:cs typeface="Tahoma"/>
              </a:rPr>
              <a:t>Project</a:t>
            </a:r>
            <a:r>
              <a:rPr sz="3200" b="1" spc="-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Tahoma"/>
                <a:cs typeface="Tahoma"/>
              </a:rPr>
              <a:t>Panel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77" y="1117180"/>
            <a:ext cx="513080" cy="255016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Blocks</a:t>
            </a:r>
            <a:r>
              <a:rPr sz="3200" spc="-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Library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0325" y="2132650"/>
            <a:ext cx="473075" cy="1080770"/>
          </a:xfrm>
          <a:custGeom>
            <a:avLst/>
            <a:gdLst/>
            <a:ahLst/>
            <a:cxnLst/>
            <a:rect l="l" t="t" r="r" b="b"/>
            <a:pathLst>
              <a:path w="473075" h="1080770">
                <a:moveTo>
                  <a:pt x="0" y="0"/>
                </a:moveTo>
                <a:lnTo>
                  <a:pt x="472799" y="0"/>
                </a:lnTo>
                <a:lnTo>
                  <a:pt x="472799" y="1080599"/>
                </a:lnTo>
                <a:lnTo>
                  <a:pt x="0" y="10805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45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250" y="3773868"/>
            <a:ext cx="3218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30" dirty="0">
                <a:solidFill>
                  <a:srgbClr val="FFFFFF"/>
                </a:solidFill>
                <a:latin typeface="Tahoma"/>
                <a:cs typeface="Tahoma"/>
              </a:rPr>
              <a:t>Electronics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Tahoma"/>
                <a:cs typeface="Tahoma"/>
              </a:rPr>
              <a:t>Panel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5987" y="140174"/>
            <a:ext cx="9156065" cy="3615054"/>
            <a:chOff x="-5987" y="140174"/>
            <a:chExt cx="9156065" cy="36150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12" y="178275"/>
              <a:ext cx="9079774" cy="3538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062" y="159224"/>
              <a:ext cx="9117965" cy="3576954"/>
            </a:xfrm>
            <a:custGeom>
              <a:avLst/>
              <a:gdLst/>
              <a:ahLst/>
              <a:cxnLst/>
              <a:rect l="l" t="t" r="r" b="b"/>
              <a:pathLst>
                <a:path w="9117965" h="3576954">
                  <a:moveTo>
                    <a:pt x="0" y="0"/>
                  </a:moveTo>
                  <a:lnTo>
                    <a:pt x="9117874" y="0"/>
                  </a:lnTo>
                  <a:lnTo>
                    <a:pt x="9117874" y="3576924"/>
                  </a:lnTo>
                  <a:lnTo>
                    <a:pt x="0" y="3576924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3224" y="2636499"/>
              <a:ext cx="473075" cy="1080770"/>
            </a:xfrm>
            <a:custGeom>
              <a:avLst/>
              <a:gdLst/>
              <a:ahLst/>
              <a:cxnLst/>
              <a:rect l="l" t="t" r="r" b="b"/>
              <a:pathLst>
                <a:path w="473075" h="1080770">
                  <a:moveTo>
                    <a:pt x="0" y="0"/>
                  </a:moveTo>
                  <a:lnTo>
                    <a:pt x="472799" y="0"/>
                  </a:lnTo>
                  <a:lnTo>
                    <a:pt x="472799" y="1080599"/>
                  </a:lnTo>
                  <a:lnTo>
                    <a:pt x="0" y="10805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3999" cy="44163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8475" y="666368"/>
            <a:ext cx="3190240" cy="430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215" dirty="0">
                <a:latin typeface="Lucida Sans"/>
                <a:cs typeface="Lucida Sans"/>
              </a:rPr>
              <a:t>Blocks</a:t>
            </a:r>
            <a:r>
              <a:rPr sz="3200" i="1" spc="-380" dirty="0">
                <a:latin typeface="Lucida Sans"/>
                <a:cs typeface="Lucida Sans"/>
              </a:rPr>
              <a:t> </a:t>
            </a:r>
            <a:r>
              <a:rPr sz="3200" i="1" spc="-310" dirty="0">
                <a:latin typeface="Lucida Sans"/>
                <a:cs typeface="Lucida Sans"/>
              </a:rPr>
              <a:t>Library</a:t>
            </a:r>
            <a:r>
              <a:rPr sz="3200" i="1" spc="-375" dirty="0">
                <a:latin typeface="Lucida Sans"/>
                <a:cs typeface="Lucida Sans"/>
              </a:rPr>
              <a:t> </a:t>
            </a:r>
            <a:r>
              <a:rPr sz="3200" i="1" spc="-409" dirty="0">
                <a:latin typeface="Lucida Sans"/>
                <a:cs typeface="Lucida Sans"/>
              </a:rPr>
              <a:t>Tabs</a:t>
            </a:r>
            <a:endParaRPr sz="3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solidFill>
                  <a:srgbClr val="999999"/>
                </a:solidFill>
                <a:latin typeface="Tahoma"/>
                <a:cs typeface="Tahoma"/>
              </a:rPr>
              <a:t>Setup</a:t>
            </a:r>
            <a:endParaRPr sz="1800">
              <a:latin typeface="Tahoma"/>
              <a:cs typeface="Tahoma"/>
            </a:endParaRPr>
          </a:p>
          <a:p>
            <a:pPr marL="12700" marR="2269490">
              <a:lnSpc>
                <a:spcPct val="149300"/>
              </a:lnSpc>
              <a:spcBef>
                <a:spcPts val="1125"/>
              </a:spcBef>
            </a:pPr>
            <a:r>
              <a:rPr sz="1800" b="1" spc="-20" dirty="0">
                <a:solidFill>
                  <a:srgbClr val="93C47D"/>
                </a:solidFill>
                <a:latin typeface="Tahoma"/>
                <a:cs typeface="Tahoma"/>
              </a:rPr>
              <a:t>Chip </a:t>
            </a:r>
            <a:r>
              <a:rPr sz="1800" b="1" spc="-10" dirty="0">
                <a:solidFill>
                  <a:srgbClr val="9900FF"/>
                </a:solidFill>
                <a:latin typeface="Tahoma"/>
                <a:cs typeface="Tahoma"/>
              </a:rPr>
              <a:t>Logic </a:t>
            </a:r>
            <a:r>
              <a:rPr sz="1800" b="1" spc="-10" dirty="0">
                <a:solidFill>
                  <a:srgbClr val="3D85C6"/>
                </a:solidFill>
                <a:latin typeface="Tahoma"/>
                <a:cs typeface="Tahoma"/>
              </a:rPr>
              <a:t>Loops </a:t>
            </a:r>
            <a:r>
              <a:rPr sz="1800" b="1" spc="-55" dirty="0">
                <a:solidFill>
                  <a:srgbClr val="37761C"/>
                </a:solidFill>
                <a:latin typeface="Tahoma"/>
                <a:cs typeface="Tahoma"/>
              </a:rPr>
              <a:t>Variable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Sounds </a:t>
            </a:r>
            <a:r>
              <a:rPr sz="1800" b="1" spc="-10" dirty="0">
                <a:solidFill>
                  <a:srgbClr val="FF9900"/>
                </a:solidFill>
                <a:latin typeface="Tahoma"/>
                <a:cs typeface="Tahoma"/>
              </a:rPr>
              <a:t>Lists </a:t>
            </a:r>
            <a:r>
              <a:rPr sz="1800" b="1" spc="-100" dirty="0">
                <a:solidFill>
                  <a:srgbClr val="0000FF"/>
                </a:solidFill>
                <a:latin typeface="Tahoma"/>
                <a:cs typeface="Tahoma"/>
              </a:rPr>
              <a:t>Function</a:t>
            </a:r>
            <a:endParaRPr sz="18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040"/>
              </a:spcBef>
            </a:pPr>
            <a:r>
              <a:rPr sz="2400" spc="-10" dirty="0">
                <a:solidFill>
                  <a:srgbClr val="F45E61"/>
                </a:solidFill>
                <a:latin typeface="Tahoma"/>
                <a:cs typeface="Tahoma"/>
              </a:rPr>
              <a:t>Trash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850" y="56768"/>
            <a:ext cx="2847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latin typeface="Tahoma"/>
                <a:cs typeface="Tahoma"/>
              </a:rPr>
              <a:t>Sneak</a:t>
            </a:r>
            <a:r>
              <a:rPr spc="-300" dirty="0">
                <a:latin typeface="Tahoma"/>
                <a:cs typeface="Tahoma"/>
              </a:rPr>
              <a:t> </a:t>
            </a:r>
            <a:r>
              <a:rPr spc="-135" dirty="0">
                <a:latin typeface="Tahoma"/>
                <a:cs typeface="Tahoma"/>
              </a:rPr>
              <a:t>Preview!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0875" y="465300"/>
            <a:ext cx="6390005" cy="3746500"/>
            <a:chOff x="2340875" y="465300"/>
            <a:chExt cx="6390005" cy="374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8975" y="465300"/>
              <a:ext cx="6351872" cy="37463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78975" y="690584"/>
              <a:ext cx="5029835" cy="1510030"/>
            </a:xfrm>
            <a:custGeom>
              <a:avLst/>
              <a:gdLst/>
              <a:ahLst/>
              <a:cxnLst/>
              <a:rect l="l" t="t" r="r" b="b"/>
              <a:pathLst>
                <a:path w="5029834" h="1510030">
                  <a:moveTo>
                    <a:pt x="0" y="0"/>
                  </a:moveTo>
                  <a:lnTo>
                    <a:pt x="5029799" y="0"/>
                  </a:lnTo>
                  <a:lnTo>
                    <a:pt x="5029799" y="1509600"/>
                  </a:lnTo>
                  <a:lnTo>
                    <a:pt x="0" y="150960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725" y="522068"/>
            <a:ext cx="1521460" cy="998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</a:pPr>
            <a:r>
              <a:rPr spc="245" dirty="0"/>
              <a:t>What’s </a:t>
            </a:r>
            <a:r>
              <a:rPr spc="125" dirty="0"/>
              <a:t>Next?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27183"/>
            <a:ext cx="542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0" dirty="0"/>
              <a:t>What</a:t>
            </a:r>
            <a:r>
              <a:rPr sz="2400" spc="10" dirty="0"/>
              <a:t> </a:t>
            </a:r>
            <a:r>
              <a:rPr sz="2400" spc="175" dirty="0"/>
              <a:t>is</a:t>
            </a:r>
            <a:r>
              <a:rPr sz="2400" spc="15" dirty="0"/>
              <a:t> </a:t>
            </a:r>
            <a:r>
              <a:rPr sz="2400" spc="105" dirty="0"/>
              <a:t>Computational</a:t>
            </a:r>
            <a:r>
              <a:rPr sz="2400" spc="10" dirty="0"/>
              <a:t> </a:t>
            </a:r>
            <a:r>
              <a:rPr sz="2400" spc="185" dirty="0"/>
              <a:t>Thinking?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111850" y="1611155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Order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0563" y="2611281"/>
            <a:ext cx="260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Responding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challenges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spc="-135" dirty="0"/>
              <a:t>Problem</a:t>
            </a:r>
            <a:r>
              <a:rPr spc="-200" dirty="0"/>
              <a:t> </a:t>
            </a:r>
            <a:r>
              <a:rPr spc="-25" dirty="0"/>
              <a:t>Solving</a:t>
            </a:r>
          </a:p>
          <a:p>
            <a:pPr marL="3371850" algn="ctr">
              <a:lnSpc>
                <a:spcPts val="3575"/>
              </a:lnSpc>
            </a:pPr>
            <a:r>
              <a:rPr sz="3000" spc="-10" dirty="0"/>
              <a:t>Logic</a:t>
            </a:r>
            <a:endParaRPr sz="3000"/>
          </a:p>
          <a:p>
            <a:pPr marL="12700">
              <a:lnSpc>
                <a:spcPts val="2865"/>
              </a:lnSpc>
              <a:spcBef>
                <a:spcPts val="2195"/>
              </a:spcBef>
            </a:pPr>
            <a:r>
              <a:rPr spc="-165" dirty="0"/>
              <a:t>Design</a:t>
            </a:r>
            <a:r>
              <a:rPr spc="-215" dirty="0"/>
              <a:t> </a:t>
            </a:r>
            <a:r>
              <a:rPr spc="-195" dirty="0"/>
              <a:t>a</a:t>
            </a:r>
            <a:r>
              <a:rPr spc="-210" dirty="0"/>
              <a:t> </a:t>
            </a:r>
            <a:r>
              <a:rPr spc="-10" dirty="0"/>
              <a:t>solution</a:t>
            </a:r>
          </a:p>
          <a:p>
            <a:pPr marL="3369945" algn="ctr">
              <a:lnSpc>
                <a:spcPts val="2865"/>
              </a:lnSpc>
            </a:pPr>
            <a:r>
              <a:rPr spc="-120" dirty="0"/>
              <a:t>Analyze</a:t>
            </a:r>
            <a:r>
              <a:rPr spc="-190" dirty="0"/>
              <a:t> </a:t>
            </a:r>
            <a:r>
              <a:rPr spc="-105" dirty="0"/>
              <a:t>data</a:t>
            </a: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1800" spc="-65" dirty="0"/>
              <a:t>No</a:t>
            </a:r>
            <a:r>
              <a:rPr sz="1800" spc="-185" dirty="0"/>
              <a:t> </a:t>
            </a:r>
            <a:r>
              <a:rPr sz="1800" spc="-20" dirty="0"/>
              <a:t>instructions!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6435514" y="3163731"/>
            <a:ext cx="232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Open-ended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 Problems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025" y="3439955"/>
            <a:ext cx="8536305" cy="937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Putting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action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series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2875"/>
              </a:lnSpc>
            </a:pP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Ordered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Steps</a:t>
            </a:r>
            <a:endParaRPr sz="2400">
              <a:latin typeface="Tahoma"/>
              <a:cs typeface="Tahoma"/>
            </a:endParaRPr>
          </a:p>
          <a:p>
            <a:pPr marR="5080" algn="r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Getting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start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ﬁnish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pc="100" dirty="0"/>
              <a:t>Sequences</a:t>
            </a:r>
          </a:p>
          <a:p>
            <a:pPr marL="436880">
              <a:lnSpc>
                <a:spcPct val="100000"/>
              </a:lnSpc>
              <a:spcBef>
                <a:spcPts val="745"/>
              </a:spcBef>
            </a:pPr>
            <a:r>
              <a:rPr sz="2400" b="0" spc="85" dirty="0">
                <a:latin typeface="Century Gothic"/>
                <a:cs typeface="Century Gothic"/>
              </a:rPr>
              <a:t>Identifying</a:t>
            </a:r>
            <a:r>
              <a:rPr sz="2400" b="0" spc="-40" dirty="0">
                <a:latin typeface="Century Gothic"/>
                <a:cs typeface="Century Gothic"/>
              </a:rPr>
              <a:t> </a:t>
            </a:r>
            <a:r>
              <a:rPr sz="2400" b="0" spc="-235" dirty="0">
                <a:latin typeface="Century Gothic"/>
                <a:cs typeface="Century Gothic"/>
              </a:rPr>
              <a:t>a</a:t>
            </a:r>
            <a:r>
              <a:rPr sz="2400" b="0" spc="-35" dirty="0">
                <a:latin typeface="Century Gothic"/>
                <a:cs typeface="Century Gothic"/>
              </a:rPr>
              <a:t> </a:t>
            </a:r>
            <a:r>
              <a:rPr sz="2400" b="0" spc="100" dirty="0">
                <a:latin typeface="Century Gothic"/>
                <a:cs typeface="Century Gothic"/>
              </a:rPr>
              <a:t>series</a:t>
            </a:r>
            <a:r>
              <a:rPr sz="2400" b="0" spc="-40" dirty="0">
                <a:latin typeface="Century Gothic"/>
                <a:cs typeface="Century Gothic"/>
              </a:rPr>
              <a:t> </a:t>
            </a:r>
            <a:r>
              <a:rPr sz="2400" b="0" dirty="0">
                <a:latin typeface="Century Gothic"/>
                <a:cs typeface="Century Gothic"/>
              </a:rPr>
              <a:t>of</a:t>
            </a:r>
            <a:r>
              <a:rPr sz="2400" b="0" spc="-35" dirty="0">
                <a:latin typeface="Century Gothic"/>
                <a:cs typeface="Century Gothic"/>
              </a:rPr>
              <a:t> </a:t>
            </a:r>
            <a:r>
              <a:rPr sz="2400" b="0" spc="80" dirty="0">
                <a:latin typeface="Century Gothic"/>
                <a:cs typeface="Century Gothic"/>
              </a:rPr>
              <a:t>steps</a:t>
            </a:r>
            <a:r>
              <a:rPr sz="2400" b="0" spc="-35" dirty="0">
                <a:latin typeface="Century Gothic"/>
                <a:cs typeface="Century Gothic"/>
              </a:rPr>
              <a:t> </a:t>
            </a:r>
            <a:r>
              <a:rPr sz="2400" b="0" spc="65" dirty="0">
                <a:latin typeface="Century Gothic"/>
                <a:cs typeface="Century Gothic"/>
              </a:rPr>
              <a:t>for</a:t>
            </a:r>
            <a:r>
              <a:rPr sz="2400" b="0" spc="-40" dirty="0">
                <a:latin typeface="Century Gothic"/>
                <a:cs typeface="Century Gothic"/>
              </a:rPr>
              <a:t> </a:t>
            </a:r>
            <a:r>
              <a:rPr sz="2400" b="0" spc="-235" dirty="0">
                <a:latin typeface="Century Gothic"/>
                <a:cs typeface="Century Gothic"/>
              </a:rPr>
              <a:t>a</a:t>
            </a:r>
            <a:r>
              <a:rPr sz="2400" b="0" spc="-35" dirty="0">
                <a:latin typeface="Century Gothic"/>
                <a:cs typeface="Century Gothic"/>
              </a:rPr>
              <a:t> </a:t>
            </a:r>
            <a:r>
              <a:rPr sz="2400" b="0" spc="80" dirty="0">
                <a:latin typeface="Century Gothic"/>
                <a:cs typeface="Century Gothic"/>
              </a:rPr>
              <a:t>task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5168" y="1560849"/>
            <a:ext cx="1857955" cy="25306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98524" y="1522749"/>
            <a:ext cx="5310505" cy="2607310"/>
            <a:chOff x="998524" y="1522749"/>
            <a:chExt cx="5310505" cy="2607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624" y="1560849"/>
              <a:ext cx="5233996" cy="2530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7574" y="1541799"/>
              <a:ext cx="5272405" cy="2569210"/>
            </a:xfrm>
            <a:custGeom>
              <a:avLst/>
              <a:gdLst/>
              <a:ahLst/>
              <a:cxnLst/>
              <a:rect l="l" t="t" r="r" b="b"/>
              <a:pathLst>
                <a:path w="5272405" h="2569210">
                  <a:moveTo>
                    <a:pt x="0" y="0"/>
                  </a:moveTo>
                  <a:lnTo>
                    <a:pt x="5272096" y="0"/>
                  </a:lnTo>
                  <a:lnTo>
                    <a:pt x="5272096" y="2568774"/>
                  </a:lnTo>
                  <a:lnTo>
                    <a:pt x="0" y="2568774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745" rIns="0" bIns="0" rtlCol="0">
            <a:spAutoFit/>
          </a:bodyPr>
          <a:lstStyle/>
          <a:p>
            <a:pPr marL="1905">
              <a:lnSpc>
                <a:spcPts val="3750"/>
              </a:lnSpc>
              <a:spcBef>
                <a:spcPts val="100"/>
              </a:spcBef>
            </a:pPr>
            <a:r>
              <a:rPr spc="180" dirty="0"/>
              <a:t>Loops</a:t>
            </a:r>
          </a:p>
          <a:p>
            <a:pPr marL="688975">
              <a:lnSpc>
                <a:spcPts val="2790"/>
              </a:lnSpc>
            </a:pPr>
            <a:r>
              <a:rPr sz="2400" b="0" spc="145" dirty="0">
                <a:latin typeface="Century Gothic"/>
                <a:cs typeface="Century Gothic"/>
              </a:rPr>
              <a:t>Running</a:t>
            </a:r>
            <a:r>
              <a:rPr sz="2400" b="0" spc="-5" dirty="0">
                <a:latin typeface="Century Gothic"/>
                <a:cs typeface="Century Gothic"/>
              </a:rPr>
              <a:t> </a:t>
            </a:r>
            <a:r>
              <a:rPr sz="2400" b="0" spc="60" dirty="0">
                <a:latin typeface="Century Gothic"/>
                <a:cs typeface="Century Gothic"/>
              </a:rPr>
              <a:t>the</a:t>
            </a:r>
            <a:r>
              <a:rPr sz="2400" b="0" dirty="0">
                <a:latin typeface="Century Gothic"/>
                <a:cs typeface="Century Gothic"/>
              </a:rPr>
              <a:t> same</a:t>
            </a:r>
            <a:r>
              <a:rPr sz="2400" b="0" spc="-5" dirty="0">
                <a:latin typeface="Century Gothic"/>
                <a:cs typeface="Century Gothic"/>
              </a:rPr>
              <a:t> </a:t>
            </a:r>
            <a:r>
              <a:rPr sz="2400" b="0" dirty="0">
                <a:latin typeface="Century Gothic"/>
                <a:cs typeface="Century Gothic"/>
              </a:rPr>
              <a:t>sequence </a:t>
            </a:r>
            <a:r>
              <a:rPr sz="2400" b="0" spc="114" dirty="0">
                <a:latin typeface="Century Gothic"/>
                <a:cs typeface="Century Gothic"/>
              </a:rPr>
              <a:t>multiple</a:t>
            </a:r>
            <a:r>
              <a:rPr sz="2400" b="0" spc="-5" dirty="0">
                <a:latin typeface="Century Gothic"/>
                <a:cs typeface="Century Gothic"/>
              </a:rPr>
              <a:t> </a:t>
            </a:r>
            <a:r>
              <a:rPr sz="2400" b="0" spc="120" dirty="0">
                <a:latin typeface="Century Gothic"/>
                <a:cs typeface="Century Gothic"/>
              </a:rPr>
              <a:t>times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9497" y="1440649"/>
            <a:ext cx="3975100" cy="2749550"/>
            <a:chOff x="2729497" y="1440649"/>
            <a:chExt cx="3975100" cy="2749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597" y="1478750"/>
              <a:ext cx="3898674" cy="2672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8547" y="1459699"/>
              <a:ext cx="3937000" cy="2711450"/>
            </a:xfrm>
            <a:custGeom>
              <a:avLst/>
              <a:gdLst/>
              <a:ahLst/>
              <a:cxnLst/>
              <a:rect l="l" t="t" r="r" b="b"/>
              <a:pathLst>
                <a:path w="3937000" h="2711450">
                  <a:moveTo>
                    <a:pt x="0" y="0"/>
                  </a:moveTo>
                  <a:lnTo>
                    <a:pt x="3936774" y="0"/>
                  </a:lnTo>
                  <a:lnTo>
                    <a:pt x="3936774" y="2711000"/>
                  </a:lnTo>
                  <a:lnTo>
                    <a:pt x="0" y="271100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45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</Words>
  <Application>Microsoft Office PowerPoint</Application>
  <PresentationFormat>On-screen Show (16:9)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Lucida 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Sneak Preview!</vt:lpstr>
      <vt:lpstr>What’s Next?</vt:lpstr>
      <vt:lpstr>What is Computational Thinking?</vt:lpstr>
      <vt:lpstr>Sequences Identifying a series of steps for a task</vt:lpstr>
      <vt:lpstr>Loops Running the same sequence multiple times</vt:lpstr>
      <vt:lpstr>How did you use Computational Thinking TODAY?</vt:lpstr>
      <vt:lpstr>Reﬂect!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3.1 SLIDES - PiperCode Virtual Tour</dc:title>
  <cp:lastModifiedBy>Kate Hay</cp:lastModifiedBy>
  <cp:revision>1</cp:revision>
  <dcterms:created xsi:type="dcterms:W3CDTF">2024-08-12T17:13:00Z</dcterms:created>
  <dcterms:modified xsi:type="dcterms:W3CDTF">2024-08-12T17:14:43Z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