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9144000" cy="5143500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725" y="448119"/>
            <a:ext cx="1960880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45E6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93C47D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45E6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93C47D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45E6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45E6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749050" y="748799"/>
            <a:ext cx="3646170" cy="3646170"/>
          </a:xfrm>
          <a:custGeom>
            <a:avLst/>
            <a:gdLst/>
            <a:ahLst/>
            <a:cxnLst/>
            <a:rect l="l" t="t" r="r" b="b"/>
            <a:pathLst>
              <a:path w="3646170" h="3646170">
                <a:moveTo>
                  <a:pt x="3645899" y="3645899"/>
                </a:moveTo>
                <a:lnTo>
                  <a:pt x="0" y="3645899"/>
                </a:lnTo>
                <a:lnTo>
                  <a:pt x="0" y="0"/>
                </a:lnTo>
                <a:lnTo>
                  <a:pt x="3645899" y="0"/>
                </a:lnTo>
                <a:lnTo>
                  <a:pt x="3645899" y="3645899"/>
                </a:lnTo>
                <a:close/>
              </a:path>
            </a:pathLst>
          </a:custGeom>
          <a:solidFill>
            <a:srgbClr val="F45E6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5045700"/>
            <a:ext cx="9144000" cy="98425"/>
          </a:xfrm>
          <a:custGeom>
            <a:avLst/>
            <a:gdLst/>
            <a:ahLst/>
            <a:cxnLst/>
            <a:rect l="l" t="t" r="r" b="b"/>
            <a:pathLst>
              <a:path w="9144000" h="98425">
                <a:moveTo>
                  <a:pt x="9143999" y="97799"/>
                </a:moveTo>
                <a:lnTo>
                  <a:pt x="0" y="977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97799"/>
                </a:lnTo>
                <a:close/>
              </a:path>
            </a:pathLst>
          </a:custGeom>
          <a:solidFill>
            <a:srgbClr val="F45E6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4725" y="448119"/>
            <a:ext cx="7980045" cy="513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45E6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49574" y="1440233"/>
            <a:ext cx="6635115" cy="2562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93C47D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992950" y="992699"/>
            <a:ext cx="3158490" cy="3158490"/>
          </a:xfrm>
          <a:prstGeom prst="rect">
            <a:avLst/>
          </a:prstGeom>
          <a:ln w="28574">
            <a:solidFill>
              <a:srgbClr val="FFFFFF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0"/>
              </a:spcBef>
            </a:pP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3200" spc="-145" b="1">
                <a:solidFill>
                  <a:srgbClr val="FFFFFF"/>
                </a:solidFill>
                <a:latin typeface="Tahoma"/>
                <a:cs typeface="Tahoma"/>
              </a:rPr>
              <a:t>Piper</a:t>
            </a:r>
            <a:r>
              <a:rPr dirty="0" sz="3200" spc="-29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Tahoma"/>
                <a:cs typeface="Tahoma"/>
              </a:rPr>
              <a:t>Code</a:t>
            </a:r>
            <a:endParaRPr sz="32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15"/>
              </a:spcBef>
            </a:pPr>
            <a:endParaRPr sz="32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</a:pPr>
            <a:r>
              <a:rPr dirty="0" sz="2400" spc="-170" b="1">
                <a:solidFill>
                  <a:srgbClr val="FFFFFF"/>
                </a:solidFill>
                <a:latin typeface="Tahoma"/>
                <a:cs typeface="Tahoma"/>
              </a:rPr>
              <a:t>Loops</a:t>
            </a:r>
            <a:r>
              <a:rPr dirty="0" sz="2400" spc="-22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175" b="1">
                <a:solidFill>
                  <a:srgbClr val="FFFFFF"/>
                </a:solidFill>
                <a:latin typeface="Tahoma"/>
                <a:cs typeface="Tahoma"/>
              </a:rPr>
              <a:t>&amp;</a:t>
            </a:r>
            <a:r>
              <a:rPr dirty="0" sz="2400" spc="-22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400" spc="-60" b="1">
                <a:solidFill>
                  <a:srgbClr val="FFFFFF"/>
                </a:solidFill>
                <a:latin typeface="Tahoma"/>
                <a:cs typeface="Tahoma"/>
              </a:rPr>
              <a:t>Sequences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96250" y="1338145"/>
            <a:ext cx="2951399" cy="5902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35"/>
              <a:t>Share</a:t>
            </a:r>
            <a:r>
              <a:rPr dirty="0" spc="-295"/>
              <a:t> </a:t>
            </a:r>
            <a:r>
              <a:rPr dirty="0" spc="-210"/>
              <a:t>Your</a:t>
            </a:r>
            <a:r>
              <a:rPr dirty="0" spc="-295"/>
              <a:t> </a:t>
            </a:r>
            <a:r>
              <a:rPr dirty="0" spc="-215"/>
              <a:t>Software</a:t>
            </a:r>
            <a:r>
              <a:rPr dirty="0" spc="-295"/>
              <a:t> </a:t>
            </a:r>
            <a:r>
              <a:rPr dirty="0" spc="-160"/>
              <a:t>Hints</a:t>
            </a:r>
            <a:r>
              <a:rPr dirty="0" spc="-285"/>
              <a:t> </a:t>
            </a:r>
            <a:r>
              <a:rPr dirty="0" spc="-140"/>
              <a:t>to</a:t>
            </a:r>
            <a:r>
              <a:rPr dirty="0" spc="-295"/>
              <a:t> </a:t>
            </a:r>
            <a:r>
              <a:rPr dirty="0" spc="-185"/>
              <a:t>the</a:t>
            </a:r>
            <a:r>
              <a:rPr dirty="0" spc="-295"/>
              <a:t> </a:t>
            </a:r>
            <a:r>
              <a:rPr dirty="0" spc="-300"/>
              <a:t>Idea</a:t>
            </a:r>
            <a:r>
              <a:rPr dirty="0" spc="-295"/>
              <a:t> </a:t>
            </a:r>
            <a:r>
              <a:rPr dirty="0" spc="-10"/>
              <a:t>Wall!</a:t>
            </a: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29150" y="3195725"/>
            <a:ext cx="1964498" cy="1716900"/>
          </a:xfrm>
          <a:prstGeom prst="rect">
            <a:avLst/>
          </a:prstGeom>
        </p:spPr>
      </p:pic>
      <p:sp>
        <p:nvSpPr>
          <p:cNvPr id="4" name="object 4" descr=""/>
          <p:cNvSpPr txBox="1"/>
          <p:nvPr/>
        </p:nvSpPr>
        <p:spPr>
          <a:xfrm>
            <a:off x="1049574" y="1078283"/>
            <a:ext cx="5990590" cy="3589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55"/>
              </a:lnSpc>
              <a:spcBef>
                <a:spcPts val="100"/>
              </a:spcBef>
            </a:pPr>
            <a:r>
              <a:rPr dirty="0" sz="2400" spc="-10">
                <a:solidFill>
                  <a:srgbClr val="666666"/>
                </a:solidFill>
                <a:latin typeface="Tahoma"/>
                <a:cs typeface="Tahoma"/>
              </a:rPr>
              <a:t>Locked</a:t>
            </a:r>
            <a:r>
              <a:rPr dirty="0" sz="2400" spc="-225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30">
                <a:solidFill>
                  <a:srgbClr val="666666"/>
                </a:solidFill>
                <a:latin typeface="Tahoma"/>
                <a:cs typeface="Tahoma"/>
              </a:rPr>
              <a:t>out?</a:t>
            </a:r>
            <a:r>
              <a:rPr dirty="0" sz="2400" spc="-220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666666"/>
                </a:solidFill>
                <a:latin typeface="Tahoma"/>
                <a:cs typeface="Tahoma"/>
              </a:rPr>
              <a:t>Finish</a:t>
            </a:r>
            <a:r>
              <a:rPr dirty="0" sz="2400" spc="-220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20">
                <a:solidFill>
                  <a:srgbClr val="666666"/>
                </a:solidFill>
                <a:latin typeface="Tahoma"/>
                <a:cs typeface="Tahoma"/>
              </a:rPr>
              <a:t>each</a:t>
            </a:r>
            <a:r>
              <a:rPr dirty="0" sz="2400" spc="-220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0">
                <a:solidFill>
                  <a:srgbClr val="666666"/>
                </a:solidFill>
                <a:latin typeface="Tahoma"/>
                <a:cs typeface="Tahoma"/>
              </a:rPr>
              <a:t>project!</a:t>
            </a:r>
            <a:endParaRPr sz="2400">
              <a:latin typeface="Tahoma"/>
              <a:cs typeface="Tahoma"/>
            </a:endParaRPr>
          </a:p>
          <a:p>
            <a:pPr algn="ctr">
              <a:lnSpc>
                <a:spcPts val="3575"/>
              </a:lnSpc>
            </a:pPr>
            <a:r>
              <a:rPr dirty="0" sz="3000" spc="-204" b="1">
                <a:solidFill>
                  <a:srgbClr val="666666"/>
                </a:solidFill>
                <a:latin typeface="Tahoma"/>
                <a:cs typeface="Tahoma"/>
              </a:rPr>
              <a:t>Right</a:t>
            </a:r>
            <a:r>
              <a:rPr dirty="0" sz="3000" spc="-26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3000" spc="-110" b="1">
                <a:solidFill>
                  <a:srgbClr val="666666"/>
                </a:solidFill>
                <a:latin typeface="Tahoma"/>
                <a:cs typeface="Tahoma"/>
              </a:rPr>
              <a:t>Click</a:t>
            </a:r>
            <a:r>
              <a:rPr dirty="0" sz="3000" spc="-27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3000" spc="-20" b="1">
                <a:solidFill>
                  <a:srgbClr val="666666"/>
                </a:solidFill>
                <a:latin typeface="Tahoma"/>
                <a:cs typeface="Tahoma"/>
              </a:rPr>
              <a:t>Menu</a:t>
            </a:r>
            <a:endParaRPr sz="3000">
              <a:latin typeface="Tahoma"/>
              <a:cs typeface="Tahoma"/>
            </a:endParaRPr>
          </a:p>
          <a:p>
            <a:pPr algn="r" marR="5715">
              <a:lnSpc>
                <a:spcPts val="2155"/>
              </a:lnSpc>
              <a:spcBef>
                <a:spcPts val="45"/>
              </a:spcBef>
            </a:pPr>
            <a:r>
              <a:rPr dirty="0" sz="1800" spc="-10" b="1">
                <a:solidFill>
                  <a:srgbClr val="666666"/>
                </a:solidFill>
                <a:latin typeface="Tahoma"/>
                <a:cs typeface="Tahoma"/>
              </a:rPr>
              <a:t>Duplicate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ts val="2860"/>
              </a:lnSpc>
            </a:pPr>
            <a:r>
              <a:rPr dirty="0" sz="2400" spc="-170" b="1">
                <a:solidFill>
                  <a:srgbClr val="666666"/>
                </a:solidFill>
                <a:latin typeface="Tahoma"/>
                <a:cs typeface="Tahoma"/>
              </a:rPr>
              <a:t>Expand</a:t>
            </a:r>
            <a:r>
              <a:rPr dirty="0" sz="2400" spc="-20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30" b="1">
                <a:solidFill>
                  <a:srgbClr val="666666"/>
                </a:solidFill>
                <a:latin typeface="Tahoma"/>
                <a:cs typeface="Tahoma"/>
              </a:rPr>
              <a:t>Project</a:t>
            </a:r>
            <a:r>
              <a:rPr dirty="0" sz="2400" spc="-20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666666"/>
                </a:solidFill>
                <a:latin typeface="Tahoma"/>
                <a:cs typeface="Tahoma"/>
              </a:rPr>
              <a:t>images</a:t>
            </a:r>
            <a:endParaRPr sz="2400">
              <a:latin typeface="Tahoma"/>
              <a:cs typeface="Tahoma"/>
            </a:endParaRPr>
          </a:p>
          <a:p>
            <a:pPr algn="ctr">
              <a:lnSpc>
                <a:spcPts val="2860"/>
              </a:lnSpc>
            </a:pPr>
            <a:r>
              <a:rPr dirty="0" sz="2400" spc="-125" b="1">
                <a:solidFill>
                  <a:srgbClr val="666666"/>
                </a:solidFill>
                <a:latin typeface="Tahoma"/>
                <a:cs typeface="Tahoma"/>
              </a:rPr>
              <a:t>Electronics</a:t>
            </a:r>
            <a:r>
              <a:rPr dirty="0" sz="2400" spc="-18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25" b="1">
                <a:solidFill>
                  <a:srgbClr val="666666"/>
                </a:solidFill>
                <a:latin typeface="Tahoma"/>
                <a:cs typeface="Tahoma"/>
              </a:rPr>
              <a:t>tab</a:t>
            </a:r>
            <a:endParaRPr sz="2400">
              <a:latin typeface="Tahoma"/>
              <a:cs typeface="Tahoma"/>
            </a:endParaRPr>
          </a:p>
          <a:p>
            <a:pPr marL="4202430">
              <a:lnSpc>
                <a:spcPts val="2155"/>
              </a:lnSpc>
            </a:pPr>
            <a:r>
              <a:rPr dirty="0" sz="1800" spc="-70" b="1">
                <a:solidFill>
                  <a:srgbClr val="666666"/>
                </a:solidFill>
                <a:latin typeface="Tahoma"/>
                <a:cs typeface="Tahoma"/>
              </a:rPr>
              <a:t>Click</a:t>
            </a:r>
            <a:r>
              <a:rPr dirty="0" sz="1800" spc="-16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05" b="1">
                <a:solidFill>
                  <a:srgbClr val="666666"/>
                </a:solidFill>
                <a:latin typeface="Tahoma"/>
                <a:cs typeface="Tahoma"/>
              </a:rPr>
              <a:t>Start</a:t>
            </a:r>
            <a:r>
              <a:rPr dirty="0" sz="1800" spc="-15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85" b="1">
                <a:solidFill>
                  <a:srgbClr val="666666"/>
                </a:solidFill>
                <a:latin typeface="Tahoma"/>
                <a:cs typeface="Tahoma"/>
              </a:rPr>
              <a:t>to</a:t>
            </a:r>
            <a:r>
              <a:rPr dirty="0" sz="1800" spc="-16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55" b="1">
                <a:solidFill>
                  <a:srgbClr val="666666"/>
                </a:solidFill>
                <a:latin typeface="Tahoma"/>
                <a:cs typeface="Tahoma"/>
              </a:rPr>
              <a:t>test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800" spc="-65" b="1">
                <a:solidFill>
                  <a:srgbClr val="666666"/>
                </a:solidFill>
                <a:latin typeface="Tahoma"/>
                <a:cs typeface="Tahoma"/>
              </a:rPr>
              <a:t>No</a:t>
            </a:r>
            <a:r>
              <a:rPr dirty="0" sz="1800" spc="-18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20" b="1">
                <a:solidFill>
                  <a:srgbClr val="666666"/>
                </a:solidFill>
                <a:latin typeface="Tahoma"/>
                <a:cs typeface="Tahoma"/>
              </a:rPr>
              <a:t>instructions!</a:t>
            </a:r>
            <a:endParaRPr sz="1800">
              <a:latin typeface="Tahoma"/>
              <a:cs typeface="Tahoma"/>
            </a:endParaRPr>
          </a:p>
          <a:p>
            <a:pPr marL="12700" marR="6985" indent="2244090">
              <a:lnSpc>
                <a:spcPct val="100699"/>
              </a:lnSpc>
            </a:pPr>
            <a:r>
              <a:rPr dirty="0" sz="1800" spc="-70" b="1">
                <a:solidFill>
                  <a:srgbClr val="666666"/>
                </a:solidFill>
                <a:latin typeface="Tahoma"/>
                <a:cs typeface="Tahoma"/>
              </a:rPr>
              <a:t>Click</a:t>
            </a:r>
            <a:r>
              <a:rPr dirty="0" sz="1800" spc="-16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25" b="1">
                <a:solidFill>
                  <a:srgbClr val="666666"/>
                </a:solidFill>
                <a:latin typeface="Tahoma"/>
                <a:cs typeface="Tahoma"/>
              </a:rPr>
              <a:t>Stop</a:t>
            </a:r>
            <a:r>
              <a:rPr dirty="0" sz="1800" spc="-16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25" b="1">
                <a:solidFill>
                  <a:srgbClr val="666666"/>
                </a:solidFill>
                <a:latin typeface="Tahoma"/>
                <a:cs typeface="Tahoma"/>
              </a:rPr>
              <a:t>then</a:t>
            </a:r>
            <a:r>
              <a:rPr dirty="0" sz="1800" spc="-15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05" b="1">
                <a:solidFill>
                  <a:srgbClr val="666666"/>
                </a:solidFill>
                <a:latin typeface="Tahoma"/>
                <a:cs typeface="Tahoma"/>
              </a:rPr>
              <a:t>Start</a:t>
            </a:r>
            <a:r>
              <a:rPr dirty="0" sz="1800" spc="-15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85" b="1">
                <a:solidFill>
                  <a:srgbClr val="666666"/>
                </a:solidFill>
                <a:latin typeface="Tahoma"/>
                <a:cs typeface="Tahoma"/>
              </a:rPr>
              <a:t>to</a:t>
            </a:r>
            <a:r>
              <a:rPr dirty="0" sz="1800" spc="-16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05" b="1">
                <a:solidFill>
                  <a:srgbClr val="666666"/>
                </a:solidFill>
                <a:latin typeface="Tahoma"/>
                <a:cs typeface="Tahoma"/>
              </a:rPr>
              <a:t>re-</a:t>
            </a:r>
            <a:r>
              <a:rPr dirty="0" sz="1800" spc="-135" b="1">
                <a:solidFill>
                  <a:srgbClr val="666666"/>
                </a:solidFill>
                <a:latin typeface="Tahoma"/>
                <a:cs typeface="Tahoma"/>
              </a:rPr>
              <a:t>send</a:t>
            </a:r>
            <a:r>
              <a:rPr dirty="0" sz="1800" spc="-15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50" b="1">
                <a:solidFill>
                  <a:srgbClr val="666666"/>
                </a:solidFill>
                <a:latin typeface="Tahoma"/>
                <a:cs typeface="Tahoma"/>
              </a:rPr>
              <a:t>code </a:t>
            </a:r>
            <a:r>
              <a:rPr dirty="0" sz="1800" spc="-130" b="1">
                <a:solidFill>
                  <a:srgbClr val="666666"/>
                </a:solidFill>
                <a:latin typeface="Tahoma"/>
                <a:cs typeface="Tahoma"/>
              </a:rPr>
              <a:t>Expand</a:t>
            </a:r>
            <a:r>
              <a:rPr dirty="0" sz="1800" spc="-13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00" b="1">
                <a:solidFill>
                  <a:srgbClr val="666666"/>
                </a:solidFill>
                <a:latin typeface="Tahoma"/>
                <a:cs typeface="Tahoma"/>
              </a:rPr>
              <a:t>Project</a:t>
            </a:r>
            <a:r>
              <a:rPr dirty="0" sz="1800" spc="-13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666666"/>
                </a:solidFill>
                <a:latin typeface="Tahoma"/>
                <a:cs typeface="Tahoma"/>
              </a:rPr>
              <a:t>images</a:t>
            </a:r>
            <a:endParaRPr sz="1800">
              <a:latin typeface="Tahoma"/>
              <a:cs typeface="Tahoma"/>
            </a:endParaRPr>
          </a:p>
          <a:p>
            <a:pPr algn="ctr">
              <a:lnSpc>
                <a:spcPts val="2870"/>
              </a:lnSpc>
            </a:pPr>
            <a:r>
              <a:rPr dirty="0" sz="2400" spc="-155" b="1">
                <a:solidFill>
                  <a:srgbClr val="666666"/>
                </a:solidFill>
                <a:latin typeface="Tahoma"/>
                <a:cs typeface="Tahoma"/>
              </a:rPr>
              <a:t>Zoom</a:t>
            </a:r>
            <a:r>
              <a:rPr dirty="0" sz="2400" spc="-21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75" b="1">
                <a:solidFill>
                  <a:srgbClr val="666666"/>
                </a:solidFill>
                <a:latin typeface="Tahoma"/>
                <a:cs typeface="Tahoma"/>
              </a:rPr>
              <a:t>&amp;</a:t>
            </a:r>
            <a:r>
              <a:rPr dirty="0" sz="2400" spc="-21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40" b="1">
                <a:solidFill>
                  <a:srgbClr val="666666"/>
                </a:solidFill>
                <a:latin typeface="Tahoma"/>
                <a:cs typeface="Tahoma"/>
              </a:rPr>
              <a:t>Re-</a:t>
            </a:r>
            <a:r>
              <a:rPr dirty="0" sz="2400" spc="-130" b="1">
                <a:solidFill>
                  <a:srgbClr val="666666"/>
                </a:solidFill>
                <a:latin typeface="Tahoma"/>
                <a:cs typeface="Tahoma"/>
              </a:rPr>
              <a:t>Center</a:t>
            </a:r>
            <a:r>
              <a:rPr dirty="0" sz="2400" spc="-215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60" b="1">
                <a:solidFill>
                  <a:srgbClr val="666666"/>
                </a:solidFill>
                <a:latin typeface="Tahoma"/>
                <a:cs typeface="Tahoma"/>
              </a:rPr>
              <a:t>on</a:t>
            </a:r>
            <a:r>
              <a:rPr dirty="0" sz="2400" spc="-220" b="1">
                <a:solidFill>
                  <a:srgbClr val="666666"/>
                </a:solidFill>
                <a:latin typeface="Tahoma"/>
                <a:cs typeface="Tahoma"/>
              </a:rPr>
              <a:t> </a:t>
            </a:r>
            <a:r>
              <a:rPr dirty="0" sz="2400" spc="-10" b="1">
                <a:solidFill>
                  <a:srgbClr val="666666"/>
                </a:solidFill>
                <a:latin typeface="Tahoma"/>
                <a:cs typeface="Tahoma"/>
              </a:rPr>
              <a:t>Canvas!</a:t>
            </a:r>
            <a:endParaRPr sz="2400">
              <a:latin typeface="Tahoma"/>
              <a:cs typeface="Tahoma"/>
            </a:endParaRPr>
          </a:p>
          <a:p>
            <a:pPr algn="r" marR="5080">
              <a:lnSpc>
                <a:spcPts val="2155"/>
              </a:lnSpc>
            </a:pPr>
            <a:r>
              <a:rPr dirty="0" sz="1800" spc="-10">
                <a:solidFill>
                  <a:srgbClr val="666666"/>
                </a:solidFill>
                <a:latin typeface="Tahoma"/>
                <a:cs typeface="Tahoma"/>
              </a:rPr>
              <a:t>Others?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15"/>
              <a:t>Sequences</a:t>
            </a:r>
          </a:p>
        </p:txBody>
      </p:sp>
      <p:sp>
        <p:nvSpPr>
          <p:cNvPr id="3" name="object 3" descr=""/>
          <p:cNvSpPr txBox="1"/>
          <p:nvPr/>
        </p:nvSpPr>
        <p:spPr>
          <a:xfrm>
            <a:off x="894675" y="1234133"/>
            <a:ext cx="49117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9900FF"/>
                </a:solidFill>
                <a:latin typeface="Tahoma"/>
                <a:cs typeface="Tahoma"/>
              </a:rPr>
              <a:t>Identifying</a:t>
            </a:r>
            <a:r>
              <a:rPr dirty="0" sz="2400" spc="-270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 spc="-60">
                <a:solidFill>
                  <a:srgbClr val="9900FF"/>
                </a:solidFill>
                <a:latin typeface="Tahoma"/>
                <a:cs typeface="Tahoma"/>
              </a:rPr>
              <a:t>a</a:t>
            </a:r>
            <a:r>
              <a:rPr dirty="0" sz="2400" spc="-270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9900FF"/>
                </a:solidFill>
                <a:latin typeface="Tahoma"/>
                <a:cs typeface="Tahoma"/>
              </a:rPr>
              <a:t>series</a:t>
            </a:r>
            <a:r>
              <a:rPr dirty="0" sz="2400" spc="-265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9900FF"/>
                </a:solidFill>
                <a:latin typeface="Tahoma"/>
                <a:cs typeface="Tahoma"/>
              </a:rPr>
              <a:t>of</a:t>
            </a:r>
            <a:r>
              <a:rPr dirty="0" sz="2400" spc="-270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>
                <a:solidFill>
                  <a:srgbClr val="9900FF"/>
                </a:solidFill>
                <a:latin typeface="Tahoma"/>
                <a:cs typeface="Tahoma"/>
              </a:rPr>
              <a:t>steps</a:t>
            </a:r>
            <a:r>
              <a:rPr dirty="0" sz="2400" spc="-270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 spc="55">
                <a:solidFill>
                  <a:srgbClr val="9900FF"/>
                </a:solidFill>
                <a:latin typeface="Tahoma"/>
                <a:cs typeface="Tahoma"/>
              </a:rPr>
              <a:t>for</a:t>
            </a:r>
            <a:r>
              <a:rPr dirty="0" sz="2400" spc="-265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 spc="-60">
                <a:solidFill>
                  <a:srgbClr val="9900FF"/>
                </a:solidFill>
                <a:latin typeface="Tahoma"/>
                <a:cs typeface="Tahoma"/>
              </a:rPr>
              <a:t>a</a:t>
            </a:r>
            <a:r>
              <a:rPr dirty="0" sz="2400" spc="-270">
                <a:solidFill>
                  <a:srgbClr val="9900FF"/>
                </a:solidFill>
                <a:latin typeface="Tahoma"/>
                <a:cs typeface="Tahoma"/>
              </a:rPr>
              <a:t> </a:t>
            </a:r>
            <a:r>
              <a:rPr dirty="0" sz="2400" spc="-20">
                <a:solidFill>
                  <a:srgbClr val="9900FF"/>
                </a:solidFill>
                <a:latin typeface="Tahoma"/>
                <a:cs typeface="Tahoma"/>
              </a:rPr>
              <a:t>task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00040" y="1869953"/>
            <a:ext cx="1446634" cy="277271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366607"/>
            <a:ext cx="6347460" cy="1021715"/>
          </a:xfrm>
          <a:prstGeom prst="rect"/>
        </p:spPr>
        <p:txBody>
          <a:bodyPr wrap="square" lIns="0" tIns="939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pc="-20"/>
              <a:t>Loops</a:t>
            </a:r>
          </a:p>
          <a:p>
            <a:pPr marL="699770">
              <a:lnSpc>
                <a:spcPct val="100000"/>
              </a:lnSpc>
              <a:spcBef>
                <a:spcPts val="480"/>
              </a:spcBef>
            </a:pPr>
            <a:r>
              <a:rPr dirty="0" sz="2400" b="0">
                <a:solidFill>
                  <a:srgbClr val="3D85C6"/>
                </a:solidFill>
                <a:latin typeface="Tahoma"/>
                <a:cs typeface="Tahoma"/>
              </a:rPr>
              <a:t>Running</a:t>
            </a:r>
            <a:r>
              <a:rPr dirty="0" sz="2400" spc="-225" b="0">
                <a:solidFill>
                  <a:srgbClr val="3D85C6"/>
                </a:solidFill>
                <a:latin typeface="Tahoma"/>
                <a:cs typeface="Tahoma"/>
              </a:rPr>
              <a:t> </a:t>
            </a:r>
            <a:r>
              <a:rPr dirty="0" sz="2400" b="0">
                <a:solidFill>
                  <a:srgbClr val="3D85C6"/>
                </a:solidFill>
                <a:latin typeface="Tahoma"/>
                <a:cs typeface="Tahoma"/>
              </a:rPr>
              <a:t>the</a:t>
            </a:r>
            <a:r>
              <a:rPr dirty="0" sz="2400" spc="-225" b="0">
                <a:solidFill>
                  <a:srgbClr val="3D85C6"/>
                </a:solidFill>
                <a:latin typeface="Tahoma"/>
                <a:cs typeface="Tahoma"/>
              </a:rPr>
              <a:t> </a:t>
            </a:r>
            <a:r>
              <a:rPr dirty="0" sz="2400" spc="-50" b="0">
                <a:solidFill>
                  <a:srgbClr val="3D85C6"/>
                </a:solidFill>
                <a:latin typeface="Tahoma"/>
                <a:cs typeface="Tahoma"/>
              </a:rPr>
              <a:t>same</a:t>
            </a:r>
            <a:r>
              <a:rPr dirty="0" sz="2400" spc="-225" b="0">
                <a:solidFill>
                  <a:srgbClr val="3D85C6"/>
                </a:solidFill>
                <a:latin typeface="Tahoma"/>
                <a:cs typeface="Tahoma"/>
              </a:rPr>
              <a:t> </a:t>
            </a:r>
            <a:r>
              <a:rPr dirty="0" sz="2400" spc="-20" b="0">
                <a:solidFill>
                  <a:srgbClr val="3D85C6"/>
                </a:solidFill>
                <a:latin typeface="Tahoma"/>
                <a:cs typeface="Tahoma"/>
              </a:rPr>
              <a:t>sequence</a:t>
            </a:r>
            <a:r>
              <a:rPr dirty="0" sz="2400" spc="-225" b="0">
                <a:solidFill>
                  <a:srgbClr val="3D85C6"/>
                </a:solidFill>
                <a:latin typeface="Tahoma"/>
                <a:cs typeface="Tahoma"/>
              </a:rPr>
              <a:t> </a:t>
            </a:r>
            <a:r>
              <a:rPr dirty="0" sz="2400" b="0">
                <a:solidFill>
                  <a:srgbClr val="3D85C6"/>
                </a:solidFill>
                <a:latin typeface="Tahoma"/>
                <a:cs typeface="Tahoma"/>
              </a:rPr>
              <a:t>multiple</a:t>
            </a:r>
            <a:r>
              <a:rPr dirty="0" sz="2400" spc="-225" b="0">
                <a:solidFill>
                  <a:srgbClr val="3D85C6"/>
                </a:solidFill>
                <a:latin typeface="Tahoma"/>
                <a:cs typeface="Tahoma"/>
              </a:rPr>
              <a:t> </a:t>
            </a:r>
            <a:r>
              <a:rPr dirty="0" sz="2400" spc="-10" b="0">
                <a:solidFill>
                  <a:srgbClr val="3D85C6"/>
                </a:solidFill>
                <a:latin typeface="Tahoma"/>
                <a:cs typeface="Tahoma"/>
              </a:rPr>
              <a:t>times</a:t>
            </a:r>
            <a:endParaRPr sz="2400">
              <a:latin typeface="Tahoma"/>
              <a:cs typeface="Tahoma"/>
            </a:endParaRPr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5538" y="1562200"/>
            <a:ext cx="1756474" cy="283738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235"/>
              <a:t>Sequences</a:t>
            </a:r>
            <a:r>
              <a:rPr dirty="0" spc="-295"/>
              <a:t> </a:t>
            </a:r>
            <a:r>
              <a:rPr dirty="0" spc="-175"/>
              <a:t>in</a:t>
            </a:r>
            <a:r>
              <a:rPr dirty="0" spc="-300"/>
              <a:t> </a:t>
            </a:r>
            <a:r>
              <a:rPr dirty="0" spc="-254"/>
              <a:t>a</a:t>
            </a:r>
            <a:r>
              <a:rPr dirty="0" spc="-300"/>
              <a:t> </a:t>
            </a:r>
            <a:r>
              <a:rPr dirty="0" spc="-204"/>
              <a:t>Loop</a:t>
            </a:r>
            <a:r>
              <a:rPr dirty="0" spc="-300"/>
              <a:t> </a:t>
            </a:r>
            <a:r>
              <a:rPr dirty="0" spc="-105"/>
              <a:t>With</a:t>
            </a:r>
            <a:r>
              <a:rPr dirty="0" spc="-300"/>
              <a:t> </a:t>
            </a:r>
            <a:r>
              <a:rPr dirty="0" spc="-145"/>
              <a:t>Wait</a:t>
            </a:r>
            <a:r>
              <a:rPr dirty="0" spc="-290"/>
              <a:t> </a:t>
            </a:r>
            <a:r>
              <a:rPr dirty="0" spc="-140"/>
              <a:t>variations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52400" y="1714600"/>
            <a:ext cx="8442960" cy="3276600"/>
            <a:chOff x="152400" y="1714600"/>
            <a:chExt cx="8442960" cy="327660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714600"/>
              <a:ext cx="8442767" cy="327650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409475" y="2240425"/>
              <a:ext cx="1052195" cy="241935"/>
            </a:xfrm>
            <a:custGeom>
              <a:avLst/>
              <a:gdLst/>
              <a:ahLst/>
              <a:cxnLst/>
              <a:rect l="l" t="t" r="r" b="b"/>
              <a:pathLst>
                <a:path w="1052195" h="241935">
                  <a:moveTo>
                    <a:pt x="0" y="0"/>
                  </a:moveTo>
                  <a:lnTo>
                    <a:pt x="1051799" y="0"/>
                  </a:lnTo>
                  <a:lnTo>
                    <a:pt x="1051799" y="241799"/>
                  </a:lnTo>
                  <a:lnTo>
                    <a:pt x="0" y="241799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F45E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75"/>
              <a:t>How</a:t>
            </a:r>
            <a:r>
              <a:rPr dirty="0" spc="-295"/>
              <a:t> </a:t>
            </a:r>
            <a:r>
              <a:rPr dirty="0" spc="-235"/>
              <a:t>might</a:t>
            </a:r>
            <a:r>
              <a:rPr dirty="0" spc="-290"/>
              <a:t> </a:t>
            </a:r>
            <a:r>
              <a:rPr dirty="0" spc="-405"/>
              <a:t>we????</a:t>
            </a:r>
            <a:r>
              <a:rPr dirty="0" spc="-295"/>
              <a:t> </a:t>
            </a:r>
            <a:r>
              <a:rPr dirty="0" spc="-215"/>
              <a:t>Program</a:t>
            </a:r>
            <a:r>
              <a:rPr dirty="0" spc="-290"/>
              <a:t> </a:t>
            </a:r>
            <a:r>
              <a:rPr dirty="0" spc="-254"/>
              <a:t>a</a:t>
            </a:r>
            <a:r>
              <a:rPr dirty="0" spc="-295"/>
              <a:t> </a:t>
            </a:r>
            <a:r>
              <a:rPr dirty="0" spc="-220"/>
              <a:t>two-</a:t>
            </a:r>
            <a:r>
              <a:rPr dirty="0" spc="-254"/>
              <a:t>way</a:t>
            </a:r>
            <a:r>
              <a:rPr dirty="0" spc="-295"/>
              <a:t> </a:t>
            </a:r>
            <a:r>
              <a:rPr dirty="0" spc="-265"/>
              <a:t>stop?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152400" y="1714600"/>
            <a:ext cx="8442960" cy="3276600"/>
            <a:chOff x="152400" y="1714600"/>
            <a:chExt cx="8442960" cy="327660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2400" y="1714600"/>
              <a:ext cx="8442767" cy="327650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409475" y="2240425"/>
              <a:ext cx="1052195" cy="241935"/>
            </a:xfrm>
            <a:custGeom>
              <a:avLst/>
              <a:gdLst/>
              <a:ahLst/>
              <a:cxnLst/>
              <a:rect l="l" t="t" r="r" b="b"/>
              <a:pathLst>
                <a:path w="1052195" h="241935">
                  <a:moveTo>
                    <a:pt x="0" y="0"/>
                  </a:moveTo>
                  <a:lnTo>
                    <a:pt x="1051799" y="0"/>
                  </a:lnTo>
                  <a:lnTo>
                    <a:pt x="1051799" y="241799"/>
                  </a:lnTo>
                  <a:lnTo>
                    <a:pt x="0" y="241799"/>
                  </a:lnTo>
                  <a:lnTo>
                    <a:pt x="0" y="0"/>
                  </a:lnTo>
                  <a:close/>
                </a:path>
              </a:pathLst>
            </a:custGeom>
            <a:ln w="38099">
              <a:solidFill>
                <a:srgbClr val="F45E6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4725" y="448119"/>
            <a:ext cx="147320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145"/>
              <a:t>Reﬂect!</a:t>
            </a:r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-80"/>
              <a:t>Write</a:t>
            </a:r>
            <a:r>
              <a:rPr dirty="0" spc="-215"/>
              <a:t> </a:t>
            </a:r>
            <a:r>
              <a:rPr dirty="0" spc="-195"/>
              <a:t>down</a:t>
            </a:r>
            <a:r>
              <a:rPr dirty="0" spc="-210"/>
              <a:t> </a:t>
            </a:r>
            <a:r>
              <a:rPr dirty="0" spc="-165"/>
              <a:t>two</a:t>
            </a:r>
            <a:r>
              <a:rPr dirty="0" spc="-210"/>
              <a:t> </a:t>
            </a:r>
            <a:r>
              <a:rPr dirty="0" spc="-170"/>
              <a:t>things</a:t>
            </a:r>
            <a:r>
              <a:rPr dirty="0" spc="-204"/>
              <a:t> </a:t>
            </a:r>
            <a:r>
              <a:rPr dirty="0" spc="-160"/>
              <a:t>you</a:t>
            </a:r>
            <a:r>
              <a:rPr dirty="0" spc="-210"/>
              <a:t> </a:t>
            </a:r>
            <a:r>
              <a:rPr dirty="0" spc="-150"/>
              <a:t>learned</a:t>
            </a:r>
            <a:r>
              <a:rPr dirty="0" spc="-204"/>
              <a:t> </a:t>
            </a:r>
            <a:r>
              <a:rPr dirty="0" spc="-10"/>
              <a:t>today.</a:t>
            </a:r>
          </a:p>
          <a:p>
            <a:pPr>
              <a:lnSpc>
                <a:spcPct val="100000"/>
              </a:lnSpc>
              <a:spcBef>
                <a:spcPts val="40"/>
              </a:spcBef>
            </a:pPr>
          </a:p>
          <a:p>
            <a:pPr marL="12700" marR="5080">
              <a:lnSpc>
                <a:spcPts val="2850"/>
              </a:lnSpc>
            </a:pPr>
            <a:r>
              <a:rPr dirty="0" spc="-80">
                <a:solidFill>
                  <a:srgbClr val="9900FF"/>
                </a:solidFill>
              </a:rPr>
              <a:t>Write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95">
                <a:solidFill>
                  <a:srgbClr val="9900FF"/>
                </a:solidFill>
              </a:rPr>
              <a:t>down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60">
                <a:solidFill>
                  <a:srgbClr val="9900FF"/>
                </a:solidFill>
              </a:rPr>
              <a:t>one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55">
                <a:solidFill>
                  <a:srgbClr val="9900FF"/>
                </a:solidFill>
              </a:rPr>
              <a:t>question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60">
                <a:solidFill>
                  <a:srgbClr val="9900FF"/>
                </a:solidFill>
              </a:rPr>
              <a:t>you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85">
                <a:solidFill>
                  <a:srgbClr val="9900FF"/>
                </a:solidFill>
              </a:rPr>
              <a:t>have</a:t>
            </a:r>
            <a:r>
              <a:rPr dirty="0" spc="-210">
                <a:solidFill>
                  <a:srgbClr val="9900FF"/>
                </a:solidFill>
              </a:rPr>
              <a:t> </a:t>
            </a:r>
            <a:r>
              <a:rPr dirty="0" spc="-145">
                <a:solidFill>
                  <a:srgbClr val="9900FF"/>
                </a:solidFill>
              </a:rPr>
              <a:t>about</a:t>
            </a:r>
            <a:r>
              <a:rPr dirty="0" spc="-204">
                <a:solidFill>
                  <a:srgbClr val="9900FF"/>
                </a:solidFill>
              </a:rPr>
              <a:t> </a:t>
            </a:r>
            <a:r>
              <a:rPr dirty="0" spc="-110">
                <a:solidFill>
                  <a:srgbClr val="9900FF"/>
                </a:solidFill>
              </a:rPr>
              <a:t>today’s </a:t>
            </a:r>
            <a:r>
              <a:rPr dirty="0" spc="-30">
                <a:solidFill>
                  <a:srgbClr val="9900FF"/>
                </a:solidFill>
              </a:rPr>
              <a:t>lesson.</a:t>
            </a:r>
          </a:p>
          <a:p>
            <a:pPr marL="12700" marR="141605">
              <a:lnSpc>
                <a:spcPts val="2850"/>
              </a:lnSpc>
              <a:spcBef>
                <a:spcPts val="2850"/>
              </a:spcBef>
            </a:pPr>
            <a:r>
              <a:rPr dirty="0" spc="-80">
                <a:solidFill>
                  <a:srgbClr val="3D85C6"/>
                </a:solidFill>
              </a:rPr>
              <a:t>Write</a:t>
            </a:r>
            <a:r>
              <a:rPr dirty="0" spc="-195">
                <a:solidFill>
                  <a:srgbClr val="3D85C6"/>
                </a:solidFill>
              </a:rPr>
              <a:t> down </a:t>
            </a:r>
            <a:r>
              <a:rPr dirty="0" spc="-160">
                <a:solidFill>
                  <a:srgbClr val="3D85C6"/>
                </a:solidFill>
              </a:rPr>
              <a:t>one</a:t>
            </a:r>
            <a:r>
              <a:rPr dirty="0" spc="-195">
                <a:solidFill>
                  <a:srgbClr val="3D85C6"/>
                </a:solidFill>
              </a:rPr>
              <a:t> </a:t>
            </a:r>
            <a:r>
              <a:rPr dirty="0" spc="-150">
                <a:solidFill>
                  <a:srgbClr val="3D85C6"/>
                </a:solidFill>
              </a:rPr>
              <a:t>problem</a:t>
            </a:r>
            <a:r>
              <a:rPr dirty="0" spc="-190">
                <a:solidFill>
                  <a:srgbClr val="3D85C6"/>
                </a:solidFill>
              </a:rPr>
              <a:t> </a:t>
            </a:r>
            <a:r>
              <a:rPr dirty="0" spc="-150">
                <a:solidFill>
                  <a:srgbClr val="3D85C6"/>
                </a:solidFill>
              </a:rPr>
              <a:t>you've</a:t>
            </a:r>
            <a:r>
              <a:rPr dirty="0" spc="-195">
                <a:solidFill>
                  <a:srgbClr val="3D85C6"/>
                </a:solidFill>
              </a:rPr>
              <a:t> </a:t>
            </a:r>
            <a:r>
              <a:rPr dirty="0" spc="-155">
                <a:solidFill>
                  <a:srgbClr val="3D85C6"/>
                </a:solidFill>
              </a:rPr>
              <a:t>encountered,</a:t>
            </a:r>
            <a:r>
              <a:rPr dirty="0" spc="-185">
                <a:solidFill>
                  <a:srgbClr val="3D85C6"/>
                </a:solidFill>
              </a:rPr>
              <a:t> </a:t>
            </a:r>
            <a:r>
              <a:rPr dirty="0" spc="-25">
                <a:solidFill>
                  <a:srgbClr val="3D85C6"/>
                </a:solidFill>
              </a:rPr>
              <a:t>if </a:t>
            </a:r>
            <a:r>
              <a:rPr dirty="0" spc="-185">
                <a:solidFill>
                  <a:srgbClr val="3D85C6"/>
                </a:solidFill>
              </a:rPr>
              <a:t>and</a:t>
            </a:r>
            <a:r>
              <a:rPr dirty="0" spc="-220">
                <a:solidFill>
                  <a:srgbClr val="3D85C6"/>
                </a:solidFill>
              </a:rPr>
              <a:t> </a:t>
            </a:r>
            <a:r>
              <a:rPr dirty="0" spc="-195">
                <a:solidFill>
                  <a:srgbClr val="3D85C6"/>
                </a:solidFill>
              </a:rPr>
              <a:t>how</a:t>
            </a:r>
            <a:r>
              <a:rPr dirty="0" spc="-215">
                <a:solidFill>
                  <a:srgbClr val="3D85C6"/>
                </a:solidFill>
              </a:rPr>
              <a:t> </a:t>
            </a:r>
            <a:r>
              <a:rPr dirty="0" spc="-160">
                <a:solidFill>
                  <a:srgbClr val="3D85C6"/>
                </a:solidFill>
              </a:rPr>
              <a:t>you</a:t>
            </a:r>
            <a:r>
              <a:rPr dirty="0" spc="-225">
                <a:solidFill>
                  <a:srgbClr val="3D85C6"/>
                </a:solidFill>
              </a:rPr>
              <a:t> </a:t>
            </a:r>
            <a:r>
              <a:rPr dirty="0" spc="-160">
                <a:solidFill>
                  <a:srgbClr val="3D85C6"/>
                </a:solidFill>
              </a:rPr>
              <a:t>were</a:t>
            </a:r>
            <a:r>
              <a:rPr dirty="0" spc="-220">
                <a:solidFill>
                  <a:srgbClr val="3D85C6"/>
                </a:solidFill>
              </a:rPr>
              <a:t> </a:t>
            </a:r>
            <a:r>
              <a:rPr dirty="0" spc="-150">
                <a:solidFill>
                  <a:srgbClr val="3D85C6"/>
                </a:solidFill>
              </a:rPr>
              <a:t>able</a:t>
            </a:r>
            <a:r>
              <a:rPr dirty="0" spc="-225">
                <a:solidFill>
                  <a:srgbClr val="3D85C6"/>
                </a:solidFill>
              </a:rPr>
              <a:t> </a:t>
            </a:r>
            <a:r>
              <a:rPr dirty="0" spc="-110">
                <a:solidFill>
                  <a:srgbClr val="3D85C6"/>
                </a:solidFill>
              </a:rPr>
              <a:t>to</a:t>
            </a:r>
            <a:r>
              <a:rPr dirty="0" spc="-220">
                <a:solidFill>
                  <a:srgbClr val="3D85C6"/>
                </a:solidFill>
              </a:rPr>
              <a:t> </a:t>
            </a:r>
            <a:r>
              <a:rPr dirty="0" spc="-140">
                <a:solidFill>
                  <a:srgbClr val="3D85C6"/>
                </a:solidFill>
              </a:rPr>
              <a:t>resolve</a:t>
            </a:r>
            <a:r>
              <a:rPr dirty="0" spc="-220">
                <a:solidFill>
                  <a:srgbClr val="3D85C6"/>
                </a:solidFill>
              </a:rPr>
              <a:t> </a:t>
            </a:r>
            <a:r>
              <a:rPr dirty="0" spc="-25">
                <a:solidFill>
                  <a:srgbClr val="3D85C6"/>
                </a:solidFill>
              </a:rPr>
              <a:t>it.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3.4 SLIDES - Loops and Events</dc:title>
  <dcterms:created xsi:type="dcterms:W3CDTF">2024-08-12T17:17:59Z</dcterms:created>
  <dcterms:modified xsi:type="dcterms:W3CDTF">2024-08-12T17:17:59Z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