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Lato" panose="020F0502020204030203"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EF06C-32EB-4CB1-9D30-E23EBCE5E2CD}" v="6" dt="2024-08-26T15:15:00.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68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0df6eb5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0df6eb5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0df6eb509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0df6eb509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was the problem you solved?</a:t>
            </a:r>
            <a:endParaRPr/>
          </a:p>
          <a:p>
            <a:pPr marL="0" lvl="0" indent="0" algn="l" rtl="0">
              <a:spcBef>
                <a:spcPts val="0"/>
              </a:spcBef>
              <a:spcAft>
                <a:spcPts val="0"/>
              </a:spcAft>
              <a:buNone/>
            </a:pPr>
            <a:r>
              <a:rPr lang="en"/>
              <a:t>How did you solve it? (What process did you use?)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60df6eb509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60df6eb509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was the problem you solved?</a:t>
            </a:r>
            <a:endParaRPr/>
          </a:p>
          <a:p>
            <a:pPr marL="0" lvl="0" indent="0" algn="l" rtl="0">
              <a:spcBef>
                <a:spcPts val="0"/>
              </a:spcBef>
              <a:spcAft>
                <a:spcPts val="0"/>
              </a:spcAft>
              <a:buNone/>
            </a:pPr>
            <a:r>
              <a:rPr lang="en"/>
              <a:t>How did you solve it? (What process did you use?)</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0df6eb509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60df6eb509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was the problem you solved?</a:t>
            </a:r>
            <a:endParaRPr/>
          </a:p>
          <a:p>
            <a:pPr marL="0" lvl="0" indent="0" algn="l" rtl="0">
              <a:spcBef>
                <a:spcPts val="0"/>
              </a:spcBef>
              <a:spcAft>
                <a:spcPts val="0"/>
              </a:spcAft>
              <a:buNone/>
            </a:pPr>
            <a:r>
              <a:rPr lang="en"/>
              <a:t>How did you solve it? (What process did you use?)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0df6eb509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0df6eb509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was the problem you solved?</a:t>
            </a:r>
            <a:endParaRPr/>
          </a:p>
          <a:p>
            <a:pPr marL="0" lvl="0" indent="0" algn="l" rtl="0">
              <a:spcBef>
                <a:spcPts val="0"/>
              </a:spcBef>
              <a:spcAft>
                <a:spcPts val="0"/>
              </a:spcAft>
              <a:buNone/>
            </a:pPr>
            <a:r>
              <a:rPr lang="en"/>
              <a:t>How did you solve it? (What process did you use?)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60df6eb509_0_7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60df6eb509_0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was the problem you solved?</a:t>
            </a:r>
            <a:endParaRPr/>
          </a:p>
          <a:p>
            <a:pPr marL="0" lvl="0" indent="0" algn="l" rtl="0">
              <a:spcBef>
                <a:spcPts val="0"/>
              </a:spcBef>
              <a:spcAft>
                <a:spcPts val="0"/>
              </a:spcAft>
              <a:buNone/>
            </a:pPr>
            <a:r>
              <a:rPr lang="en"/>
              <a:t>How did you solve it? (What process did you use?)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195bf867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195bf867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was the problem you solved?</a:t>
            </a:r>
            <a:endParaRPr/>
          </a:p>
          <a:p>
            <a:pPr marL="0" lvl="0" indent="0" algn="l" rtl="0">
              <a:spcBef>
                <a:spcPts val="0"/>
              </a:spcBef>
              <a:spcAft>
                <a:spcPts val="0"/>
              </a:spcAft>
              <a:buNone/>
            </a:pPr>
            <a:r>
              <a:rPr lang="en"/>
              <a:t>How did you solve it? (What process did you use?)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0df6eb509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60df6eb509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Creative Mode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0df6eb509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0df6eb509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Game Design toolkit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60df6eb509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60df6eb509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0df6eb509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0df6eb509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 discuss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0df6eb509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0df6eb509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0df6eb509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0df6eb509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was the problem you solved?</a:t>
            </a:r>
            <a:endParaRPr/>
          </a:p>
          <a:p>
            <a:pPr marL="0" lvl="0" indent="0" algn="l" rtl="0">
              <a:spcBef>
                <a:spcPts val="0"/>
              </a:spcBef>
              <a:spcAft>
                <a:spcPts val="0"/>
              </a:spcAft>
              <a:buNone/>
            </a:pPr>
            <a:r>
              <a:rPr lang="en"/>
              <a:t>How did you solve it? (What process did you use?)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0df6eb509_0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0df6eb509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was the problem you solved?</a:t>
            </a:r>
            <a:endParaRPr/>
          </a:p>
          <a:p>
            <a:pPr marL="0" lvl="0" indent="0" algn="l" rtl="0">
              <a:spcBef>
                <a:spcPts val="0"/>
              </a:spcBef>
              <a:spcAft>
                <a:spcPts val="0"/>
              </a:spcAft>
              <a:buNone/>
            </a:pPr>
            <a:r>
              <a:rPr lang="en"/>
              <a:t>How did you solve it? (What process did you use?)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0df6eb509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60df6eb50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was the problem you solved?</a:t>
            </a:r>
            <a:endParaRPr/>
          </a:p>
          <a:p>
            <a:pPr marL="0" lvl="0" indent="0" algn="l" rtl="0">
              <a:spcBef>
                <a:spcPts val="0"/>
              </a:spcBef>
              <a:spcAft>
                <a:spcPts val="0"/>
              </a:spcAft>
              <a:buNone/>
            </a:pPr>
            <a:r>
              <a:rPr lang="en"/>
              <a:t>How did you solve it? (What process did you use?)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0df6eb509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60df6eb509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was the problem you solved?</a:t>
            </a:r>
            <a:endParaRPr/>
          </a:p>
          <a:p>
            <a:pPr marL="0" lvl="0" indent="0" algn="l" rtl="0">
              <a:spcBef>
                <a:spcPts val="0"/>
              </a:spcBef>
              <a:spcAft>
                <a:spcPts val="0"/>
              </a:spcAft>
              <a:buNone/>
            </a:pPr>
            <a:r>
              <a:rPr lang="en"/>
              <a:t>How did you solve it? (What process did you use?)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0df6eb509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60df6eb509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was the problem you solved?</a:t>
            </a:r>
            <a:endParaRPr/>
          </a:p>
          <a:p>
            <a:pPr marL="0" lvl="0" indent="0" algn="l" rtl="0">
              <a:spcBef>
                <a:spcPts val="0"/>
              </a:spcBef>
              <a:spcAft>
                <a:spcPts val="0"/>
              </a:spcAft>
              <a:buNone/>
            </a:pPr>
            <a:r>
              <a:rPr lang="en"/>
              <a:t>How did you solve it? (What process did you use?)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60df6eb509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60df6eb509_0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was the problem you solved?</a:t>
            </a:r>
            <a:endParaRPr/>
          </a:p>
          <a:p>
            <a:pPr marL="0" lvl="0" indent="0" algn="l" rtl="0">
              <a:spcBef>
                <a:spcPts val="0"/>
              </a:spcBef>
              <a:spcAft>
                <a:spcPts val="0"/>
              </a:spcAft>
              <a:buNone/>
            </a:pPr>
            <a:r>
              <a:rPr lang="en"/>
              <a:t>How did you solve it? (What process did you use?)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54"/>
        <p:cNvGrpSpPr/>
        <p:nvPr/>
      </p:nvGrpSpPr>
      <p:grpSpPr>
        <a:xfrm>
          <a:off x="0" y="0"/>
          <a:ext cx="0" cy="0"/>
          <a:chOff x="0" y="0"/>
          <a:chExt cx="0" cy="0"/>
        </a:xfrm>
      </p:grpSpPr>
      <p:sp>
        <p:nvSpPr>
          <p:cNvPr id="55" name="Google Shape;55;p14"/>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14"/>
          <p:cNvGrpSpPr/>
          <p:nvPr/>
        </p:nvGrpSpPr>
        <p:grpSpPr>
          <a:xfrm>
            <a:off x="0" y="490"/>
            <a:ext cx="5153705" cy="5134399"/>
            <a:chOff x="0" y="75"/>
            <a:chExt cx="5153705" cy="5152950"/>
          </a:xfrm>
        </p:grpSpPr>
        <p:sp>
          <p:nvSpPr>
            <p:cNvPr id="57" name="Google Shape;57;p14"/>
            <p:cNvSpPr/>
            <p:nvPr/>
          </p:nvSpPr>
          <p:spPr>
            <a:xfrm rot="-5400000">
              <a:off x="455" y="-225"/>
              <a:ext cx="5152800" cy="5153700"/>
            </a:xfrm>
            <a:prstGeom prst="diagStripe">
              <a:avLst>
                <a:gd name="adj"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rot="-5400000">
              <a:off x="150" y="1145825"/>
              <a:ext cx="3996600" cy="3996900"/>
            </a:xfrm>
            <a:prstGeom prst="diagStripe">
              <a:avLst>
                <a:gd name="adj" fmla="val 58774"/>
              </a:avLst>
            </a:prstGeom>
            <a:solidFill>
              <a:srgbClr val="00A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rot="-5400000">
              <a:off x="1646" y="-75"/>
              <a:ext cx="2299800" cy="2300100"/>
            </a:xfrm>
            <a:prstGeom prst="diagStrip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flipH="1">
              <a:off x="652821" y="590035"/>
              <a:ext cx="2300100" cy="2299800"/>
            </a:xfrm>
            <a:prstGeom prst="diagStripe">
              <a:avLst>
                <a:gd name="adj" fmla="val 50000"/>
              </a:avLst>
            </a:prstGeom>
            <a:solidFill>
              <a:srgbClr val="F51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14"/>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62" name="Google Shape;62;p14"/>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grpSp>
        <p:nvGrpSpPr>
          <p:cNvPr id="65" name="Google Shape;65;p15"/>
          <p:cNvGrpSpPr/>
          <p:nvPr/>
        </p:nvGrpSpPr>
        <p:grpSpPr>
          <a:xfrm>
            <a:off x="4406400" y="0"/>
            <a:ext cx="4737600" cy="5143065"/>
            <a:chOff x="4406400" y="0"/>
            <a:chExt cx="4737600" cy="5143065"/>
          </a:xfrm>
        </p:grpSpPr>
        <p:sp>
          <p:nvSpPr>
            <p:cNvPr id="66" name="Google Shape;66;p15"/>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5"/>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FFFF"/>
        </a:solidFill>
        <a:effectLst/>
      </p:bgPr>
    </p:bg>
    <p:spTree>
      <p:nvGrpSpPr>
        <p:cNvPr id="1" name="Shape 86"/>
        <p:cNvGrpSpPr/>
        <p:nvPr/>
      </p:nvGrpSpPr>
      <p:grpSpPr>
        <a:xfrm>
          <a:off x="0" y="0"/>
          <a:ext cx="0" cy="0"/>
          <a:chOff x="0" y="0"/>
          <a:chExt cx="0" cy="0"/>
        </a:xfrm>
      </p:grpSpPr>
      <p:grpSp>
        <p:nvGrpSpPr>
          <p:cNvPr id="87" name="Google Shape;87;p16"/>
          <p:cNvGrpSpPr/>
          <p:nvPr/>
        </p:nvGrpSpPr>
        <p:grpSpPr>
          <a:xfrm>
            <a:off x="0" y="381001"/>
            <a:ext cx="1037850" cy="1016287"/>
            <a:chOff x="0" y="381001"/>
            <a:chExt cx="1037850" cy="1016287"/>
          </a:xfrm>
        </p:grpSpPr>
        <p:sp>
          <p:nvSpPr>
            <p:cNvPr id="88" name="Google Shape;88;p16"/>
            <p:cNvSpPr/>
            <p:nvPr/>
          </p:nvSpPr>
          <p:spPr>
            <a:xfrm rot="-5400000">
              <a:off x="0" y="381001"/>
              <a:ext cx="808800" cy="808800"/>
            </a:xfrm>
            <a:prstGeom prst="diagStripe">
              <a:avLst>
                <a:gd name="adj" fmla="val 50000"/>
              </a:avLst>
            </a:prstGeom>
            <a:solidFill>
              <a:srgbClr val="00A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p:nvPr/>
          </p:nvSpPr>
          <p:spPr>
            <a:xfrm flipH="1">
              <a:off x="229050" y="588489"/>
              <a:ext cx="808800" cy="808800"/>
            </a:xfrm>
            <a:prstGeom prst="diagStripe">
              <a:avLst>
                <a:gd name="adj" fmla="val 50000"/>
              </a:avLst>
            </a:prstGeom>
            <a:solidFill>
              <a:srgbClr val="F51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Clr>
                <a:srgbClr val="000000"/>
              </a:buClr>
              <a:buSzPts val="2400"/>
              <a:buNone/>
              <a:defRPr sz="2400">
                <a:solidFill>
                  <a:srgbClr val="000000"/>
                </a:solidFill>
              </a:defRPr>
            </a:lvl2pPr>
            <a:lvl3pPr lvl="2" rtl="0">
              <a:spcBef>
                <a:spcPts val="0"/>
              </a:spcBef>
              <a:spcAft>
                <a:spcPts val="0"/>
              </a:spcAft>
              <a:buClr>
                <a:srgbClr val="000000"/>
              </a:buClr>
              <a:buSzPts val="2400"/>
              <a:buNone/>
              <a:defRPr sz="2400">
                <a:solidFill>
                  <a:srgbClr val="000000"/>
                </a:solidFill>
              </a:defRPr>
            </a:lvl3pPr>
            <a:lvl4pPr lvl="3" rtl="0">
              <a:spcBef>
                <a:spcPts val="0"/>
              </a:spcBef>
              <a:spcAft>
                <a:spcPts val="0"/>
              </a:spcAft>
              <a:buClr>
                <a:srgbClr val="000000"/>
              </a:buClr>
              <a:buSzPts val="2400"/>
              <a:buNone/>
              <a:defRPr sz="2400">
                <a:solidFill>
                  <a:srgbClr val="000000"/>
                </a:solidFill>
              </a:defRPr>
            </a:lvl4pPr>
            <a:lvl5pPr lvl="4" rtl="0">
              <a:spcBef>
                <a:spcPts val="0"/>
              </a:spcBef>
              <a:spcAft>
                <a:spcPts val="0"/>
              </a:spcAft>
              <a:buClr>
                <a:srgbClr val="000000"/>
              </a:buClr>
              <a:buSzPts val="2400"/>
              <a:buNone/>
              <a:defRPr sz="2400">
                <a:solidFill>
                  <a:srgbClr val="000000"/>
                </a:solidFill>
              </a:defRPr>
            </a:lvl5pPr>
            <a:lvl6pPr lvl="5" rtl="0">
              <a:spcBef>
                <a:spcPts val="0"/>
              </a:spcBef>
              <a:spcAft>
                <a:spcPts val="0"/>
              </a:spcAft>
              <a:buClr>
                <a:srgbClr val="000000"/>
              </a:buClr>
              <a:buSzPts val="2400"/>
              <a:buNone/>
              <a:defRPr sz="2400">
                <a:solidFill>
                  <a:srgbClr val="000000"/>
                </a:solidFill>
              </a:defRPr>
            </a:lvl6pPr>
            <a:lvl7pPr lvl="6" rtl="0">
              <a:spcBef>
                <a:spcPts val="0"/>
              </a:spcBef>
              <a:spcAft>
                <a:spcPts val="0"/>
              </a:spcAft>
              <a:buClr>
                <a:srgbClr val="000000"/>
              </a:buClr>
              <a:buSzPts val="2400"/>
              <a:buNone/>
              <a:defRPr sz="2400">
                <a:solidFill>
                  <a:srgbClr val="000000"/>
                </a:solidFill>
              </a:defRPr>
            </a:lvl7pPr>
            <a:lvl8pPr lvl="7" rtl="0">
              <a:spcBef>
                <a:spcPts val="0"/>
              </a:spcBef>
              <a:spcAft>
                <a:spcPts val="0"/>
              </a:spcAft>
              <a:buClr>
                <a:srgbClr val="000000"/>
              </a:buClr>
              <a:buSzPts val="2400"/>
              <a:buNone/>
              <a:defRPr sz="2400">
                <a:solidFill>
                  <a:srgbClr val="000000"/>
                </a:solidFill>
              </a:defRPr>
            </a:lvl8pPr>
            <a:lvl9pPr lvl="8" rtl="0">
              <a:spcBef>
                <a:spcPts val="0"/>
              </a:spcBef>
              <a:spcAft>
                <a:spcPts val="0"/>
              </a:spcAft>
              <a:buClr>
                <a:srgbClr val="000000"/>
              </a:buClr>
              <a:buSzPts val="2400"/>
              <a:buNone/>
              <a:defRPr sz="2400">
                <a:solidFill>
                  <a:srgbClr val="000000"/>
                </a:solidFill>
              </a:defRPr>
            </a:lvl9pPr>
          </a:lstStyle>
          <a:p>
            <a:endParaRPr/>
          </a:p>
        </p:txBody>
      </p:sp>
      <p:sp>
        <p:nvSpPr>
          <p:cNvPr id="91" name="Google Shape;9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16"/>
          <p:cNvPicPr preferRelativeResize="0"/>
          <p:nvPr/>
        </p:nvPicPr>
        <p:blipFill rotWithShape="1">
          <a:blip r:embed="rId2">
            <a:alphaModFix/>
          </a:blip>
          <a:srcRect l="22458" t="12777" r="22075" b="12844"/>
          <a:stretch/>
        </p:blipFill>
        <p:spPr>
          <a:xfrm>
            <a:off x="7898437" y="4040525"/>
            <a:ext cx="1122714" cy="10162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FFFFFF"/>
        </a:solidFill>
        <a:effectLst/>
      </p:bgPr>
    </p:bg>
    <p:spTree>
      <p:nvGrpSpPr>
        <p:cNvPr id="1" name="Shape 93"/>
        <p:cNvGrpSpPr/>
        <p:nvPr/>
      </p:nvGrpSpPr>
      <p:grpSpPr>
        <a:xfrm>
          <a:off x="0" y="0"/>
          <a:ext cx="0" cy="0"/>
          <a:chOff x="0" y="0"/>
          <a:chExt cx="0" cy="0"/>
        </a:xfrm>
      </p:grpSpPr>
      <p:grpSp>
        <p:nvGrpSpPr>
          <p:cNvPr id="94" name="Google Shape;94;p17"/>
          <p:cNvGrpSpPr/>
          <p:nvPr/>
        </p:nvGrpSpPr>
        <p:grpSpPr>
          <a:xfrm>
            <a:off x="0" y="381001"/>
            <a:ext cx="1037850" cy="1016287"/>
            <a:chOff x="0" y="381001"/>
            <a:chExt cx="1037850" cy="1016287"/>
          </a:xfrm>
        </p:grpSpPr>
        <p:sp>
          <p:nvSpPr>
            <p:cNvPr id="95" name="Google Shape;95;p17"/>
            <p:cNvSpPr/>
            <p:nvPr/>
          </p:nvSpPr>
          <p:spPr>
            <a:xfrm rot="-5400000">
              <a:off x="0" y="381001"/>
              <a:ext cx="808800" cy="808800"/>
            </a:xfrm>
            <a:prstGeom prst="diagStrip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flipH="1">
              <a:off x="229050" y="588489"/>
              <a:ext cx="808800" cy="808800"/>
            </a:xfrm>
            <a:prstGeom prst="diagStripe">
              <a:avLst>
                <a:gd name="adj"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8" name="Google Shape;9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9" name="Google Shape;99;p17"/>
          <p:cNvPicPr preferRelativeResize="0"/>
          <p:nvPr/>
        </p:nvPicPr>
        <p:blipFill rotWithShape="1">
          <a:blip r:embed="rId2">
            <a:alphaModFix/>
          </a:blip>
          <a:srcRect l="22458" t="12777" r="22075" b="12844"/>
          <a:stretch/>
        </p:blipFill>
        <p:spPr>
          <a:xfrm>
            <a:off x="7898437" y="4040525"/>
            <a:ext cx="1122714" cy="10162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grpSp>
        <p:nvGrpSpPr>
          <p:cNvPr id="101" name="Google Shape;101;p18"/>
          <p:cNvGrpSpPr/>
          <p:nvPr/>
        </p:nvGrpSpPr>
        <p:grpSpPr>
          <a:xfrm>
            <a:off x="0" y="381001"/>
            <a:ext cx="1037850" cy="1016287"/>
            <a:chOff x="0" y="381001"/>
            <a:chExt cx="1037850" cy="1016287"/>
          </a:xfrm>
        </p:grpSpPr>
        <p:sp>
          <p:nvSpPr>
            <p:cNvPr id="102" name="Google Shape;102;p1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5" name="Google Shape;10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6"/>
        <p:cNvGrpSpPr/>
        <p:nvPr/>
      </p:nvGrpSpPr>
      <p:grpSpPr>
        <a:xfrm>
          <a:off x="0" y="0"/>
          <a:ext cx="0" cy="0"/>
          <a:chOff x="0" y="0"/>
          <a:chExt cx="0" cy="0"/>
        </a:xfrm>
      </p:grpSpPr>
      <p:grpSp>
        <p:nvGrpSpPr>
          <p:cNvPr id="107" name="Google Shape;107;p19"/>
          <p:cNvGrpSpPr/>
          <p:nvPr/>
        </p:nvGrpSpPr>
        <p:grpSpPr>
          <a:xfrm>
            <a:off x="0" y="381001"/>
            <a:ext cx="1037850" cy="1016287"/>
            <a:chOff x="0" y="381001"/>
            <a:chExt cx="1037850" cy="1016287"/>
          </a:xfrm>
        </p:grpSpPr>
        <p:sp>
          <p:nvSpPr>
            <p:cNvPr id="108" name="Google Shape;108;p1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19"/>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1" name="Google Shape;111;p19"/>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12" name="Google Shape;11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3"/>
        <p:cNvGrpSpPr/>
        <p:nvPr/>
      </p:nvGrpSpPr>
      <p:grpSpPr>
        <a:xfrm>
          <a:off x="0" y="0"/>
          <a:ext cx="0" cy="0"/>
          <a:chOff x="0" y="0"/>
          <a:chExt cx="0" cy="0"/>
        </a:xfrm>
      </p:grpSpPr>
      <p:grpSp>
        <p:nvGrpSpPr>
          <p:cNvPr id="114" name="Google Shape;114;p20"/>
          <p:cNvGrpSpPr/>
          <p:nvPr/>
        </p:nvGrpSpPr>
        <p:grpSpPr>
          <a:xfrm>
            <a:off x="4406400" y="0"/>
            <a:ext cx="4737600" cy="5143500"/>
            <a:chOff x="4406400" y="0"/>
            <a:chExt cx="4737600" cy="5143500"/>
          </a:xfrm>
        </p:grpSpPr>
        <p:sp>
          <p:nvSpPr>
            <p:cNvPr id="115" name="Google Shape;115;p20"/>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0"/>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4" name="Google Shape;13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5"/>
        <p:cNvGrpSpPr/>
        <p:nvPr/>
      </p:nvGrpSpPr>
      <p:grpSpPr>
        <a:xfrm>
          <a:off x="0" y="0"/>
          <a:ext cx="0" cy="0"/>
          <a:chOff x="0" y="0"/>
          <a:chExt cx="0" cy="0"/>
        </a:xfrm>
      </p:grpSpPr>
      <p:grpSp>
        <p:nvGrpSpPr>
          <p:cNvPr id="136" name="Google Shape;136;p21"/>
          <p:cNvGrpSpPr/>
          <p:nvPr/>
        </p:nvGrpSpPr>
        <p:grpSpPr>
          <a:xfrm>
            <a:off x="0" y="381001"/>
            <a:ext cx="1037850" cy="1016287"/>
            <a:chOff x="0" y="381001"/>
            <a:chExt cx="1037850" cy="1016287"/>
          </a:xfrm>
        </p:grpSpPr>
        <p:sp>
          <p:nvSpPr>
            <p:cNvPr id="137" name="Google Shape;137;p21"/>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21"/>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0" name="Google Shape;140;p21"/>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41" name="Google Shape;141;p21"/>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42" name="Google Shape;14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22"/>
          <p:cNvGrpSpPr/>
          <p:nvPr/>
        </p:nvGrpSpPr>
        <p:grpSpPr>
          <a:xfrm>
            <a:off x="0" y="4128572"/>
            <a:ext cx="698925" cy="684657"/>
            <a:chOff x="0" y="3785672"/>
            <a:chExt cx="698925" cy="684657"/>
          </a:xfrm>
        </p:grpSpPr>
        <p:sp>
          <p:nvSpPr>
            <p:cNvPr id="145" name="Google Shape;145;p22"/>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22"/>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300"/>
              <a:buNone/>
              <a:defRPr/>
            </a:lvl1pPr>
          </a:lstStyle>
          <a:p>
            <a:endParaRPr/>
          </a:p>
        </p:txBody>
      </p:sp>
      <p:sp>
        <p:nvSpPr>
          <p:cNvPr id="148" name="Google Shape;14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grpSp>
        <p:nvGrpSpPr>
          <p:cNvPr id="150" name="Google Shape;150;p23"/>
          <p:cNvGrpSpPr/>
          <p:nvPr/>
        </p:nvGrpSpPr>
        <p:grpSpPr>
          <a:xfrm>
            <a:off x="4406400" y="0"/>
            <a:ext cx="4737600" cy="5143065"/>
            <a:chOff x="4406400" y="0"/>
            <a:chExt cx="4737600" cy="5143065"/>
          </a:xfrm>
        </p:grpSpPr>
        <p:sp>
          <p:nvSpPr>
            <p:cNvPr id="151" name="Google Shape;151;p2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23"/>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70" name="Google Shape;170;p23"/>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71" name="Google Shape;17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
        <p:nvSpPr>
          <p:cNvPr id="173" name="Google Shape;17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1"/>
                </a:solidFill>
                <a:latin typeface="Lato"/>
                <a:ea typeface="Lato"/>
                <a:cs typeface="Lato"/>
                <a:sym typeface="Lato"/>
              </a:defRPr>
            </a:lvl1pPr>
            <a:lvl2pPr lvl="1" algn="r" rtl="0">
              <a:buNone/>
              <a:defRPr sz="1000">
                <a:solidFill>
                  <a:schemeClr val="lt1"/>
                </a:solidFill>
                <a:latin typeface="Lato"/>
                <a:ea typeface="Lato"/>
                <a:cs typeface="Lato"/>
                <a:sym typeface="Lato"/>
              </a:defRPr>
            </a:lvl2pPr>
            <a:lvl3pPr lvl="2" algn="r" rtl="0">
              <a:buNone/>
              <a:defRPr sz="1000">
                <a:solidFill>
                  <a:schemeClr val="lt1"/>
                </a:solidFill>
                <a:latin typeface="Lato"/>
                <a:ea typeface="Lato"/>
                <a:cs typeface="Lato"/>
                <a:sym typeface="Lato"/>
              </a:defRPr>
            </a:lvl3pPr>
            <a:lvl4pPr lvl="3" algn="r" rtl="0">
              <a:buNone/>
              <a:defRPr sz="1000">
                <a:solidFill>
                  <a:schemeClr val="lt1"/>
                </a:solidFill>
                <a:latin typeface="Lato"/>
                <a:ea typeface="Lato"/>
                <a:cs typeface="Lato"/>
                <a:sym typeface="Lato"/>
              </a:defRPr>
            </a:lvl4pPr>
            <a:lvl5pPr lvl="4" algn="r" rtl="0">
              <a:buNone/>
              <a:defRPr sz="1000">
                <a:solidFill>
                  <a:schemeClr val="lt1"/>
                </a:solidFill>
                <a:latin typeface="Lato"/>
                <a:ea typeface="Lato"/>
                <a:cs typeface="Lato"/>
                <a:sym typeface="Lato"/>
              </a:defRPr>
            </a:lvl5pPr>
            <a:lvl6pPr lvl="5" algn="r" rtl="0">
              <a:buNone/>
              <a:defRPr sz="1000">
                <a:solidFill>
                  <a:schemeClr val="lt1"/>
                </a:solidFill>
                <a:latin typeface="Lato"/>
                <a:ea typeface="Lato"/>
                <a:cs typeface="Lato"/>
                <a:sym typeface="Lato"/>
              </a:defRPr>
            </a:lvl6pPr>
            <a:lvl7pPr lvl="6" algn="r" rtl="0">
              <a:buNone/>
              <a:defRPr sz="1000">
                <a:solidFill>
                  <a:schemeClr val="lt1"/>
                </a:solidFill>
                <a:latin typeface="Lato"/>
                <a:ea typeface="Lato"/>
                <a:cs typeface="Lato"/>
                <a:sym typeface="Lato"/>
              </a:defRPr>
            </a:lvl7pPr>
            <a:lvl8pPr lvl="7" algn="r" rtl="0">
              <a:buNone/>
              <a:defRPr sz="1000">
                <a:solidFill>
                  <a:schemeClr val="lt1"/>
                </a:solidFill>
                <a:latin typeface="Lato"/>
                <a:ea typeface="Lato"/>
                <a:cs typeface="Lato"/>
                <a:sym typeface="Lato"/>
              </a:defRPr>
            </a:lvl8pPr>
            <a:lvl9pPr lvl="8" algn="r" rtl="0">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1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pic>
        <p:nvPicPr>
          <p:cNvPr id="178" name="Google Shape;178;p25"/>
          <p:cNvPicPr preferRelativeResize="0"/>
          <p:nvPr/>
        </p:nvPicPr>
        <p:blipFill>
          <a:blip r:embed="rId3">
            <a:alphaModFix/>
          </a:blip>
          <a:stretch>
            <a:fillRect/>
          </a:stretch>
        </p:blipFill>
        <p:spPr>
          <a:xfrm>
            <a:off x="-353200" y="-22000"/>
            <a:ext cx="9656800" cy="5187501"/>
          </a:xfrm>
          <a:prstGeom prst="rect">
            <a:avLst/>
          </a:prstGeom>
          <a:noFill/>
          <a:ln>
            <a:noFill/>
          </a:ln>
        </p:spPr>
      </p:pic>
      <p:pic>
        <p:nvPicPr>
          <p:cNvPr id="179" name="Google Shape;179;p25"/>
          <p:cNvPicPr preferRelativeResize="0"/>
          <p:nvPr/>
        </p:nvPicPr>
        <p:blipFill>
          <a:blip r:embed="rId4">
            <a:alphaModFix/>
          </a:blip>
          <a:stretch>
            <a:fillRect/>
          </a:stretch>
        </p:blipFill>
        <p:spPr>
          <a:xfrm>
            <a:off x="2747200" y="496525"/>
            <a:ext cx="3558599" cy="3273051"/>
          </a:xfrm>
          <a:prstGeom prst="rect">
            <a:avLst/>
          </a:prstGeom>
          <a:noFill/>
          <a:ln>
            <a:noFill/>
          </a:ln>
        </p:spPr>
      </p:pic>
      <p:sp>
        <p:nvSpPr>
          <p:cNvPr id="180" name="Google Shape;180;p25"/>
          <p:cNvSpPr txBox="1"/>
          <p:nvPr/>
        </p:nvSpPr>
        <p:spPr>
          <a:xfrm>
            <a:off x="1231675" y="3875875"/>
            <a:ext cx="6263100" cy="7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solidFill>
                  <a:srgbClr val="999999"/>
                </a:solidFill>
                <a:latin typeface="Montserrat"/>
                <a:ea typeface="Montserrat"/>
                <a:cs typeface="Montserrat"/>
                <a:sym typeface="Montserrat"/>
              </a:rPr>
              <a:t>Lesson 4.1 Slides</a:t>
            </a:r>
            <a:br>
              <a:rPr lang="en" sz="1800" i="1" dirty="0">
                <a:solidFill>
                  <a:srgbClr val="999999"/>
                </a:solidFill>
                <a:latin typeface="Montserrat"/>
                <a:ea typeface="Montserrat"/>
                <a:cs typeface="Montserrat"/>
                <a:sym typeface="Montserrat"/>
              </a:rPr>
            </a:br>
            <a:r>
              <a:rPr lang="en" sz="1800" i="1" dirty="0">
                <a:solidFill>
                  <a:srgbClr val="999999"/>
                </a:solidFill>
                <a:latin typeface="Montserrat"/>
                <a:ea typeface="Montserrat"/>
                <a:cs typeface="Montserrat"/>
                <a:sym typeface="Montserrat"/>
              </a:rPr>
              <a:t>Story Mode: MiniGames &amp; Creative Mode</a:t>
            </a:r>
            <a:endParaRPr dirty="0">
              <a:solidFill>
                <a:srgbClr val="999999"/>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7"/>
        <p:cNvGrpSpPr/>
        <p:nvPr/>
      </p:nvGrpSpPr>
      <p:grpSpPr>
        <a:xfrm>
          <a:off x="0" y="0"/>
          <a:ext cx="0" cy="0"/>
          <a:chOff x="0" y="0"/>
          <a:chExt cx="0" cy="0"/>
        </a:xfrm>
      </p:grpSpPr>
      <p:pic>
        <p:nvPicPr>
          <p:cNvPr id="288" name="Google Shape;288;p34"/>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289" name="Google Shape;289;p34"/>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290" name="Google Shape;290;p34"/>
          <p:cNvSpPr/>
          <p:nvPr/>
        </p:nvSpPr>
        <p:spPr>
          <a:xfrm>
            <a:off x="0" y="-20375"/>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4"/>
          <p:cNvSpPr txBox="1"/>
          <p:nvPr/>
        </p:nvSpPr>
        <p:spPr>
          <a:xfrm>
            <a:off x="616300" y="327375"/>
            <a:ext cx="7960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MiniGame:</a:t>
            </a:r>
            <a:endParaRPr sz="2400" dirty="0">
              <a:solidFill>
                <a:srgbClr val="FFFFFF"/>
              </a:solidFill>
              <a:latin typeface="Montserrat"/>
              <a:ea typeface="Montserrat"/>
              <a:cs typeface="Montserrat"/>
              <a:sym typeface="Montserrat"/>
            </a:endParaRPr>
          </a:p>
        </p:txBody>
      </p:sp>
      <p:sp>
        <p:nvSpPr>
          <p:cNvPr id="292" name="Google Shape;292;p34"/>
          <p:cNvSpPr txBox="1"/>
          <p:nvPr/>
        </p:nvSpPr>
        <p:spPr>
          <a:xfrm>
            <a:off x="2375778" y="327375"/>
            <a:ext cx="31905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Dark Maze</a:t>
            </a:r>
            <a:endParaRPr sz="2400" dirty="0">
              <a:solidFill>
                <a:srgbClr val="FFFFFF"/>
              </a:solidFill>
              <a:latin typeface="Montserrat"/>
              <a:ea typeface="Montserrat"/>
              <a:cs typeface="Montserrat"/>
              <a:sym typeface="Montserrat"/>
            </a:endParaRPr>
          </a:p>
        </p:txBody>
      </p:sp>
      <p:pic>
        <p:nvPicPr>
          <p:cNvPr id="293" name="Google Shape;293;p34"/>
          <p:cNvPicPr preferRelativeResize="0"/>
          <p:nvPr/>
        </p:nvPicPr>
        <p:blipFill rotWithShape="1">
          <a:blip r:embed="rId5">
            <a:alphaModFix/>
          </a:blip>
          <a:srcRect t="15109" b="32447"/>
          <a:stretch/>
        </p:blipFill>
        <p:spPr>
          <a:xfrm>
            <a:off x="672975" y="1313000"/>
            <a:ext cx="3647350" cy="2081000"/>
          </a:xfrm>
          <a:prstGeom prst="rect">
            <a:avLst/>
          </a:prstGeom>
          <a:noFill/>
          <a:ln>
            <a:noFill/>
          </a:ln>
        </p:spPr>
      </p:pic>
      <p:pic>
        <p:nvPicPr>
          <p:cNvPr id="294" name="Google Shape;294;p34"/>
          <p:cNvPicPr preferRelativeResize="0"/>
          <p:nvPr/>
        </p:nvPicPr>
        <p:blipFill>
          <a:blip r:embed="rId6">
            <a:alphaModFix/>
          </a:blip>
          <a:stretch>
            <a:fillRect/>
          </a:stretch>
        </p:blipFill>
        <p:spPr>
          <a:xfrm>
            <a:off x="5311350" y="1364638"/>
            <a:ext cx="3190500" cy="1977737"/>
          </a:xfrm>
          <a:prstGeom prst="rect">
            <a:avLst/>
          </a:prstGeom>
          <a:noFill/>
          <a:ln>
            <a:noFill/>
          </a:ln>
        </p:spPr>
      </p:pic>
      <p:sp>
        <p:nvSpPr>
          <p:cNvPr id="295" name="Google Shape;295;p34"/>
          <p:cNvSpPr txBox="1"/>
          <p:nvPr/>
        </p:nvSpPr>
        <p:spPr>
          <a:xfrm>
            <a:off x="537050" y="3448600"/>
            <a:ext cx="75510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Montserrat"/>
                <a:ea typeface="Montserrat"/>
                <a:cs typeface="Montserrat"/>
                <a:sym typeface="Montserrat"/>
              </a:rPr>
              <a:t>What power-up do you get in the game from connecting the circuit above?</a:t>
            </a:r>
            <a:endParaRPr sz="240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par>
                                <p:cTn id="8" presetID="10" presetClass="entr" presetSubtype="0" fill="hold" nodeType="withEffect">
                                  <p:stCondLst>
                                    <p:cond delay="0"/>
                                  </p:stCondLst>
                                  <p:childTnLst>
                                    <p:set>
                                      <p:cBhvr>
                                        <p:cTn id="9" dur="1" fill="hold">
                                          <p:stCondLst>
                                            <p:cond delay="0"/>
                                          </p:stCondLst>
                                        </p:cTn>
                                        <p:tgtEl>
                                          <p:spTgt spid="293"/>
                                        </p:tgtEl>
                                        <p:attrNameLst>
                                          <p:attrName>style.visibility</p:attrName>
                                        </p:attrNameLst>
                                      </p:cBhvr>
                                      <p:to>
                                        <p:strVal val="visible"/>
                                      </p:to>
                                    </p:set>
                                    <p:animEffect transition="in" filter="fade">
                                      <p:cBhvr>
                                        <p:cTn id="10" dur="1000"/>
                                        <p:tgtEl>
                                          <p:spTgt spid="293"/>
                                        </p:tgtEl>
                                      </p:cBhvr>
                                    </p:animEffect>
                                  </p:childTnLst>
                                </p:cTn>
                              </p:par>
                              <p:par>
                                <p:cTn id="11" presetID="10" presetClass="entr" presetSubtype="0" fill="hold" nodeType="withEffect">
                                  <p:stCondLst>
                                    <p:cond delay="0"/>
                                  </p:stCondLst>
                                  <p:childTnLst>
                                    <p:set>
                                      <p:cBhvr>
                                        <p:cTn id="12" dur="1" fill="hold">
                                          <p:stCondLst>
                                            <p:cond delay="0"/>
                                          </p:stCondLst>
                                        </p:cTn>
                                        <p:tgtEl>
                                          <p:spTgt spid="294"/>
                                        </p:tgtEl>
                                        <p:attrNameLst>
                                          <p:attrName>style.visibility</p:attrName>
                                        </p:attrNameLst>
                                      </p:cBhvr>
                                      <p:to>
                                        <p:strVal val="visible"/>
                                      </p:to>
                                    </p:set>
                                    <p:animEffect transition="in" filter="fade">
                                      <p:cBhvr>
                                        <p:cTn id="13" dur="10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9"/>
        <p:cNvGrpSpPr/>
        <p:nvPr/>
      </p:nvGrpSpPr>
      <p:grpSpPr>
        <a:xfrm>
          <a:off x="0" y="0"/>
          <a:ext cx="0" cy="0"/>
          <a:chOff x="0" y="0"/>
          <a:chExt cx="0" cy="0"/>
        </a:xfrm>
      </p:grpSpPr>
      <p:pic>
        <p:nvPicPr>
          <p:cNvPr id="300" name="Google Shape;300;p35"/>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301" name="Google Shape;301;p35"/>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302" name="Google Shape;302;p35"/>
          <p:cNvSpPr/>
          <p:nvPr/>
        </p:nvSpPr>
        <p:spPr>
          <a:xfrm>
            <a:off x="0" y="-20375"/>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txBox="1"/>
          <p:nvPr/>
        </p:nvSpPr>
        <p:spPr>
          <a:xfrm>
            <a:off x="418300" y="327375"/>
            <a:ext cx="7960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MiniGame:</a:t>
            </a:r>
            <a:endParaRPr sz="2400" dirty="0">
              <a:solidFill>
                <a:srgbClr val="FFFFFF"/>
              </a:solidFill>
              <a:latin typeface="Montserrat"/>
              <a:ea typeface="Montserrat"/>
              <a:cs typeface="Montserrat"/>
              <a:sym typeface="Montserrat"/>
            </a:endParaRPr>
          </a:p>
        </p:txBody>
      </p:sp>
      <p:sp>
        <p:nvSpPr>
          <p:cNvPr id="304" name="Google Shape;304;p35"/>
          <p:cNvSpPr txBox="1"/>
          <p:nvPr/>
        </p:nvSpPr>
        <p:spPr>
          <a:xfrm>
            <a:off x="6199700" y="1164075"/>
            <a:ext cx="1966800" cy="5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latin typeface="Montserrat"/>
                <a:ea typeface="Montserrat"/>
                <a:cs typeface="Montserrat"/>
                <a:sym typeface="Montserrat"/>
              </a:rPr>
              <a:t>GPIO</a:t>
            </a:r>
            <a:r>
              <a:rPr lang="en" sz="1800">
                <a:solidFill>
                  <a:schemeClr val="lt1"/>
                </a:solidFill>
                <a:latin typeface="Montserrat"/>
                <a:ea typeface="Montserrat"/>
                <a:cs typeface="Montserrat"/>
                <a:sym typeface="Montserrat"/>
              </a:rPr>
              <a:t> Setup</a:t>
            </a:r>
            <a:endParaRPr sz="1800">
              <a:solidFill>
                <a:schemeClr val="lt1"/>
              </a:solidFill>
              <a:latin typeface="Montserrat"/>
              <a:ea typeface="Montserrat"/>
              <a:cs typeface="Montserrat"/>
              <a:sym typeface="Montserrat"/>
            </a:endParaRPr>
          </a:p>
          <a:p>
            <a:pPr marL="0" lvl="0" indent="0" algn="l"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305" name="Google Shape;305;p35"/>
          <p:cNvSpPr txBox="1"/>
          <p:nvPr/>
        </p:nvSpPr>
        <p:spPr>
          <a:xfrm>
            <a:off x="2222581" y="327375"/>
            <a:ext cx="31905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Dark Maze</a:t>
            </a:r>
            <a:endParaRPr sz="2400" dirty="0">
              <a:solidFill>
                <a:srgbClr val="FFFFFF"/>
              </a:solidFill>
              <a:latin typeface="Montserrat"/>
              <a:ea typeface="Montserrat"/>
              <a:cs typeface="Montserrat"/>
              <a:sym typeface="Montserrat"/>
            </a:endParaRPr>
          </a:p>
        </p:txBody>
      </p:sp>
      <p:pic>
        <p:nvPicPr>
          <p:cNvPr id="306" name="Google Shape;306;p35"/>
          <p:cNvPicPr preferRelativeResize="0"/>
          <p:nvPr/>
        </p:nvPicPr>
        <p:blipFill>
          <a:blip r:embed="rId5">
            <a:alphaModFix/>
          </a:blip>
          <a:stretch>
            <a:fillRect/>
          </a:stretch>
        </p:blipFill>
        <p:spPr>
          <a:xfrm>
            <a:off x="5675275" y="1781475"/>
            <a:ext cx="3190500" cy="1977737"/>
          </a:xfrm>
          <a:prstGeom prst="rect">
            <a:avLst/>
          </a:prstGeom>
          <a:noFill/>
          <a:ln>
            <a:noFill/>
          </a:ln>
        </p:spPr>
      </p:pic>
      <p:sp>
        <p:nvSpPr>
          <p:cNvPr id="307" name="Google Shape;307;p35"/>
          <p:cNvSpPr txBox="1"/>
          <p:nvPr/>
        </p:nvSpPr>
        <p:spPr>
          <a:xfrm>
            <a:off x="418300" y="962100"/>
            <a:ext cx="3984900" cy="166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How does this circuit work?</a:t>
            </a:r>
            <a:br>
              <a:rPr lang="en" sz="2400" b="1">
                <a:solidFill>
                  <a:srgbClr val="FFFFFF"/>
                </a:solidFill>
                <a:latin typeface="Montserrat"/>
                <a:ea typeface="Montserrat"/>
                <a:cs typeface="Montserrat"/>
                <a:sym typeface="Montserrat"/>
              </a:rPr>
            </a:br>
            <a:r>
              <a:rPr lang="en" sz="2400">
                <a:solidFill>
                  <a:srgbClr val="FFFFFF"/>
                </a:solidFill>
                <a:latin typeface="Montserrat"/>
                <a:ea typeface="Montserrat"/>
                <a:cs typeface="Montserrat"/>
                <a:sym typeface="Montserrat"/>
              </a:rPr>
              <a:t>How does the LED know to light up?</a:t>
            </a:r>
            <a:endParaRPr sz="2400">
              <a:solidFill>
                <a:srgbClr val="FFFFFF"/>
              </a:solidFill>
              <a:latin typeface="Montserrat"/>
              <a:ea typeface="Montserrat"/>
              <a:cs typeface="Montserrat"/>
              <a:sym typeface="Montserrat"/>
            </a:endParaRPr>
          </a:p>
          <a:p>
            <a:pPr marL="0" lvl="0" indent="0" algn="l"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308" name="Google Shape;308;p35"/>
          <p:cNvSpPr txBox="1"/>
          <p:nvPr/>
        </p:nvSpPr>
        <p:spPr>
          <a:xfrm>
            <a:off x="418300" y="2571750"/>
            <a:ext cx="5150400" cy="166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Background</a:t>
            </a:r>
            <a:br>
              <a:rPr lang="en" sz="2400" b="1">
                <a:solidFill>
                  <a:srgbClr val="FFFFFF"/>
                </a:solidFill>
                <a:latin typeface="Montserrat"/>
                <a:ea typeface="Montserrat"/>
                <a:cs typeface="Montserrat"/>
                <a:sym typeface="Montserrat"/>
              </a:rPr>
            </a:br>
            <a:r>
              <a:rPr lang="en" sz="1500">
                <a:solidFill>
                  <a:srgbClr val="FFFFFF"/>
                </a:solidFill>
                <a:latin typeface="Montserrat"/>
                <a:ea typeface="Montserrat"/>
                <a:cs typeface="Montserrat"/>
                <a:sym typeface="Montserrat"/>
              </a:rPr>
              <a:t>LED stands for "Light Emitting Diode". A diode is device that allows current to flow in only one direction, aka unidirectionally. LEDs use current traveling through the circuit to release energy in the form of photons or light. The LEDs in your kit emit light in the visible spectrum. </a:t>
            </a:r>
            <a:endParaRPr sz="1500">
              <a:solidFill>
                <a:srgbClr val="FFFFFF"/>
              </a:solidFill>
              <a:latin typeface="Montserrat"/>
              <a:ea typeface="Montserrat"/>
              <a:cs typeface="Montserrat"/>
              <a:sym typeface="Montserrat"/>
            </a:endParaRPr>
          </a:p>
          <a:p>
            <a:pPr marL="0" lvl="0" indent="0" algn="l" rtl="0">
              <a:spcBef>
                <a:spcPts val="0"/>
              </a:spcBef>
              <a:spcAft>
                <a:spcPts val="0"/>
              </a:spcAft>
              <a:buNone/>
            </a:pPr>
            <a:endParaRPr sz="1500">
              <a:solidFill>
                <a:srgbClr val="FFFFFF"/>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2"/>
        <p:cNvGrpSpPr/>
        <p:nvPr/>
      </p:nvGrpSpPr>
      <p:grpSpPr>
        <a:xfrm>
          <a:off x="0" y="0"/>
          <a:ext cx="0" cy="0"/>
          <a:chOff x="0" y="0"/>
          <a:chExt cx="0" cy="0"/>
        </a:xfrm>
      </p:grpSpPr>
      <p:pic>
        <p:nvPicPr>
          <p:cNvPr id="313" name="Google Shape;313;p36"/>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314" name="Google Shape;314;p36"/>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315" name="Google Shape;315;p36"/>
          <p:cNvSpPr/>
          <p:nvPr/>
        </p:nvSpPr>
        <p:spPr>
          <a:xfrm>
            <a:off x="0" y="-20375"/>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txBox="1"/>
          <p:nvPr/>
        </p:nvSpPr>
        <p:spPr>
          <a:xfrm>
            <a:off x="616300" y="327375"/>
            <a:ext cx="7960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MiniGame:</a:t>
            </a:r>
            <a:endParaRPr sz="2400" dirty="0">
              <a:solidFill>
                <a:srgbClr val="FFFFFF"/>
              </a:solidFill>
              <a:latin typeface="Montserrat"/>
              <a:ea typeface="Montserrat"/>
              <a:cs typeface="Montserrat"/>
              <a:sym typeface="Montserrat"/>
            </a:endParaRPr>
          </a:p>
        </p:txBody>
      </p:sp>
      <p:sp>
        <p:nvSpPr>
          <p:cNvPr id="317" name="Google Shape;317;p36"/>
          <p:cNvSpPr txBox="1"/>
          <p:nvPr/>
        </p:nvSpPr>
        <p:spPr>
          <a:xfrm>
            <a:off x="2380566" y="343567"/>
            <a:ext cx="31905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Chest Quest</a:t>
            </a:r>
            <a:endParaRPr sz="2400" dirty="0">
              <a:solidFill>
                <a:srgbClr val="FFFFFF"/>
              </a:solidFill>
              <a:latin typeface="Montserrat"/>
              <a:ea typeface="Montserrat"/>
              <a:cs typeface="Montserrat"/>
              <a:sym typeface="Montserrat"/>
            </a:endParaRPr>
          </a:p>
        </p:txBody>
      </p:sp>
      <p:pic>
        <p:nvPicPr>
          <p:cNvPr id="318" name="Google Shape;318;p36"/>
          <p:cNvPicPr preferRelativeResize="0"/>
          <p:nvPr/>
        </p:nvPicPr>
        <p:blipFill rotWithShape="1">
          <a:blip r:embed="rId5">
            <a:alphaModFix/>
          </a:blip>
          <a:srcRect t="15111" b="32889"/>
          <a:stretch/>
        </p:blipFill>
        <p:spPr>
          <a:xfrm>
            <a:off x="722625" y="1238500"/>
            <a:ext cx="3610975" cy="2041925"/>
          </a:xfrm>
          <a:prstGeom prst="rect">
            <a:avLst/>
          </a:prstGeom>
          <a:noFill/>
          <a:ln>
            <a:noFill/>
          </a:ln>
        </p:spPr>
      </p:pic>
      <p:pic>
        <p:nvPicPr>
          <p:cNvPr id="319" name="Google Shape;319;p36"/>
          <p:cNvPicPr preferRelativeResize="0"/>
          <p:nvPr/>
        </p:nvPicPr>
        <p:blipFill>
          <a:blip r:embed="rId6">
            <a:alphaModFix/>
          </a:blip>
          <a:stretch>
            <a:fillRect/>
          </a:stretch>
        </p:blipFill>
        <p:spPr>
          <a:xfrm>
            <a:off x="5663125" y="1295300"/>
            <a:ext cx="3190500" cy="1928324"/>
          </a:xfrm>
          <a:prstGeom prst="rect">
            <a:avLst/>
          </a:prstGeom>
          <a:noFill/>
          <a:ln>
            <a:noFill/>
          </a:ln>
        </p:spPr>
      </p:pic>
      <p:sp>
        <p:nvSpPr>
          <p:cNvPr id="320" name="Google Shape;320;p36"/>
          <p:cNvSpPr txBox="1"/>
          <p:nvPr/>
        </p:nvSpPr>
        <p:spPr>
          <a:xfrm>
            <a:off x="537050" y="3448600"/>
            <a:ext cx="75510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Montserrat"/>
                <a:ea typeface="Montserrat"/>
                <a:cs typeface="Montserrat"/>
                <a:sym typeface="Montserrat"/>
              </a:rPr>
              <a:t>What power-up do you get in the game from connecting the circuit above?</a:t>
            </a:r>
            <a:endParaRPr sz="240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1000"/>
                                        <p:tgtEl>
                                          <p:spTgt spid="317"/>
                                        </p:tgtEl>
                                      </p:cBhvr>
                                    </p:animEffect>
                                  </p:childTnLst>
                                </p:cTn>
                              </p:par>
                              <p:par>
                                <p:cTn id="8" presetID="10" presetClass="entr" presetSubtype="0" fill="hold" nodeType="withEffect">
                                  <p:stCondLst>
                                    <p:cond delay="0"/>
                                  </p:stCondLst>
                                  <p:childTnLst>
                                    <p:set>
                                      <p:cBhvr>
                                        <p:cTn id="9" dur="1" fill="hold">
                                          <p:stCondLst>
                                            <p:cond delay="0"/>
                                          </p:stCondLst>
                                        </p:cTn>
                                        <p:tgtEl>
                                          <p:spTgt spid="318"/>
                                        </p:tgtEl>
                                        <p:attrNameLst>
                                          <p:attrName>style.visibility</p:attrName>
                                        </p:attrNameLst>
                                      </p:cBhvr>
                                      <p:to>
                                        <p:strVal val="visible"/>
                                      </p:to>
                                    </p:set>
                                    <p:animEffect transition="in" filter="fade">
                                      <p:cBhvr>
                                        <p:cTn id="10" dur="1000"/>
                                        <p:tgtEl>
                                          <p:spTgt spid="318"/>
                                        </p:tgtEl>
                                      </p:cBhvr>
                                    </p:animEffect>
                                  </p:childTnLst>
                                </p:cTn>
                              </p:par>
                              <p:par>
                                <p:cTn id="11" presetID="10" presetClass="entr" presetSubtype="0" fill="hold" nodeType="withEffect">
                                  <p:stCondLst>
                                    <p:cond delay="0"/>
                                  </p:stCondLst>
                                  <p:childTnLst>
                                    <p:set>
                                      <p:cBhvr>
                                        <p:cTn id="12" dur="1" fill="hold">
                                          <p:stCondLst>
                                            <p:cond delay="0"/>
                                          </p:stCondLst>
                                        </p:cTn>
                                        <p:tgtEl>
                                          <p:spTgt spid="319"/>
                                        </p:tgtEl>
                                        <p:attrNameLst>
                                          <p:attrName>style.visibility</p:attrName>
                                        </p:attrNameLst>
                                      </p:cBhvr>
                                      <p:to>
                                        <p:strVal val="visible"/>
                                      </p:to>
                                    </p:set>
                                    <p:animEffect transition="in" filter="fade">
                                      <p:cBhvr>
                                        <p:cTn id="13" dur="10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4"/>
        <p:cNvGrpSpPr/>
        <p:nvPr/>
      </p:nvGrpSpPr>
      <p:grpSpPr>
        <a:xfrm>
          <a:off x="0" y="0"/>
          <a:ext cx="0" cy="0"/>
          <a:chOff x="0" y="0"/>
          <a:chExt cx="0" cy="0"/>
        </a:xfrm>
      </p:grpSpPr>
      <p:pic>
        <p:nvPicPr>
          <p:cNvPr id="325" name="Google Shape;325;p37"/>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326" name="Google Shape;326;p37"/>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327" name="Google Shape;327;p37"/>
          <p:cNvSpPr/>
          <p:nvPr/>
        </p:nvSpPr>
        <p:spPr>
          <a:xfrm>
            <a:off x="0" y="-20375"/>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txBox="1"/>
          <p:nvPr/>
        </p:nvSpPr>
        <p:spPr>
          <a:xfrm>
            <a:off x="418300" y="327375"/>
            <a:ext cx="7960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MiniGame:</a:t>
            </a:r>
            <a:endParaRPr sz="2400" dirty="0">
              <a:solidFill>
                <a:srgbClr val="FFFFFF"/>
              </a:solidFill>
              <a:latin typeface="Montserrat"/>
              <a:ea typeface="Montserrat"/>
              <a:cs typeface="Montserrat"/>
              <a:sym typeface="Montserrat"/>
            </a:endParaRPr>
          </a:p>
        </p:txBody>
      </p:sp>
      <p:sp>
        <p:nvSpPr>
          <p:cNvPr id="329" name="Google Shape;329;p37"/>
          <p:cNvSpPr txBox="1"/>
          <p:nvPr/>
        </p:nvSpPr>
        <p:spPr>
          <a:xfrm>
            <a:off x="6199700" y="1164075"/>
            <a:ext cx="1966800" cy="5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latin typeface="Montserrat"/>
                <a:ea typeface="Montserrat"/>
                <a:cs typeface="Montserrat"/>
                <a:sym typeface="Montserrat"/>
              </a:rPr>
              <a:t>GPIO</a:t>
            </a:r>
            <a:r>
              <a:rPr lang="en" sz="1800">
                <a:solidFill>
                  <a:schemeClr val="lt1"/>
                </a:solidFill>
                <a:latin typeface="Montserrat"/>
                <a:ea typeface="Montserrat"/>
                <a:cs typeface="Montserrat"/>
                <a:sym typeface="Montserrat"/>
              </a:rPr>
              <a:t> Setup</a:t>
            </a:r>
            <a:endParaRPr sz="1800">
              <a:solidFill>
                <a:schemeClr val="lt1"/>
              </a:solidFill>
              <a:latin typeface="Montserrat"/>
              <a:ea typeface="Montserrat"/>
              <a:cs typeface="Montserrat"/>
              <a:sym typeface="Montserrat"/>
            </a:endParaRPr>
          </a:p>
          <a:p>
            <a:pPr marL="0" lvl="0" indent="0" algn="l"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330" name="Google Shape;330;p37"/>
          <p:cNvSpPr txBox="1"/>
          <p:nvPr/>
        </p:nvSpPr>
        <p:spPr>
          <a:xfrm>
            <a:off x="2198643" y="338779"/>
            <a:ext cx="31905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Chest Quest</a:t>
            </a:r>
            <a:endParaRPr sz="2400" dirty="0">
              <a:solidFill>
                <a:srgbClr val="FFFFFF"/>
              </a:solidFill>
              <a:latin typeface="Montserrat"/>
              <a:ea typeface="Montserrat"/>
              <a:cs typeface="Montserrat"/>
              <a:sym typeface="Montserrat"/>
            </a:endParaRPr>
          </a:p>
        </p:txBody>
      </p:sp>
      <p:pic>
        <p:nvPicPr>
          <p:cNvPr id="331" name="Google Shape;331;p37"/>
          <p:cNvPicPr preferRelativeResize="0"/>
          <p:nvPr/>
        </p:nvPicPr>
        <p:blipFill>
          <a:blip r:embed="rId5">
            <a:alphaModFix/>
          </a:blip>
          <a:stretch>
            <a:fillRect/>
          </a:stretch>
        </p:blipFill>
        <p:spPr>
          <a:xfrm>
            <a:off x="5675275" y="1781475"/>
            <a:ext cx="3190500" cy="1928324"/>
          </a:xfrm>
          <a:prstGeom prst="rect">
            <a:avLst/>
          </a:prstGeom>
          <a:noFill/>
          <a:ln>
            <a:noFill/>
          </a:ln>
        </p:spPr>
      </p:pic>
      <p:sp>
        <p:nvSpPr>
          <p:cNvPr id="332" name="Google Shape;332;p37"/>
          <p:cNvSpPr txBox="1"/>
          <p:nvPr/>
        </p:nvSpPr>
        <p:spPr>
          <a:xfrm>
            <a:off x="418300" y="962100"/>
            <a:ext cx="5043900" cy="166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How does this circuit work?</a:t>
            </a:r>
            <a:br>
              <a:rPr lang="en" sz="2400" b="1">
                <a:solidFill>
                  <a:srgbClr val="FFFFFF"/>
                </a:solidFill>
                <a:latin typeface="Montserrat"/>
                <a:ea typeface="Montserrat"/>
                <a:cs typeface="Montserrat"/>
                <a:sym typeface="Montserrat"/>
              </a:rPr>
            </a:br>
            <a:r>
              <a:rPr lang="en" sz="2400">
                <a:solidFill>
                  <a:srgbClr val="FFFFFF"/>
                </a:solidFill>
                <a:latin typeface="Montserrat"/>
                <a:ea typeface="Montserrat"/>
                <a:cs typeface="Montserrat"/>
                <a:sym typeface="Montserrat"/>
              </a:rPr>
              <a:t>How does each LED know when to light up? Why don’t they all light up at once?</a:t>
            </a:r>
            <a:endParaRPr sz="2400">
              <a:solidFill>
                <a:srgbClr val="FFFFFF"/>
              </a:solidFill>
              <a:latin typeface="Montserrat"/>
              <a:ea typeface="Montserrat"/>
              <a:cs typeface="Montserrat"/>
              <a:sym typeface="Montserrat"/>
            </a:endParaRPr>
          </a:p>
          <a:p>
            <a:pPr marL="0" lvl="0" indent="0" algn="l"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333" name="Google Shape;333;p37"/>
          <p:cNvSpPr txBox="1"/>
          <p:nvPr/>
        </p:nvSpPr>
        <p:spPr>
          <a:xfrm>
            <a:off x="418300" y="2571750"/>
            <a:ext cx="5150400" cy="166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Background</a:t>
            </a:r>
            <a:br>
              <a:rPr lang="en" sz="2400" b="1">
                <a:solidFill>
                  <a:srgbClr val="FFFFFF"/>
                </a:solidFill>
                <a:latin typeface="Montserrat"/>
                <a:ea typeface="Montserrat"/>
                <a:cs typeface="Montserrat"/>
                <a:sym typeface="Montserrat"/>
              </a:rPr>
            </a:br>
            <a:r>
              <a:rPr lang="en" sz="1500">
                <a:solidFill>
                  <a:srgbClr val="FFFFFF"/>
                </a:solidFill>
                <a:latin typeface="Montserrat"/>
                <a:ea typeface="Montserrat"/>
                <a:cs typeface="Montserrat"/>
                <a:sym typeface="Montserrat"/>
              </a:rPr>
              <a:t>Since LEDs are diodes, they must be wired in a particular direction in the loop of a circuit. The longer leg of the LED should be lined up with the + end of the circuit (normally a GPIO pin on the RPi) and the shorter leg of the LED with the - end (normally a "ground pin" on the RPi).</a:t>
            </a:r>
            <a:endParaRPr sz="1500">
              <a:solidFill>
                <a:srgbClr val="FFFFFF"/>
              </a:solidFill>
              <a:latin typeface="Montserrat"/>
              <a:ea typeface="Montserrat"/>
              <a:cs typeface="Montserrat"/>
              <a:sym typeface="Montserrat"/>
            </a:endParaRPr>
          </a:p>
          <a:p>
            <a:pPr marL="0" lvl="0" indent="0" algn="l" rtl="0">
              <a:spcBef>
                <a:spcPts val="0"/>
              </a:spcBef>
              <a:spcAft>
                <a:spcPts val="0"/>
              </a:spcAft>
              <a:buNone/>
            </a:pPr>
            <a:endParaRPr sz="1500">
              <a:solidFill>
                <a:srgbClr val="FFFFFF"/>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7"/>
        <p:cNvGrpSpPr/>
        <p:nvPr/>
      </p:nvGrpSpPr>
      <p:grpSpPr>
        <a:xfrm>
          <a:off x="0" y="0"/>
          <a:ext cx="0" cy="0"/>
          <a:chOff x="0" y="0"/>
          <a:chExt cx="0" cy="0"/>
        </a:xfrm>
      </p:grpSpPr>
      <p:pic>
        <p:nvPicPr>
          <p:cNvPr id="338" name="Google Shape;338;p38"/>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339" name="Google Shape;339;p38"/>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340" name="Google Shape;340;p38"/>
          <p:cNvSpPr/>
          <p:nvPr/>
        </p:nvSpPr>
        <p:spPr>
          <a:xfrm>
            <a:off x="0" y="-20375"/>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8"/>
          <p:cNvSpPr txBox="1"/>
          <p:nvPr/>
        </p:nvSpPr>
        <p:spPr>
          <a:xfrm>
            <a:off x="418300" y="359100"/>
            <a:ext cx="7960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Review Circuits/Components</a:t>
            </a:r>
            <a:endParaRPr sz="2400">
              <a:solidFill>
                <a:srgbClr val="FFFFFF"/>
              </a:solidFill>
              <a:latin typeface="Montserrat"/>
              <a:ea typeface="Montserrat"/>
              <a:cs typeface="Montserrat"/>
              <a:sym typeface="Montserrat"/>
            </a:endParaRPr>
          </a:p>
        </p:txBody>
      </p:sp>
      <p:sp>
        <p:nvSpPr>
          <p:cNvPr id="342" name="Google Shape;342;p38"/>
          <p:cNvSpPr txBox="1"/>
          <p:nvPr/>
        </p:nvSpPr>
        <p:spPr>
          <a:xfrm>
            <a:off x="418300" y="962100"/>
            <a:ext cx="6861300" cy="25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Which components did you not use during the MiniGames? </a:t>
            </a:r>
            <a:br>
              <a:rPr lang="en" sz="2400" b="1">
                <a:solidFill>
                  <a:srgbClr val="FFFFFF"/>
                </a:solidFill>
                <a:latin typeface="Montserrat"/>
                <a:ea typeface="Montserrat"/>
                <a:cs typeface="Montserrat"/>
                <a:sym typeface="Montserrat"/>
              </a:rPr>
            </a:br>
            <a:endParaRPr sz="2400">
              <a:solidFill>
                <a:srgbClr val="FFFFFF"/>
              </a:solidFill>
              <a:latin typeface="Montserrat"/>
              <a:ea typeface="Montserrat"/>
              <a:cs typeface="Montserrat"/>
              <a:sym typeface="Montserrat"/>
            </a:endParaRPr>
          </a:p>
          <a:p>
            <a:pPr marL="0" lvl="0" indent="0" algn="l" rtl="0">
              <a:spcBef>
                <a:spcPts val="0"/>
              </a:spcBef>
              <a:spcAft>
                <a:spcPts val="0"/>
              </a:spcAft>
              <a:buNone/>
            </a:pPr>
            <a:r>
              <a:rPr lang="en" sz="2400">
                <a:solidFill>
                  <a:srgbClr val="FFFFFF"/>
                </a:solidFill>
                <a:latin typeface="Montserrat"/>
                <a:ea typeface="Montserrat"/>
                <a:cs typeface="Montserrat"/>
                <a:sym typeface="Montserrat"/>
              </a:rPr>
              <a:t>Think, Pair, Shaire: Brainstorm a MiniGame or 2 where you might use these components! How would you use them and connect them?</a:t>
            </a:r>
            <a:endParaRPr sz="2400">
              <a:solidFill>
                <a:srgbClr val="FFFFFF"/>
              </a:solidFill>
              <a:latin typeface="Montserrat"/>
              <a:ea typeface="Montserrat"/>
              <a:cs typeface="Montserrat"/>
              <a:sym typeface="Montserrat"/>
            </a:endParaRPr>
          </a:p>
          <a:p>
            <a:pPr marL="0" lvl="0" indent="0" algn="l" rtl="0">
              <a:spcBef>
                <a:spcPts val="0"/>
              </a:spcBef>
              <a:spcAft>
                <a:spcPts val="0"/>
              </a:spcAft>
              <a:buNone/>
            </a:pPr>
            <a:endParaRPr sz="2400">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6"/>
        <p:cNvGrpSpPr/>
        <p:nvPr/>
      </p:nvGrpSpPr>
      <p:grpSpPr>
        <a:xfrm>
          <a:off x="0" y="0"/>
          <a:ext cx="0" cy="0"/>
          <a:chOff x="0" y="0"/>
          <a:chExt cx="0" cy="0"/>
        </a:xfrm>
      </p:grpSpPr>
      <p:pic>
        <p:nvPicPr>
          <p:cNvPr id="347" name="Google Shape;347;p39"/>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348" name="Google Shape;348;p39"/>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349" name="Google Shape;349;p39"/>
          <p:cNvSpPr/>
          <p:nvPr/>
        </p:nvSpPr>
        <p:spPr>
          <a:xfrm>
            <a:off x="0" y="-20375"/>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9"/>
          <p:cNvSpPr txBox="1"/>
          <p:nvPr/>
        </p:nvSpPr>
        <p:spPr>
          <a:xfrm>
            <a:off x="418300" y="359100"/>
            <a:ext cx="7960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Review Circuits/Components</a:t>
            </a:r>
            <a:endParaRPr sz="2400">
              <a:solidFill>
                <a:srgbClr val="FFFFFF"/>
              </a:solidFill>
              <a:latin typeface="Montserrat"/>
              <a:ea typeface="Montserrat"/>
              <a:cs typeface="Montserrat"/>
              <a:sym typeface="Montserrat"/>
            </a:endParaRPr>
          </a:p>
        </p:txBody>
      </p:sp>
      <p:sp>
        <p:nvSpPr>
          <p:cNvPr id="351" name="Google Shape;351;p39"/>
          <p:cNvSpPr txBox="1"/>
          <p:nvPr/>
        </p:nvSpPr>
        <p:spPr>
          <a:xfrm>
            <a:off x="187475" y="1115175"/>
            <a:ext cx="3949500" cy="2810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BUZZERS</a:t>
            </a:r>
            <a:br>
              <a:rPr lang="en" sz="2400" b="1">
                <a:solidFill>
                  <a:srgbClr val="FFFFFF"/>
                </a:solidFill>
                <a:latin typeface="Montserrat"/>
                <a:ea typeface="Montserrat"/>
                <a:cs typeface="Montserrat"/>
                <a:sym typeface="Montserrat"/>
              </a:rPr>
            </a:br>
            <a:r>
              <a:rPr lang="en" sz="1500">
                <a:solidFill>
                  <a:srgbClr val="FFFFFF"/>
                </a:solidFill>
                <a:latin typeface="Montserrat"/>
                <a:ea typeface="Montserrat"/>
                <a:cs typeface="Montserrat"/>
                <a:sym typeface="Montserrat"/>
              </a:rPr>
              <a:t>An active buzzer, like an LED, is a diode. It must be connected to the circuit in a particular direction to ensure current can flow through and produce the output of sound. An active buzzer has a built-in oscillating source, so it makes sounds when electrified.</a:t>
            </a:r>
            <a:endParaRPr sz="1500">
              <a:solidFill>
                <a:srgbClr val="FFFFFF"/>
              </a:solidFill>
              <a:latin typeface="Montserrat"/>
              <a:ea typeface="Montserrat"/>
              <a:cs typeface="Montserrat"/>
              <a:sym typeface="Montserrat"/>
            </a:endParaRPr>
          </a:p>
          <a:p>
            <a:pPr marL="0" lvl="0" indent="0" algn="l" rtl="0">
              <a:spcBef>
                <a:spcPts val="0"/>
              </a:spcBef>
              <a:spcAft>
                <a:spcPts val="0"/>
              </a:spcAft>
              <a:buNone/>
            </a:pPr>
            <a:endParaRPr sz="1500">
              <a:solidFill>
                <a:srgbClr val="FFFFFF"/>
              </a:solidFill>
              <a:latin typeface="Montserrat"/>
              <a:ea typeface="Montserrat"/>
              <a:cs typeface="Montserrat"/>
              <a:sym typeface="Montserrat"/>
            </a:endParaRPr>
          </a:p>
        </p:txBody>
      </p:sp>
      <p:sp>
        <p:nvSpPr>
          <p:cNvPr id="352" name="Google Shape;352;p39"/>
          <p:cNvSpPr txBox="1"/>
          <p:nvPr/>
        </p:nvSpPr>
        <p:spPr>
          <a:xfrm>
            <a:off x="4389950" y="1115300"/>
            <a:ext cx="4572000" cy="2810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LARGE TACTILE BUTTONS</a:t>
            </a:r>
            <a:br>
              <a:rPr lang="en" sz="2400" b="1">
                <a:solidFill>
                  <a:srgbClr val="FFFFFF"/>
                </a:solidFill>
                <a:latin typeface="Montserrat"/>
                <a:ea typeface="Montserrat"/>
                <a:cs typeface="Montserrat"/>
                <a:sym typeface="Montserrat"/>
              </a:rPr>
            </a:br>
            <a:r>
              <a:rPr lang="en" sz="1500">
                <a:solidFill>
                  <a:srgbClr val="FFFFFF"/>
                </a:solidFill>
                <a:latin typeface="Montserrat"/>
                <a:ea typeface="Montserrat"/>
                <a:cs typeface="Montserrat"/>
                <a:sym typeface="Montserrat"/>
              </a:rPr>
              <a:t>Tactile buttons are types of momentary switches that only remain in their state as long as they're being actuated (pressed or held down). Most often momentary switches are best used for intermittent user-input cases like keypad buttons or controllers, especially because tactile buttons are so easy to press or "click".</a:t>
            </a:r>
            <a:endParaRPr sz="1500">
              <a:solidFill>
                <a:srgbClr val="FFFFFF"/>
              </a:solidFill>
              <a:latin typeface="Montserrat"/>
              <a:ea typeface="Montserrat"/>
              <a:cs typeface="Montserrat"/>
              <a:sym typeface="Montserrat"/>
            </a:endParaRPr>
          </a:p>
          <a:p>
            <a:pPr marL="0" lvl="0" indent="0" algn="l" rtl="0">
              <a:spcBef>
                <a:spcPts val="0"/>
              </a:spcBef>
              <a:spcAft>
                <a:spcPts val="0"/>
              </a:spcAft>
              <a:buNone/>
            </a:pPr>
            <a:endParaRPr sz="1500">
              <a:solidFill>
                <a:srgbClr val="FFFFFF"/>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6"/>
        <p:cNvGrpSpPr/>
        <p:nvPr/>
      </p:nvGrpSpPr>
      <p:grpSpPr>
        <a:xfrm>
          <a:off x="0" y="0"/>
          <a:ext cx="0" cy="0"/>
          <a:chOff x="0" y="0"/>
          <a:chExt cx="0" cy="0"/>
        </a:xfrm>
      </p:grpSpPr>
      <p:pic>
        <p:nvPicPr>
          <p:cNvPr id="357" name="Google Shape;357;p40"/>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358" name="Google Shape;358;p40"/>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359" name="Google Shape;359;p40"/>
          <p:cNvSpPr/>
          <p:nvPr/>
        </p:nvSpPr>
        <p:spPr>
          <a:xfrm>
            <a:off x="0" y="-20375"/>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txBox="1"/>
          <p:nvPr/>
        </p:nvSpPr>
        <p:spPr>
          <a:xfrm>
            <a:off x="616300" y="327375"/>
            <a:ext cx="7960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Creative Mode</a:t>
            </a:r>
            <a:endParaRPr sz="2400">
              <a:solidFill>
                <a:srgbClr val="FFFFFF"/>
              </a:solidFill>
              <a:latin typeface="Montserrat"/>
              <a:ea typeface="Montserrat"/>
              <a:cs typeface="Montserrat"/>
              <a:sym typeface="Montserrat"/>
            </a:endParaRPr>
          </a:p>
        </p:txBody>
      </p:sp>
      <p:sp>
        <p:nvSpPr>
          <p:cNvPr id="361" name="Google Shape;361;p40"/>
          <p:cNvSpPr txBox="1"/>
          <p:nvPr/>
        </p:nvSpPr>
        <p:spPr>
          <a:xfrm>
            <a:off x="364500" y="1360963"/>
            <a:ext cx="7960500" cy="243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Montserrat"/>
                <a:ea typeface="Montserrat"/>
                <a:cs typeface="Montserrat"/>
                <a:sym typeface="Montserrat"/>
              </a:rPr>
              <a:t>Take this time to revisit the StoryMode worlds with new PowerUps you just unlocked by replaying these worlds in Creative Mode! </a:t>
            </a:r>
            <a:endParaRPr sz="1800">
              <a:solidFill>
                <a:schemeClr val="lt1"/>
              </a:solidFill>
              <a:latin typeface="Montserrat"/>
              <a:ea typeface="Montserrat"/>
              <a:cs typeface="Montserrat"/>
              <a:sym typeface="Montserrat"/>
            </a:endParaRPr>
          </a:p>
          <a:p>
            <a:pPr marL="0" lvl="0" indent="0" algn="l" rtl="0">
              <a:spcBef>
                <a:spcPts val="0"/>
              </a:spcBef>
              <a:spcAft>
                <a:spcPts val="0"/>
              </a:spcAft>
              <a:buNone/>
            </a:pPr>
            <a:endParaRPr sz="1800">
              <a:solidFill>
                <a:schemeClr val="lt1"/>
              </a:solidFill>
              <a:latin typeface="Montserrat"/>
              <a:ea typeface="Montserrat"/>
              <a:cs typeface="Montserrat"/>
              <a:sym typeface="Montserrat"/>
            </a:endParaRPr>
          </a:p>
          <a:p>
            <a:pPr marL="0" lvl="0" indent="0" algn="l" rtl="0">
              <a:spcBef>
                <a:spcPts val="0"/>
              </a:spcBef>
              <a:spcAft>
                <a:spcPts val="0"/>
              </a:spcAft>
              <a:buNone/>
            </a:pPr>
            <a:r>
              <a:rPr lang="en" sz="1800">
                <a:solidFill>
                  <a:schemeClr val="lt1"/>
                </a:solidFill>
                <a:latin typeface="Montserrat"/>
                <a:ea typeface="Montserrat"/>
                <a:cs typeface="Montserrat"/>
                <a:sym typeface="Montserrat"/>
              </a:rPr>
              <a:t>Consider:</a:t>
            </a:r>
            <a:endParaRPr sz="1800">
              <a:solidFill>
                <a:schemeClr val="lt1"/>
              </a:solidFill>
              <a:latin typeface="Montserrat"/>
              <a:ea typeface="Montserrat"/>
              <a:cs typeface="Montserrat"/>
              <a:sym typeface="Montserrat"/>
            </a:endParaRPr>
          </a:p>
          <a:p>
            <a:pPr marL="457200" lvl="0" indent="-342900" algn="l" rtl="0">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What other type of challenge could be made for this world?</a:t>
            </a:r>
            <a:endParaRPr sz="1800">
              <a:solidFill>
                <a:schemeClr val="lt1"/>
              </a:solidFill>
              <a:latin typeface="Montserrat"/>
              <a:ea typeface="Montserrat"/>
              <a:cs typeface="Montserrat"/>
              <a:sym typeface="Montserrat"/>
            </a:endParaRPr>
          </a:p>
          <a:p>
            <a:pPr marL="457200" lvl="0" indent="-342900" algn="l" rtl="0">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What type of “Power-Up” would you want to create to make it through the level more quickly?</a:t>
            </a:r>
            <a:endParaRPr sz="1800">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5"/>
        <p:cNvGrpSpPr/>
        <p:nvPr/>
      </p:nvGrpSpPr>
      <p:grpSpPr>
        <a:xfrm>
          <a:off x="0" y="0"/>
          <a:ext cx="0" cy="0"/>
          <a:chOff x="0" y="0"/>
          <a:chExt cx="0" cy="0"/>
        </a:xfrm>
      </p:grpSpPr>
      <p:pic>
        <p:nvPicPr>
          <p:cNvPr id="366" name="Google Shape;366;p41"/>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367" name="Google Shape;367;p41"/>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368" name="Google Shape;368;p41"/>
          <p:cNvSpPr/>
          <p:nvPr/>
        </p:nvSpPr>
        <p:spPr>
          <a:xfrm>
            <a:off x="0" y="-20375"/>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1"/>
          <p:cNvSpPr txBox="1"/>
          <p:nvPr/>
        </p:nvSpPr>
        <p:spPr>
          <a:xfrm>
            <a:off x="616300" y="327375"/>
            <a:ext cx="7960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Game Design Toolkit</a:t>
            </a:r>
            <a:endParaRPr sz="2400">
              <a:solidFill>
                <a:srgbClr val="FFFFFF"/>
              </a:solidFill>
              <a:latin typeface="Montserrat"/>
              <a:ea typeface="Montserrat"/>
              <a:cs typeface="Montserrat"/>
              <a:sym typeface="Montserrat"/>
            </a:endParaRPr>
          </a:p>
        </p:txBody>
      </p:sp>
      <p:sp>
        <p:nvSpPr>
          <p:cNvPr id="370" name="Google Shape;370;p41"/>
          <p:cNvSpPr txBox="1"/>
          <p:nvPr/>
        </p:nvSpPr>
        <p:spPr>
          <a:xfrm>
            <a:off x="703375" y="1225250"/>
            <a:ext cx="7533000" cy="7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Montserrat"/>
                <a:ea typeface="Montserrat"/>
                <a:cs typeface="Montserrat"/>
                <a:sym typeface="Montserrat"/>
              </a:rPr>
              <a:t>What do you think a Game Designer must consider when creating a game?</a:t>
            </a:r>
            <a:endParaRPr sz="1800">
              <a:latin typeface="Lato"/>
              <a:ea typeface="Lato"/>
              <a:cs typeface="Lato"/>
              <a:sym typeface="Lato"/>
            </a:endParaRPr>
          </a:p>
        </p:txBody>
      </p:sp>
      <p:sp>
        <p:nvSpPr>
          <p:cNvPr id="371" name="Google Shape;371;p41"/>
          <p:cNvSpPr txBox="1"/>
          <p:nvPr/>
        </p:nvSpPr>
        <p:spPr>
          <a:xfrm>
            <a:off x="830050" y="2418171"/>
            <a:ext cx="7533000" cy="4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Montserrat"/>
                <a:ea typeface="Montserrat"/>
                <a:cs typeface="Montserrat"/>
                <a:sym typeface="Montserrat"/>
              </a:rPr>
              <a:t>2. What do we want the player to experience?</a:t>
            </a:r>
            <a:endParaRPr sz="1800">
              <a:latin typeface="Lato"/>
              <a:ea typeface="Lato"/>
              <a:cs typeface="Lato"/>
              <a:sym typeface="Lato"/>
            </a:endParaRPr>
          </a:p>
        </p:txBody>
      </p:sp>
      <p:sp>
        <p:nvSpPr>
          <p:cNvPr id="372" name="Google Shape;372;p41"/>
          <p:cNvSpPr txBox="1"/>
          <p:nvPr/>
        </p:nvSpPr>
        <p:spPr>
          <a:xfrm>
            <a:off x="830050" y="1951250"/>
            <a:ext cx="7533000" cy="4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Montserrat"/>
                <a:ea typeface="Montserrat"/>
                <a:cs typeface="Montserrat"/>
                <a:sym typeface="Montserrat"/>
              </a:rPr>
              <a:t>1. Who is the player?</a:t>
            </a:r>
            <a:endParaRPr sz="1800">
              <a:latin typeface="Lato"/>
              <a:ea typeface="Lato"/>
              <a:cs typeface="Lato"/>
              <a:sym typeface="Lato"/>
            </a:endParaRPr>
          </a:p>
        </p:txBody>
      </p:sp>
      <p:sp>
        <p:nvSpPr>
          <p:cNvPr id="373" name="Google Shape;373;p41"/>
          <p:cNvSpPr txBox="1"/>
          <p:nvPr/>
        </p:nvSpPr>
        <p:spPr>
          <a:xfrm>
            <a:off x="830050" y="2885092"/>
            <a:ext cx="7533000" cy="4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Montserrat"/>
                <a:ea typeface="Montserrat"/>
                <a:cs typeface="Montserrat"/>
                <a:sym typeface="Montserrat"/>
              </a:rPr>
              <a:t>3. How will we engage the player?</a:t>
            </a:r>
            <a:endParaRPr sz="1800">
              <a:latin typeface="Lato"/>
              <a:ea typeface="Lato"/>
              <a:cs typeface="Lato"/>
              <a:sym typeface="Lato"/>
            </a:endParaRPr>
          </a:p>
        </p:txBody>
      </p:sp>
      <p:sp>
        <p:nvSpPr>
          <p:cNvPr id="374" name="Google Shape;374;p41"/>
          <p:cNvSpPr txBox="1"/>
          <p:nvPr/>
        </p:nvSpPr>
        <p:spPr>
          <a:xfrm>
            <a:off x="830050" y="3352013"/>
            <a:ext cx="7533000" cy="4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Montserrat"/>
                <a:ea typeface="Montserrat"/>
                <a:cs typeface="Montserrat"/>
                <a:sym typeface="Montserrat"/>
              </a:rPr>
              <a:t>4. What circuits will they need to build?</a:t>
            </a:r>
            <a:endParaRPr sz="1800">
              <a:latin typeface="Lato"/>
              <a:ea typeface="Lato"/>
              <a:cs typeface="Lato"/>
              <a:sym typeface="Lato"/>
            </a:endParaRPr>
          </a:p>
        </p:txBody>
      </p:sp>
      <p:sp>
        <p:nvSpPr>
          <p:cNvPr id="375" name="Google Shape;375;p41"/>
          <p:cNvSpPr txBox="1"/>
          <p:nvPr/>
        </p:nvSpPr>
        <p:spPr>
          <a:xfrm>
            <a:off x="830050" y="3867488"/>
            <a:ext cx="7533000" cy="4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Montserrat"/>
                <a:ea typeface="Montserrat"/>
                <a:cs typeface="Montserrat"/>
                <a:sym typeface="Montserrat"/>
              </a:rPr>
              <a:t>5. What challenge will the player need to solve?</a:t>
            </a:r>
            <a:endParaRPr sz="180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1000"/>
                                        <p:tgtEl>
                                          <p:spTgt spid="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2"/>
                                        </p:tgtEl>
                                        <p:attrNameLst>
                                          <p:attrName>style.visibility</p:attrName>
                                        </p:attrNameLst>
                                      </p:cBhvr>
                                      <p:to>
                                        <p:strVal val="visible"/>
                                      </p:to>
                                    </p:set>
                                    <p:animEffect transition="in" filter="fade">
                                      <p:cBhvr>
                                        <p:cTn id="12" dur="1000"/>
                                        <p:tgtEl>
                                          <p:spTgt spid="3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1"/>
                                        </p:tgtEl>
                                        <p:attrNameLst>
                                          <p:attrName>style.visibility</p:attrName>
                                        </p:attrNameLst>
                                      </p:cBhvr>
                                      <p:to>
                                        <p:strVal val="visible"/>
                                      </p:to>
                                    </p:set>
                                    <p:animEffect transition="in" filter="fade">
                                      <p:cBhvr>
                                        <p:cTn id="17" dur="1000"/>
                                        <p:tgtEl>
                                          <p:spTgt spid="3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3"/>
                                        </p:tgtEl>
                                        <p:attrNameLst>
                                          <p:attrName>style.visibility</p:attrName>
                                        </p:attrNameLst>
                                      </p:cBhvr>
                                      <p:to>
                                        <p:strVal val="visible"/>
                                      </p:to>
                                    </p:set>
                                    <p:animEffect transition="in" filter="fade">
                                      <p:cBhvr>
                                        <p:cTn id="22" dur="1000"/>
                                        <p:tgtEl>
                                          <p:spTgt spid="3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4"/>
                                        </p:tgtEl>
                                        <p:attrNameLst>
                                          <p:attrName>style.visibility</p:attrName>
                                        </p:attrNameLst>
                                      </p:cBhvr>
                                      <p:to>
                                        <p:strVal val="visible"/>
                                      </p:to>
                                    </p:set>
                                    <p:animEffect transition="in" filter="fade">
                                      <p:cBhvr>
                                        <p:cTn id="27" dur="10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9"/>
        <p:cNvGrpSpPr/>
        <p:nvPr/>
      </p:nvGrpSpPr>
      <p:grpSpPr>
        <a:xfrm>
          <a:off x="0" y="0"/>
          <a:ext cx="0" cy="0"/>
          <a:chOff x="0" y="0"/>
          <a:chExt cx="0" cy="0"/>
        </a:xfrm>
      </p:grpSpPr>
      <p:pic>
        <p:nvPicPr>
          <p:cNvPr id="380" name="Google Shape;380;p42"/>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381" name="Google Shape;381;p42"/>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382" name="Google Shape;382;p42"/>
          <p:cNvSpPr txBox="1"/>
          <p:nvPr/>
        </p:nvSpPr>
        <p:spPr>
          <a:xfrm>
            <a:off x="666450" y="242600"/>
            <a:ext cx="7506300" cy="74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Montserrat"/>
                <a:ea typeface="Montserrat"/>
                <a:cs typeface="Montserrat"/>
                <a:sym typeface="Montserrat"/>
              </a:rPr>
              <a:t>Try This!</a:t>
            </a:r>
            <a:endParaRPr sz="3000">
              <a:latin typeface="Montserrat"/>
              <a:ea typeface="Montserrat"/>
              <a:cs typeface="Montserrat"/>
              <a:sym typeface="Montserrat"/>
            </a:endParaRPr>
          </a:p>
        </p:txBody>
      </p:sp>
      <p:sp>
        <p:nvSpPr>
          <p:cNvPr id="383" name="Google Shape;383;p42"/>
          <p:cNvSpPr txBox="1"/>
          <p:nvPr/>
        </p:nvSpPr>
        <p:spPr>
          <a:xfrm>
            <a:off x="0" y="3936725"/>
            <a:ext cx="33021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42"/>
          <p:cNvSpPr txBox="1"/>
          <p:nvPr/>
        </p:nvSpPr>
        <p:spPr>
          <a:xfrm>
            <a:off x="762000" y="4356100"/>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42"/>
          <p:cNvSpPr txBox="1"/>
          <p:nvPr/>
        </p:nvSpPr>
        <p:spPr>
          <a:xfrm>
            <a:off x="387475" y="1041375"/>
            <a:ext cx="8023800" cy="360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solidFill>
                  <a:schemeClr val="tx1"/>
                </a:solidFill>
                <a:latin typeface="Montserrat"/>
                <a:ea typeface="Montserrat"/>
                <a:cs typeface="Montserrat"/>
                <a:sym typeface="Montserrat"/>
              </a:rPr>
              <a:t>Design your own MiniGame!</a:t>
            </a:r>
            <a:endParaRPr sz="2200" dirty="0">
              <a:solidFill>
                <a:schemeClr val="tx1"/>
              </a:solidFill>
              <a:latin typeface="Montserrat"/>
              <a:ea typeface="Montserrat"/>
              <a:cs typeface="Montserrat"/>
              <a:sym typeface="Montserrat"/>
            </a:endParaRPr>
          </a:p>
          <a:p>
            <a:pPr marL="0" lvl="0" indent="0" algn="l" rtl="0">
              <a:spcBef>
                <a:spcPts val="0"/>
              </a:spcBef>
              <a:spcAft>
                <a:spcPts val="0"/>
              </a:spcAft>
              <a:buNone/>
            </a:pPr>
            <a:endParaRPr sz="2200" dirty="0">
              <a:solidFill>
                <a:schemeClr val="tx1"/>
              </a:solidFill>
              <a:latin typeface="Montserrat"/>
              <a:ea typeface="Montserrat"/>
              <a:cs typeface="Montserrat"/>
              <a:sym typeface="Montserrat"/>
            </a:endParaRPr>
          </a:p>
          <a:p>
            <a:pPr marL="0" lvl="0" indent="0" algn="l" rtl="0">
              <a:spcBef>
                <a:spcPts val="0"/>
              </a:spcBef>
              <a:spcAft>
                <a:spcPts val="0"/>
              </a:spcAft>
              <a:buNone/>
            </a:pPr>
            <a:r>
              <a:rPr lang="en" sz="2200" dirty="0">
                <a:solidFill>
                  <a:schemeClr val="tx1"/>
                </a:solidFill>
                <a:latin typeface="Montserrat"/>
                <a:ea typeface="Montserrat"/>
                <a:cs typeface="Montserrat"/>
                <a:sym typeface="Montserrat"/>
              </a:rPr>
              <a:t>Consider the following:</a:t>
            </a:r>
            <a:endParaRPr sz="2200" dirty="0">
              <a:solidFill>
                <a:schemeClr val="tx1"/>
              </a:solidFill>
              <a:latin typeface="Montserrat"/>
              <a:ea typeface="Montserrat"/>
              <a:cs typeface="Montserrat"/>
              <a:sym typeface="Montserrat"/>
            </a:endParaRPr>
          </a:p>
          <a:p>
            <a:pPr marL="0" lvl="0" indent="0" algn="l" rtl="0">
              <a:spcBef>
                <a:spcPts val="0"/>
              </a:spcBef>
              <a:spcAft>
                <a:spcPts val="0"/>
              </a:spcAft>
              <a:buNone/>
            </a:pPr>
            <a:endParaRPr sz="800" dirty="0">
              <a:solidFill>
                <a:schemeClr val="tx1"/>
              </a:solidFill>
              <a:latin typeface="Montserrat"/>
              <a:ea typeface="Montserrat"/>
              <a:cs typeface="Montserrat"/>
              <a:sym typeface="Montserrat"/>
            </a:endParaRPr>
          </a:p>
          <a:p>
            <a:pPr marL="457200" lvl="0" indent="-368300" algn="l" rtl="0">
              <a:spcBef>
                <a:spcPts val="0"/>
              </a:spcBef>
              <a:spcAft>
                <a:spcPts val="0"/>
              </a:spcAft>
              <a:buClr>
                <a:srgbClr val="999999"/>
              </a:buClr>
              <a:buSzPts val="2200"/>
              <a:buFont typeface="Montserrat"/>
              <a:buAutoNum type="arabicPeriod"/>
            </a:pPr>
            <a:r>
              <a:rPr lang="en" sz="2200" dirty="0">
                <a:solidFill>
                  <a:schemeClr val="tx1"/>
                </a:solidFill>
                <a:latin typeface="Montserrat"/>
                <a:ea typeface="Montserrat"/>
                <a:cs typeface="Montserrat"/>
                <a:sym typeface="Montserrat"/>
              </a:rPr>
              <a:t>What are the players needs when playing a MiniGame</a:t>
            </a:r>
            <a:endParaRPr sz="2200" dirty="0">
              <a:solidFill>
                <a:schemeClr val="tx1"/>
              </a:solidFill>
              <a:latin typeface="Montserrat"/>
              <a:ea typeface="Montserrat"/>
              <a:cs typeface="Montserrat"/>
              <a:sym typeface="Montserrat"/>
            </a:endParaRPr>
          </a:p>
          <a:p>
            <a:pPr marL="457200" lvl="0" indent="-368300" algn="l" rtl="0">
              <a:spcBef>
                <a:spcPts val="0"/>
              </a:spcBef>
              <a:spcAft>
                <a:spcPts val="0"/>
              </a:spcAft>
              <a:buClr>
                <a:srgbClr val="999999"/>
              </a:buClr>
              <a:buSzPts val="2200"/>
              <a:buFont typeface="Montserrat"/>
              <a:buAutoNum type="arabicPeriod"/>
            </a:pPr>
            <a:r>
              <a:rPr lang="en" sz="2200" dirty="0">
                <a:solidFill>
                  <a:schemeClr val="tx1"/>
                </a:solidFill>
                <a:latin typeface="Montserrat"/>
                <a:ea typeface="Montserrat"/>
                <a:cs typeface="Montserrat"/>
                <a:sym typeface="Montserrat"/>
              </a:rPr>
              <a:t>What ability (power-up or learning) would the player gain through the minigame?</a:t>
            </a:r>
            <a:endParaRPr sz="2200" dirty="0">
              <a:solidFill>
                <a:schemeClr val="tx1"/>
              </a:solidFill>
              <a:latin typeface="Montserrat"/>
              <a:ea typeface="Montserrat"/>
              <a:cs typeface="Montserrat"/>
              <a:sym typeface="Montserrat"/>
            </a:endParaRPr>
          </a:p>
          <a:p>
            <a:pPr marL="457200" lvl="0" indent="-368300" algn="l" rtl="0">
              <a:spcBef>
                <a:spcPts val="0"/>
              </a:spcBef>
              <a:spcAft>
                <a:spcPts val="0"/>
              </a:spcAft>
              <a:buClr>
                <a:srgbClr val="999999"/>
              </a:buClr>
              <a:buSzPts val="2200"/>
              <a:buFont typeface="Montserrat"/>
              <a:buAutoNum type="arabicPeriod"/>
            </a:pPr>
            <a:r>
              <a:rPr lang="en" sz="2200" dirty="0">
                <a:solidFill>
                  <a:schemeClr val="tx1"/>
                </a:solidFill>
                <a:latin typeface="Montserrat"/>
                <a:ea typeface="Montserrat"/>
                <a:cs typeface="Montserrat"/>
                <a:sym typeface="Montserrat"/>
              </a:rPr>
              <a:t>Plan, design, then create a poster for your minigame. </a:t>
            </a:r>
            <a:endParaRPr sz="2200" dirty="0">
              <a:solidFill>
                <a:schemeClr val="tx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4"/>
        <p:cNvGrpSpPr/>
        <p:nvPr/>
      </p:nvGrpSpPr>
      <p:grpSpPr>
        <a:xfrm>
          <a:off x="0" y="0"/>
          <a:ext cx="0" cy="0"/>
          <a:chOff x="0" y="0"/>
          <a:chExt cx="0" cy="0"/>
        </a:xfrm>
      </p:grpSpPr>
      <p:pic>
        <p:nvPicPr>
          <p:cNvPr id="185" name="Google Shape;185;p26"/>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186" name="Google Shape;186;p26"/>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187" name="Google Shape;187;p26"/>
          <p:cNvSpPr/>
          <p:nvPr/>
        </p:nvSpPr>
        <p:spPr>
          <a:xfrm>
            <a:off x="0" y="-20375"/>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6"/>
          <p:cNvSpPr txBox="1"/>
          <p:nvPr/>
        </p:nvSpPr>
        <p:spPr>
          <a:xfrm>
            <a:off x="616300" y="327375"/>
            <a:ext cx="7960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Which kinds of puzzles do you prefer? </a:t>
            </a:r>
            <a:endParaRPr sz="2400">
              <a:solidFill>
                <a:srgbClr val="FFFFFF"/>
              </a:solidFill>
              <a:latin typeface="Montserrat"/>
              <a:ea typeface="Montserrat"/>
              <a:cs typeface="Montserrat"/>
              <a:sym typeface="Montserrat"/>
            </a:endParaRPr>
          </a:p>
        </p:txBody>
      </p:sp>
      <p:sp>
        <p:nvSpPr>
          <p:cNvPr id="189" name="Google Shape;189;p26"/>
          <p:cNvSpPr txBox="1"/>
          <p:nvPr/>
        </p:nvSpPr>
        <p:spPr>
          <a:xfrm>
            <a:off x="616300" y="1225250"/>
            <a:ext cx="5044500" cy="49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1"/>
              </a:solidFill>
              <a:latin typeface="Montserrat"/>
              <a:ea typeface="Montserrat"/>
              <a:cs typeface="Montserrat"/>
              <a:sym typeface="Montserrat"/>
            </a:endParaRPr>
          </a:p>
        </p:txBody>
      </p:sp>
      <p:pic>
        <p:nvPicPr>
          <p:cNvPr id="190" name="Google Shape;190;p26"/>
          <p:cNvPicPr preferRelativeResize="0"/>
          <p:nvPr/>
        </p:nvPicPr>
        <p:blipFill>
          <a:blip r:embed="rId5">
            <a:alphaModFix/>
          </a:blip>
          <a:stretch>
            <a:fillRect/>
          </a:stretch>
        </p:blipFill>
        <p:spPr>
          <a:xfrm>
            <a:off x="696150" y="2018413"/>
            <a:ext cx="2162175" cy="2124075"/>
          </a:xfrm>
          <a:prstGeom prst="rect">
            <a:avLst/>
          </a:prstGeom>
          <a:noFill/>
          <a:ln>
            <a:noFill/>
          </a:ln>
        </p:spPr>
      </p:pic>
      <p:sp>
        <p:nvSpPr>
          <p:cNvPr id="191" name="Google Shape;191;p26"/>
          <p:cNvSpPr txBox="1"/>
          <p:nvPr/>
        </p:nvSpPr>
        <p:spPr>
          <a:xfrm>
            <a:off x="101500" y="999575"/>
            <a:ext cx="3790200" cy="101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ontserrat"/>
                <a:ea typeface="Montserrat"/>
                <a:cs typeface="Montserrat"/>
                <a:sym typeface="Montserrat"/>
              </a:rPr>
              <a:t>There are </a:t>
            </a:r>
            <a:r>
              <a:rPr lang="en" sz="1800" b="1">
                <a:solidFill>
                  <a:schemeClr val="lt1"/>
                </a:solidFill>
                <a:latin typeface="Montserrat"/>
                <a:ea typeface="Montserrat"/>
                <a:cs typeface="Montserrat"/>
                <a:sym typeface="Montserrat"/>
              </a:rPr>
              <a:t>mechanical</a:t>
            </a:r>
            <a:r>
              <a:rPr lang="en" sz="1800">
                <a:solidFill>
                  <a:schemeClr val="lt1"/>
                </a:solidFill>
                <a:latin typeface="Montserrat"/>
                <a:ea typeface="Montserrat"/>
                <a:cs typeface="Montserrat"/>
                <a:sym typeface="Montserrat"/>
              </a:rPr>
              <a:t> puzzles.</a:t>
            </a:r>
            <a:endParaRPr sz="1800">
              <a:solidFill>
                <a:schemeClr val="lt1"/>
              </a:solidFill>
              <a:latin typeface="Montserrat"/>
              <a:ea typeface="Montserrat"/>
              <a:cs typeface="Montserrat"/>
              <a:sym typeface="Montserrat"/>
            </a:endParaRPr>
          </a:p>
          <a:p>
            <a:pPr marL="0" lvl="0" indent="0" algn="ctr" rtl="0">
              <a:spcBef>
                <a:spcPts val="0"/>
              </a:spcBef>
              <a:spcAft>
                <a:spcPts val="0"/>
              </a:spcAft>
              <a:buNone/>
            </a:pPr>
            <a:r>
              <a:rPr lang="en" sz="1800">
                <a:solidFill>
                  <a:schemeClr val="lt1"/>
                </a:solidFill>
                <a:latin typeface="Montserrat"/>
                <a:ea typeface="Montserrat"/>
                <a:cs typeface="Montserrat"/>
                <a:sym typeface="Montserrat"/>
              </a:rPr>
              <a:t>(The kind you can solve with your hands.)</a:t>
            </a:r>
            <a:endParaRPr sz="1800">
              <a:solidFill>
                <a:schemeClr val="lt1"/>
              </a:solidFill>
              <a:latin typeface="Montserrat"/>
              <a:ea typeface="Montserrat"/>
              <a:cs typeface="Montserrat"/>
              <a:sym typeface="Montserrat"/>
            </a:endParaRPr>
          </a:p>
        </p:txBody>
      </p:sp>
      <p:sp>
        <p:nvSpPr>
          <p:cNvPr id="192" name="Google Shape;192;p26"/>
          <p:cNvSpPr txBox="1"/>
          <p:nvPr/>
        </p:nvSpPr>
        <p:spPr>
          <a:xfrm>
            <a:off x="3540225" y="3430450"/>
            <a:ext cx="3214800" cy="93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ontserrat"/>
                <a:ea typeface="Montserrat"/>
                <a:cs typeface="Montserrat"/>
                <a:sym typeface="Montserrat"/>
              </a:rPr>
              <a:t>There are </a:t>
            </a:r>
            <a:r>
              <a:rPr lang="en" sz="1800" b="1">
                <a:solidFill>
                  <a:schemeClr val="lt1"/>
                </a:solidFill>
                <a:latin typeface="Montserrat"/>
                <a:ea typeface="Montserrat"/>
                <a:cs typeface="Montserrat"/>
                <a:sym typeface="Montserrat"/>
              </a:rPr>
              <a:t>logic</a:t>
            </a:r>
            <a:r>
              <a:rPr lang="en" sz="1800">
                <a:solidFill>
                  <a:schemeClr val="lt1"/>
                </a:solidFill>
                <a:latin typeface="Montserrat"/>
                <a:ea typeface="Montserrat"/>
                <a:cs typeface="Montserrat"/>
                <a:sym typeface="Montserrat"/>
              </a:rPr>
              <a:t> puzzles.</a:t>
            </a:r>
            <a:endParaRPr sz="1800">
              <a:solidFill>
                <a:schemeClr val="lt1"/>
              </a:solidFill>
              <a:latin typeface="Montserrat"/>
              <a:ea typeface="Montserrat"/>
              <a:cs typeface="Montserrat"/>
              <a:sym typeface="Montserrat"/>
            </a:endParaRPr>
          </a:p>
          <a:p>
            <a:pPr marL="0" lvl="0" indent="0" algn="ctr" rtl="0">
              <a:spcBef>
                <a:spcPts val="0"/>
              </a:spcBef>
              <a:spcAft>
                <a:spcPts val="0"/>
              </a:spcAft>
              <a:buNone/>
            </a:pPr>
            <a:r>
              <a:rPr lang="en" sz="1800">
                <a:solidFill>
                  <a:schemeClr val="lt1"/>
                </a:solidFill>
                <a:latin typeface="Montserrat"/>
                <a:ea typeface="Montserrat"/>
                <a:cs typeface="Montserrat"/>
                <a:sym typeface="Montserrat"/>
              </a:rPr>
              <a:t>(The kind you can solve with your mind.)</a:t>
            </a:r>
            <a:endParaRPr sz="1800">
              <a:solidFill>
                <a:schemeClr val="lt1"/>
              </a:solidFill>
              <a:latin typeface="Montserrat"/>
              <a:ea typeface="Montserrat"/>
              <a:cs typeface="Montserrat"/>
              <a:sym typeface="Montserrat"/>
            </a:endParaRPr>
          </a:p>
        </p:txBody>
      </p:sp>
      <p:pic>
        <p:nvPicPr>
          <p:cNvPr id="193" name="Google Shape;193;p26"/>
          <p:cNvPicPr preferRelativeResize="0"/>
          <p:nvPr/>
        </p:nvPicPr>
        <p:blipFill>
          <a:blip r:embed="rId6">
            <a:alphaModFix/>
          </a:blip>
          <a:stretch>
            <a:fillRect/>
          </a:stretch>
        </p:blipFill>
        <p:spPr>
          <a:xfrm>
            <a:off x="3974438" y="1225238"/>
            <a:ext cx="2143125" cy="2143125"/>
          </a:xfrm>
          <a:prstGeom prst="rect">
            <a:avLst/>
          </a:prstGeom>
          <a:noFill/>
          <a:ln>
            <a:noFill/>
          </a:ln>
        </p:spPr>
      </p:pic>
      <p:pic>
        <p:nvPicPr>
          <p:cNvPr id="194" name="Google Shape;194;p26"/>
          <p:cNvPicPr preferRelativeResize="0"/>
          <p:nvPr/>
        </p:nvPicPr>
        <p:blipFill>
          <a:blip r:embed="rId7">
            <a:alphaModFix/>
          </a:blip>
          <a:stretch>
            <a:fillRect/>
          </a:stretch>
        </p:blipFill>
        <p:spPr>
          <a:xfrm>
            <a:off x="6755025" y="1865625"/>
            <a:ext cx="2276874" cy="2276874"/>
          </a:xfrm>
          <a:prstGeom prst="rect">
            <a:avLst/>
          </a:prstGeom>
          <a:noFill/>
          <a:ln>
            <a:noFill/>
          </a:ln>
        </p:spPr>
      </p:pic>
      <p:sp>
        <p:nvSpPr>
          <p:cNvPr id="195" name="Google Shape;195;p26"/>
          <p:cNvSpPr txBox="1"/>
          <p:nvPr/>
        </p:nvSpPr>
        <p:spPr>
          <a:xfrm>
            <a:off x="6463225" y="1118600"/>
            <a:ext cx="2628300" cy="7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ontserrat"/>
                <a:ea typeface="Montserrat"/>
                <a:cs typeface="Montserrat"/>
                <a:sym typeface="Montserrat"/>
              </a:rPr>
              <a:t>There are </a:t>
            </a:r>
            <a:r>
              <a:rPr lang="en" sz="1800" b="1">
                <a:solidFill>
                  <a:schemeClr val="lt1"/>
                </a:solidFill>
                <a:latin typeface="Montserrat"/>
                <a:ea typeface="Montserrat"/>
                <a:cs typeface="Montserrat"/>
                <a:sym typeface="Montserrat"/>
              </a:rPr>
              <a:t>all kinds</a:t>
            </a:r>
            <a:r>
              <a:rPr lang="en" sz="1800">
                <a:solidFill>
                  <a:schemeClr val="lt1"/>
                </a:solidFill>
                <a:latin typeface="Montserrat"/>
                <a:ea typeface="Montserrat"/>
                <a:cs typeface="Montserrat"/>
                <a:sym typeface="Montserrat"/>
              </a:rPr>
              <a:t> of </a:t>
            </a:r>
            <a:endParaRPr sz="1800">
              <a:solidFill>
                <a:schemeClr val="lt1"/>
              </a:solidFill>
              <a:latin typeface="Montserrat"/>
              <a:ea typeface="Montserrat"/>
              <a:cs typeface="Montserrat"/>
              <a:sym typeface="Montserrat"/>
            </a:endParaRPr>
          </a:p>
          <a:p>
            <a:pPr marL="0" lvl="0" indent="0" algn="ctr" rtl="0">
              <a:spcBef>
                <a:spcPts val="0"/>
              </a:spcBef>
              <a:spcAft>
                <a:spcPts val="0"/>
              </a:spcAft>
              <a:buNone/>
            </a:pPr>
            <a:r>
              <a:rPr lang="en" sz="1800">
                <a:solidFill>
                  <a:schemeClr val="lt1"/>
                </a:solidFill>
                <a:latin typeface="Montserrat"/>
                <a:ea typeface="Montserrat"/>
                <a:cs typeface="Montserrat"/>
                <a:sym typeface="Montserrat"/>
              </a:rPr>
              <a:t>puzzles!</a:t>
            </a:r>
            <a:endParaRPr sz="1800">
              <a:solidFill>
                <a:schemeClr val="l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par>
                                <p:cTn id="8" presetID="10" presetClass="entr" presetSubtype="0" fill="hold" nodeType="withEffect">
                                  <p:stCondLst>
                                    <p:cond delay="0"/>
                                  </p:stCondLst>
                                  <p:childTnLst>
                                    <p:set>
                                      <p:cBhvr>
                                        <p:cTn id="9" dur="1" fill="hold">
                                          <p:stCondLst>
                                            <p:cond delay="0"/>
                                          </p:stCondLst>
                                        </p:cTn>
                                        <p:tgtEl>
                                          <p:spTgt spid="190"/>
                                        </p:tgtEl>
                                        <p:attrNameLst>
                                          <p:attrName>style.visibility</p:attrName>
                                        </p:attrNameLst>
                                      </p:cBhvr>
                                      <p:to>
                                        <p:strVal val="visible"/>
                                      </p:to>
                                    </p:set>
                                    <p:animEffect transition="in" filter="fade">
                                      <p:cBhvr>
                                        <p:cTn id="10" dur="1000"/>
                                        <p:tgtEl>
                                          <p:spTgt spid="1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3"/>
                                        </p:tgtEl>
                                        <p:attrNameLst>
                                          <p:attrName>style.visibility</p:attrName>
                                        </p:attrNameLst>
                                      </p:cBhvr>
                                      <p:to>
                                        <p:strVal val="visible"/>
                                      </p:to>
                                    </p:set>
                                    <p:animEffect transition="in" filter="fade">
                                      <p:cBhvr>
                                        <p:cTn id="15" dur="1000"/>
                                        <p:tgtEl>
                                          <p:spTgt spid="193"/>
                                        </p:tgtEl>
                                      </p:cBhvr>
                                    </p:animEffect>
                                  </p:childTnLst>
                                </p:cTn>
                              </p:par>
                              <p:par>
                                <p:cTn id="16" presetID="10" presetClass="entr" presetSubtype="0" fill="hold" nodeType="withEffect">
                                  <p:stCondLst>
                                    <p:cond delay="0"/>
                                  </p:stCondLst>
                                  <p:childTnLst>
                                    <p:set>
                                      <p:cBhvr>
                                        <p:cTn id="17" dur="1" fill="hold">
                                          <p:stCondLst>
                                            <p:cond delay="0"/>
                                          </p:stCondLst>
                                        </p:cTn>
                                        <p:tgtEl>
                                          <p:spTgt spid="192"/>
                                        </p:tgtEl>
                                        <p:attrNameLst>
                                          <p:attrName>style.visibility</p:attrName>
                                        </p:attrNameLst>
                                      </p:cBhvr>
                                      <p:to>
                                        <p:strVal val="visible"/>
                                      </p:to>
                                    </p:set>
                                    <p:animEffect transition="in" filter="fade">
                                      <p:cBhvr>
                                        <p:cTn id="18" dur="1000"/>
                                        <p:tgtEl>
                                          <p:spTgt spid="19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5"/>
                                        </p:tgtEl>
                                        <p:attrNameLst>
                                          <p:attrName>style.visibility</p:attrName>
                                        </p:attrNameLst>
                                      </p:cBhvr>
                                      <p:to>
                                        <p:strVal val="visible"/>
                                      </p:to>
                                    </p:set>
                                    <p:animEffect transition="in" filter="fade">
                                      <p:cBhvr>
                                        <p:cTn id="23" dur="1000"/>
                                        <p:tgtEl>
                                          <p:spTgt spid="195"/>
                                        </p:tgtEl>
                                      </p:cBhvr>
                                    </p:animEffect>
                                  </p:childTnLst>
                                </p:cTn>
                              </p:par>
                              <p:par>
                                <p:cTn id="24" presetID="10" presetClass="entr" presetSubtype="0" fill="hold" nodeType="withEffect">
                                  <p:stCondLst>
                                    <p:cond delay="0"/>
                                  </p:stCondLst>
                                  <p:childTnLst>
                                    <p:set>
                                      <p:cBhvr>
                                        <p:cTn id="25" dur="1" fill="hold">
                                          <p:stCondLst>
                                            <p:cond delay="0"/>
                                          </p:stCondLst>
                                        </p:cTn>
                                        <p:tgtEl>
                                          <p:spTgt spid="194"/>
                                        </p:tgtEl>
                                        <p:attrNameLst>
                                          <p:attrName>style.visibility</p:attrName>
                                        </p:attrNameLst>
                                      </p:cBhvr>
                                      <p:to>
                                        <p:strVal val="visible"/>
                                      </p:to>
                                    </p:set>
                                    <p:animEffect transition="in" filter="fade">
                                      <p:cBhvr>
                                        <p:cTn id="26"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9"/>
        <p:cNvGrpSpPr/>
        <p:nvPr/>
      </p:nvGrpSpPr>
      <p:grpSpPr>
        <a:xfrm>
          <a:off x="0" y="0"/>
          <a:ext cx="0" cy="0"/>
          <a:chOff x="0" y="0"/>
          <a:chExt cx="0" cy="0"/>
        </a:xfrm>
      </p:grpSpPr>
      <p:pic>
        <p:nvPicPr>
          <p:cNvPr id="200" name="Google Shape;200;p27"/>
          <p:cNvPicPr preferRelativeResize="0"/>
          <p:nvPr/>
        </p:nvPicPr>
        <p:blipFill rotWithShape="1">
          <a:blip r:embed="rId3">
            <a:alphaModFix/>
          </a:blip>
          <a:srcRect l="3647" r="1861"/>
          <a:stretch/>
        </p:blipFill>
        <p:spPr>
          <a:xfrm>
            <a:off x="4787" y="-17213"/>
            <a:ext cx="9144002" cy="5198325"/>
          </a:xfrm>
          <a:prstGeom prst="rect">
            <a:avLst/>
          </a:prstGeom>
          <a:noFill/>
          <a:ln>
            <a:noFill/>
          </a:ln>
        </p:spPr>
      </p:pic>
      <p:pic>
        <p:nvPicPr>
          <p:cNvPr id="201" name="Google Shape;201;p27"/>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202" name="Google Shape;202;p27"/>
          <p:cNvSpPr/>
          <p:nvPr/>
        </p:nvSpPr>
        <p:spPr>
          <a:xfrm>
            <a:off x="4787" y="-15588"/>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txBox="1"/>
          <p:nvPr/>
        </p:nvSpPr>
        <p:spPr>
          <a:xfrm>
            <a:off x="616300" y="327375"/>
            <a:ext cx="7960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Planets Unlocked: MiniGames</a:t>
            </a:r>
            <a:endParaRPr sz="2400" dirty="0">
              <a:solidFill>
                <a:srgbClr val="FFFFFF"/>
              </a:solidFill>
              <a:latin typeface="Montserrat"/>
              <a:ea typeface="Montserrat"/>
              <a:cs typeface="Montserrat"/>
              <a:sym typeface="Montserrat"/>
            </a:endParaRPr>
          </a:p>
        </p:txBody>
      </p:sp>
      <p:sp>
        <p:nvSpPr>
          <p:cNvPr id="204" name="Google Shape;204;p27"/>
          <p:cNvSpPr txBox="1"/>
          <p:nvPr/>
        </p:nvSpPr>
        <p:spPr>
          <a:xfrm>
            <a:off x="616300" y="1024375"/>
            <a:ext cx="3546900" cy="8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Montserrat"/>
                <a:ea typeface="Montserrat"/>
                <a:cs typeface="Montserrat"/>
                <a:sym typeface="Montserrat"/>
              </a:rPr>
              <a:t>After completing a StoryMode Planet, MiniGames are unlocked</a:t>
            </a:r>
            <a:endParaRPr sz="1800">
              <a:solidFill>
                <a:schemeClr val="lt1"/>
              </a:solidFill>
              <a:latin typeface="Montserrat"/>
              <a:ea typeface="Montserrat"/>
              <a:cs typeface="Montserrat"/>
              <a:sym typeface="Montserrat"/>
            </a:endParaRPr>
          </a:p>
          <a:p>
            <a:pPr marL="0" lvl="0" indent="0" algn="l"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205" name="Google Shape;205;p27"/>
          <p:cNvSpPr txBox="1"/>
          <p:nvPr/>
        </p:nvSpPr>
        <p:spPr>
          <a:xfrm>
            <a:off x="616300" y="2072500"/>
            <a:ext cx="3546900" cy="12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lt1"/>
                </a:solidFill>
                <a:latin typeface="Montserrat"/>
                <a:ea typeface="Montserrat"/>
                <a:cs typeface="Montserrat"/>
                <a:sym typeface="Montserrat"/>
              </a:rPr>
              <a:t>Each MiniGame consists of a “Power-Up” or new circuit build to play</a:t>
            </a:r>
            <a:endParaRPr sz="18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1800" dirty="0">
              <a:solidFill>
                <a:schemeClr val="lt1"/>
              </a:solidFill>
              <a:latin typeface="Montserrat"/>
              <a:ea typeface="Montserrat"/>
              <a:cs typeface="Montserrat"/>
              <a:sym typeface="Montserrat"/>
            </a:endParaRPr>
          </a:p>
        </p:txBody>
      </p:sp>
      <p:sp>
        <p:nvSpPr>
          <p:cNvPr id="206" name="Google Shape;206;p27"/>
          <p:cNvSpPr txBox="1"/>
          <p:nvPr/>
        </p:nvSpPr>
        <p:spPr>
          <a:xfrm>
            <a:off x="565450" y="3416200"/>
            <a:ext cx="3546900" cy="8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lt1"/>
                </a:solidFill>
                <a:latin typeface="Montserrat"/>
                <a:ea typeface="Montserrat"/>
                <a:cs typeface="Montserrat"/>
                <a:sym typeface="Montserrat"/>
              </a:rPr>
              <a:t>Let’s review what you learned in the MiniGames!</a:t>
            </a:r>
            <a:endParaRPr sz="18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1800" dirty="0">
              <a:solidFill>
                <a:schemeClr val="lt1"/>
              </a:solidFill>
              <a:latin typeface="Montserrat"/>
              <a:ea typeface="Montserrat"/>
              <a:cs typeface="Montserrat"/>
              <a:sym typeface="Montserrat"/>
            </a:endParaRPr>
          </a:p>
        </p:txBody>
      </p:sp>
      <p:pic>
        <p:nvPicPr>
          <p:cNvPr id="207" name="Google Shape;207;p27"/>
          <p:cNvPicPr preferRelativeResize="0"/>
          <p:nvPr/>
        </p:nvPicPr>
        <p:blipFill rotWithShape="1">
          <a:blip r:embed="rId5">
            <a:alphaModFix/>
          </a:blip>
          <a:srcRect l="57987" t="31025" r="7953" b="54162"/>
          <a:stretch/>
        </p:blipFill>
        <p:spPr>
          <a:xfrm>
            <a:off x="5025625" y="1179750"/>
            <a:ext cx="3678025" cy="2236450"/>
          </a:xfrm>
          <a:prstGeom prst="rect">
            <a:avLst/>
          </a:prstGeom>
          <a:noFill/>
          <a:ln>
            <a:noFill/>
          </a:ln>
        </p:spPr>
      </p:pic>
      <p:sp>
        <p:nvSpPr>
          <p:cNvPr id="208" name="Google Shape;208;p27"/>
          <p:cNvSpPr/>
          <p:nvPr/>
        </p:nvSpPr>
        <p:spPr>
          <a:xfrm>
            <a:off x="3641475" y="1262250"/>
            <a:ext cx="1565700" cy="6144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rot="6227782">
            <a:off x="7700999" y="920351"/>
            <a:ext cx="1129692" cy="59686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1000"/>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Effect transition="in" filter="fade">
                                      <p:cBhvr>
                                        <p:cTn id="17"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pic>
        <p:nvPicPr>
          <p:cNvPr id="214" name="Google Shape;214;p28"/>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215" name="Google Shape;215;p28"/>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216" name="Google Shape;216;p28"/>
          <p:cNvSpPr/>
          <p:nvPr/>
        </p:nvSpPr>
        <p:spPr>
          <a:xfrm>
            <a:off x="0" y="-20375"/>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txBox="1"/>
          <p:nvPr/>
        </p:nvSpPr>
        <p:spPr>
          <a:xfrm>
            <a:off x="616300" y="327375"/>
            <a:ext cx="19050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MiniGame:</a:t>
            </a:r>
            <a:endParaRPr sz="2400" dirty="0">
              <a:solidFill>
                <a:srgbClr val="FFFFFF"/>
              </a:solidFill>
              <a:latin typeface="Montserrat"/>
              <a:ea typeface="Montserrat"/>
              <a:cs typeface="Montserrat"/>
              <a:sym typeface="Montserrat"/>
            </a:endParaRPr>
          </a:p>
        </p:txBody>
      </p:sp>
      <p:sp>
        <p:nvSpPr>
          <p:cNvPr id="218" name="Google Shape;218;p28"/>
          <p:cNvSpPr txBox="1"/>
          <p:nvPr/>
        </p:nvSpPr>
        <p:spPr>
          <a:xfrm>
            <a:off x="2390141" y="334209"/>
            <a:ext cx="31905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Snake Trap</a:t>
            </a:r>
            <a:endParaRPr sz="2400" dirty="0">
              <a:solidFill>
                <a:srgbClr val="FFFFFF"/>
              </a:solidFill>
              <a:latin typeface="Montserrat"/>
              <a:ea typeface="Montserrat"/>
              <a:cs typeface="Montserrat"/>
              <a:sym typeface="Montserrat"/>
            </a:endParaRPr>
          </a:p>
        </p:txBody>
      </p:sp>
      <p:pic>
        <p:nvPicPr>
          <p:cNvPr id="219" name="Google Shape;219;p28"/>
          <p:cNvPicPr preferRelativeResize="0"/>
          <p:nvPr/>
        </p:nvPicPr>
        <p:blipFill rotWithShape="1">
          <a:blip r:embed="rId5">
            <a:alphaModFix/>
          </a:blip>
          <a:srcRect t="15150" b="33335"/>
          <a:stretch/>
        </p:blipFill>
        <p:spPr>
          <a:xfrm>
            <a:off x="297275" y="1088500"/>
            <a:ext cx="2995625" cy="1676125"/>
          </a:xfrm>
          <a:prstGeom prst="rect">
            <a:avLst/>
          </a:prstGeom>
          <a:noFill/>
          <a:ln>
            <a:noFill/>
          </a:ln>
        </p:spPr>
      </p:pic>
      <p:pic>
        <p:nvPicPr>
          <p:cNvPr id="220" name="Google Shape;220;p28"/>
          <p:cNvPicPr preferRelativeResize="0"/>
          <p:nvPr/>
        </p:nvPicPr>
        <p:blipFill>
          <a:blip r:embed="rId6">
            <a:alphaModFix/>
          </a:blip>
          <a:stretch>
            <a:fillRect/>
          </a:stretch>
        </p:blipFill>
        <p:spPr>
          <a:xfrm>
            <a:off x="4954425" y="973071"/>
            <a:ext cx="3190500" cy="1906979"/>
          </a:xfrm>
          <a:prstGeom prst="rect">
            <a:avLst/>
          </a:prstGeom>
          <a:noFill/>
          <a:ln>
            <a:noFill/>
          </a:ln>
        </p:spPr>
      </p:pic>
      <p:sp>
        <p:nvSpPr>
          <p:cNvPr id="221" name="Google Shape;221;p28"/>
          <p:cNvSpPr txBox="1"/>
          <p:nvPr/>
        </p:nvSpPr>
        <p:spPr>
          <a:xfrm>
            <a:off x="537050" y="3448600"/>
            <a:ext cx="75510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Montserrat"/>
                <a:ea typeface="Montserrat"/>
                <a:cs typeface="Montserrat"/>
                <a:sym typeface="Montserrat"/>
              </a:rPr>
              <a:t>What power-up do you get in the game from connecting the circuit above?</a:t>
            </a:r>
            <a:endParaRPr sz="240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1000"/>
                                        <p:tgtEl>
                                          <p:spTgt spid="219"/>
                                        </p:tgtEl>
                                      </p:cBhvr>
                                    </p:animEffect>
                                  </p:childTnLst>
                                </p:cTn>
                              </p:par>
                              <p:par>
                                <p:cTn id="13" presetID="10" presetClass="entr" presetSubtype="0" fill="hold" nodeType="with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5"/>
        <p:cNvGrpSpPr/>
        <p:nvPr/>
      </p:nvGrpSpPr>
      <p:grpSpPr>
        <a:xfrm>
          <a:off x="0" y="0"/>
          <a:ext cx="0" cy="0"/>
          <a:chOff x="0" y="0"/>
          <a:chExt cx="0" cy="0"/>
        </a:xfrm>
      </p:grpSpPr>
      <p:pic>
        <p:nvPicPr>
          <p:cNvPr id="226" name="Google Shape;226;p29"/>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227" name="Google Shape;227;p29"/>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228" name="Google Shape;228;p29"/>
          <p:cNvSpPr/>
          <p:nvPr/>
        </p:nvSpPr>
        <p:spPr>
          <a:xfrm>
            <a:off x="0" y="-20375"/>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txBox="1"/>
          <p:nvPr/>
        </p:nvSpPr>
        <p:spPr>
          <a:xfrm>
            <a:off x="616300" y="327375"/>
            <a:ext cx="19050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MiniGame:</a:t>
            </a:r>
            <a:endParaRPr sz="2400" dirty="0">
              <a:solidFill>
                <a:srgbClr val="FFFFFF"/>
              </a:solidFill>
              <a:latin typeface="Montserrat"/>
              <a:ea typeface="Montserrat"/>
              <a:cs typeface="Montserrat"/>
              <a:sym typeface="Montserrat"/>
            </a:endParaRPr>
          </a:p>
        </p:txBody>
      </p:sp>
      <p:sp>
        <p:nvSpPr>
          <p:cNvPr id="230" name="Google Shape;230;p29"/>
          <p:cNvSpPr txBox="1"/>
          <p:nvPr/>
        </p:nvSpPr>
        <p:spPr>
          <a:xfrm>
            <a:off x="6287125" y="1231750"/>
            <a:ext cx="1966800" cy="5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latin typeface="Montserrat"/>
                <a:ea typeface="Montserrat"/>
                <a:cs typeface="Montserrat"/>
                <a:sym typeface="Montserrat"/>
              </a:rPr>
              <a:t>GPIO</a:t>
            </a:r>
            <a:r>
              <a:rPr lang="en" sz="1800">
                <a:solidFill>
                  <a:schemeClr val="lt1"/>
                </a:solidFill>
                <a:latin typeface="Montserrat"/>
                <a:ea typeface="Montserrat"/>
                <a:cs typeface="Montserrat"/>
                <a:sym typeface="Montserrat"/>
              </a:rPr>
              <a:t> Setup</a:t>
            </a:r>
            <a:endParaRPr sz="1800">
              <a:solidFill>
                <a:schemeClr val="lt1"/>
              </a:solidFill>
              <a:latin typeface="Montserrat"/>
              <a:ea typeface="Montserrat"/>
              <a:cs typeface="Montserrat"/>
              <a:sym typeface="Montserrat"/>
            </a:endParaRPr>
          </a:p>
          <a:p>
            <a:pPr marL="0" lvl="0" indent="0" algn="l"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231" name="Google Shape;231;p29"/>
          <p:cNvSpPr txBox="1"/>
          <p:nvPr/>
        </p:nvSpPr>
        <p:spPr>
          <a:xfrm>
            <a:off x="2399715" y="338779"/>
            <a:ext cx="31905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Snake Trap</a:t>
            </a:r>
            <a:endParaRPr sz="2400" dirty="0">
              <a:solidFill>
                <a:srgbClr val="FFFFFF"/>
              </a:solidFill>
              <a:latin typeface="Montserrat"/>
              <a:ea typeface="Montserrat"/>
              <a:cs typeface="Montserrat"/>
              <a:sym typeface="Montserrat"/>
            </a:endParaRPr>
          </a:p>
        </p:txBody>
      </p:sp>
      <p:pic>
        <p:nvPicPr>
          <p:cNvPr id="232" name="Google Shape;232;p29"/>
          <p:cNvPicPr preferRelativeResize="0"/>
          <p:nvPr/>
        </p:nvPicPr>
        <p:blipFill>
          <a:blip r:embed="rId5">
            <a:alphaModFix/>
          </a:blip>
          <a:stretch>
            <a:fillRect/>
          </a:stretch>
        </p:blipFill>
        <p:spPr>
          <a:xfrm>
            <a:off x="5675275" y="1781471"/>
            <a:ext cx="3190500" cy="1906979"/>
          </a:xfrm>
          <a:prstGeom prst="rect">
            <a:avLst/>
          </a:prstGeom>
          <a:noFill/>
          <a:ln>
            <a:noFill/>
          </a:ln>
        </p:spPr>
      </p:pic>
      <p:sp>
        <p:nvSpPr>
          <p:cNvPr id="233" name="Google Shape;233;p29"/>
          <p:cNvSpPr txBox="1"/>
          <p:nvPr/>
        </p:nvSpPr>
        <p:spPr>
          <a:xfrm>
            <a:off x="680375" y="993825"/>
            <a:ext cx="3953100" cy="30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How does this circuit work?</a:t>
            </a:r>
            <a:br>
              <a:rPr lang="en" sz="2400" b="1" dirty="0">
                <a:solidFill>
                  <a:srgbClr val="FFFFFF"/>
                </a:solidFill>
                <a:latin typeface="Montserrat"/>
                <a:ea typeface="Montserrat"/>
                <a:cs typeface="Montserrat"/>
                <a:sym typeface="Montserrat"/>
              </a:rPr>
            </a:br>
            <a:r>
              <a:rPr lang="en" sz="2400" dirty="0">
                <a:solidFill>
                  <a:srgbClr val="FFFFFF"/>
                </a:solidFill>
                <a:latin typeface="Montserrat"/>
                <a:ea typeface="Montserrat"/>
                <a:cs typeface="Montserrat"/>
                <a:sym typeface="Montserrat"/>
              </a:rPr>
              <a:t>What is the purpose of the switch?</a:t>
            </a:r>
          </a:p>
          <a:p>
            <a:pPr marL="0" lvl="0" indent="0" algn="l" rtl="0">
              <a:spcBef>
                <a:spcPts val="0"/>
              </a:spcBef>
              <a:spcAft>
                <a:spcPts val="0"/>
              </a:spcAft>
              <a:buNone/>
            </a:pPr>
            <a:endParaRPr sz="2400" dirty="0">
              <a:solidFill>
                <a:srgbClr val="FFFFFF"/>
              </a:solidFill>
              <a:latin typeface="Montserrat"/>
              <a:ea typeface="Montserrat"/>
              <a:cs typeface="Montserrat"/>
              <a:sym typeface="Montserrat"/>
            </a:endParaRPr>
          </a:p>
          <a:p>
            <a:pPr marL="0" lvl="0" indent="0" algn="l" rtl="0">
              <a:spcBef>
                <a:spcPts val="0"/>
              </a:spcBef>
              <a:spcAft>
                <a:spcPts val="0"/>
              </a:spcAft>
              <a:buNone/>
            </a:pPr>
            <a:r>
              <a:rPr lang="en" sz="2400" dirty="0">
                <a:solidFill>
                  <a:srgbClr val="FFFFFF"/>
                </a:solidFill>
                <a:latin typeface="Montserrat"/>
                <a:ea typeface="Montserrat"/>
                <a:cs typeface="Montserrat"/>
                <a:sym typeface="Montserrat"/>
              </a:rPr>
              <a:t>What happens to the LED when you flip the switch? Why do you think this happens?</a:t>
            </a:r>
            <a:endParaRPr sz="2400" dirty="0">
              <a:solidFill>
                <a:srgbClr val="FFFFFF"/>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7"/>
        <p:cNvGrpSpPr/>
        <p:nvPr/>
      </p:nvGrpSpPr>
      <p:grpSpPr>
        <a:xfrm>
          <a:off x="0" y="0"/>
          <a:ext cx="0" cy="0"/>
          <a:chOff x="0" y="0"/>
          <a:chExt cx="0" cy="0"/>
        </a:xfrm>
      </p:grpSpPr>
      <p:pic>
        <p:nvPicPr>
          <p:cNvPr id="238" name="Google Shape;238;p30"/>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239" name="Google Shape;239;p30"/>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240" name="Google Shape;240;p30"/>
          <p:cNvSpPr/>
          <p:nvPr/>
        </p:nvSpPr>
        <p:spPr>
          <a:xfrm>
            <a:off x="9574" y="-20375"/>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txBox="1"/>
          <p:nvPr/>
        </p:nvSpPr>
        <p:spPr>
          <a:xfrm>
            <a:off x="616300" y="327375"/>
            <a:ext cx="7960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MiniGame:</a:t>
            </a:r>
            <a:endParaRPr sz="2400" dirty="0">
              <a:solidFill>
                <a:srgbClr val="FFFFFF"/>
              </a:solidFill>
              <a:latin typeface="Montserrat"/>
              <a:ea typeface="Montserrat"/>
              <a:cs typeface="Montserrat"/>
              <a:sym typeface="Montserrat"/>
            </a:endParaRPr>
          </a:p>
        </p:txBody>
      </p:sp>
      <p:sp>
        <p:nvSpPr>
          <p:cNvPr id="242" name="Google Shape;242;p30"/>
          <p:cNvSpPr txBox="1"/>
          <p:nvPr/>
        </p:nvSpPr>
        <p:spPr>
          <a:xfrm>
            <a:off x="2344100" y="333305"/>
            <a:ext cx="31905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Ring Race</a:t>
            </a:r>
            <a:endParaRPr sz="2400" dirty="0">
              <a:solidFill>
                <a:srgbClr val="FFFFFF"/>
              </a:solidFill>
              <a:latin typeface="Montserrat"/>
              <a:ea typeface="Montserrat"/>
              <a:cs typeface="Montserrat"/>
              <a:sym typeface="Montserrat"/>
            </a:endParaRPr>
          </a:p>
        </p:txBody>
      </p:sp>
      <p:pic>
        <p:nvPicPr>
          <p:cNvPr id="243" name="Google Shape;243;p30"/>
          <p:cNvPicPr preferRelativeResize="0"/>
          <p:nvPr/>
        </p:nvPicPr>
        <p:blipFill>
          <a:blip r:embed="rId5">
            <a:alphaModFix/>
          </a:blip>
          <a:stretch>
            <a:fillRect/>
          </a:stretch>
        </p:blipFill>
        <p:spPr>
          <a:xfrm>
            <a:off x="4957850" y="1220863"/>
            <a:ext cx="3183967" cy="1906975"/>
          </a:xfrm>
          <a:prstGeom prst="rect">
            <a:avLst/>
          </a:prstGeom>
          <a:noFill/>
          <a:ln>
            <a:noFill/>
          </a:ln>
        </p:spPr>
      </p:pic>
      <p:pic>
        <p:nvPicPr>
          <p:cNvPr id="244" name="Google Shape;244;p30"/>
          <p:cNvPicPr preferRelativeResize="0"/>
          <p:nvPr/>
        </p:nvPicPr>
        <p:blipFill rotWithShape="1">
          <a:blip r:embed="rId6">
            <a:alphaModFix/>
          </a:blip>
          <a:srcRect t="14668" b="32887"/>
          <a:stretch/>
        </p:blipFill>
        <p:spPr>
          <a:xfrm>
            <a:off x="528075" y="1129075"/>
            <a:ext cx="3632050" cy="2090550"/>
          </a:xfrm>
          <a:prstGeom prst="rect">
            <a:avLst/>
          </a:prstGeom>
          <a:noFill/>
          <a:ln>
            <a:noFill/>
          </a:ln>
        </p:spPr>
      </p:pic>
      <p:sp>
        <p:nvSpPr>
          <p:cNvPr id="245" name="Google Shape;245;p30"/>
          <p:cNvSpPr txBox="1"/>
          <p:nvPr/>
        </p:nvSpPr>
        <p:spPr>
          <a:xfrm>
            <a:off x="537050" y="3448600"/>
            <a:ext cx="75510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Montserrat"/>
                <a:ea typeface="Montserrat"/>
                <a:cs typeface="Montserrat"/>
                <a:sym typeface="Montserrat"/>
              </a:rPr>
              <a:t>What power-up do you get in the game from connecting the circuit above?</a:t>
            </a:r>
            <a:endParaRPr sz="240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1000"/>
                                        <p:tgtEl>
                                          <p:spTgt spid="242"/>
                                        </p:tgtEl>
                                      </p:cBhvr>
                                    </p:animEffect>
                                  </p:childTnLst>
                                </p:cTn>
                              </p:par>
                              <p:par>
                                <p:cTn id="8" presetID="10" presetClass="entr" presetSubtype="0"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1000"/>
                                        <p:tgtEl>
                                          <p:spTgt spid="244"/>
                                        </p:tgtEl>
                                      </p:cBhvr>
                                    </p:animEffect>
                                  </p:childTnLst>
                                </p:cTn>
                              </p:par>
                              <p:par>
                                <p:cTn id="11" presetID="10" presetClass="entr" presetSubtype="0" fill="hold" nodeType="withEffect">
                                  <p:stCondLst>
                                    <p:cond delay="0"/>
                                  </p:stCondLst>
                                  <p:childTnLst>
                                    <p:set>
                                      <p:cBhvr>
                                        <p:cTn id="12" dur="1" fill="hold">
                                          <p:stCondLst>
                                            <p:cond delay="0"/>
                                          </p:stCondLst>
                                        </p:cTn>
                                        <p:tgtEl>
                                          <p:spTgt spid="243"/>
                                        </p:tgtEl>
                                        <p:attrNameLst>
                                          <p:attrName>style.visibility</p:attrName>
                                        </p:attrNameLst>
                                      </p:cBhvr>
                                      <p:to>
                                        <p:strVal val="visible"/>
                                      </p:to>
                                    </p:set>
                                    <p:animEffect transition="in" filter="fade">
                                      <p:cBhvr>
                                        <p:cTn id="13"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9"/>
        <p:cNvGrpSpPr/>
        <p:nvPr/>
      </p:nvGrpSpPr>
      <p:grpSpPr>
        <a:xfrm>
          <a:off x="0" y="0"/>
          <a:ext cx="0" cy="0"/>
          <a:chOff x="0" y="0"/>
          <a:chExt cx="0" cy="0"/>
        </a:xfrm>
      </p:grpSpPr>
      <p:pic>
        <p:nvPicPr>
          <p:cNvPr id="250" name="Google Shape;250;p31"/>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251" name="Google Shape;251;p31"/>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252" name="Google Shape;252;p31"/>
          <p:cNvSpPr/>
          <p:nvPr/>
        </p:nvSpPr>
        <p:spPr>
          <a:xfrm>
            <a:off x="0" y="-20375"/>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txBox="1"/>
          <p:nvPr/>
        </p:nvSpPr>
        <p:spPr>
          <a:xfrm>
            <a:off x="418300" y="327375"/>
            <a:ext cx="7960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MiniGame:</a:t>
            </a:r>
            <a:endParaRPr sz="2400" dirty="0">
              <a:solidFill>
                <a:srgbClr val="FFFFFF"/>
              </a:solidFill>
              <a:latin typeface="Montserrat"/>
              <a:ea typeface="Montserrat"/>
              <a:cs typeface="Montserrat"/>
              <a:sym typeface="Montserrat"/>
            </a:endParaRPr>
          </a:p>
        </p:txBody>
      </p:sp>
      <p:sp>
        <p:nvSpPr>
          <p:cNvPr id="254" name="Google Shape;254;p31"/>
          <p:cNvSpPr txBox="1"/>
          <p:nvPr/>
        </p:nvSpPr>
        <p:spPr>
          <a:xfrm>
            <a:off x="6199700" y="1164075"/>
            <a:ext cx="1966800" cy="5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latin typeface="Montserrat"/>
                <a:ea typeface="Montserrat"/>
                <a:cs typeface="Montserrat"/>
                <a:sym typeface="Montserrat"/>
              </a:rPr>
              <a:t>GPIO</a:t>
            </a:r>
            <a:r>
              <a:rPr lang="en" sz="1800">
                <a:solidFill>
                  <a:schemeClr val="lt1"/>
                </a:solidFill>
                <a:latin typeface="Montserrat"/>
                <a:ea typeface="Montserrat"/>
                <a:cs typeface="Montserrat"/>
                <a:sym typeface="Montserrat"/>
              </a:rPr>
              <a:t> Setup</a:t>
            </a:r>
            <a:endParaRPr sz="1800">
              <a:solidFill>
                <a:schemeClr val="lt1"/>
              </a:solidFill>
              <a:latin typeface="Montserrat"/>
              <a:ea typeface="Montserrat"/>
              <a:cs typeface="Montserrat"/>
              <a:sym typeface="Montserrat"/>
            </a:endParaRPr>
          </a:p>
          <a:p>
            <a:pPr marL="0" lvl="0" indent="0" algn="l"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255" name="Google Shape;255;p31"/>
          <p:cNvSpPr txBox="1"/>
          <p:nvPr/>
        </p:nvSpPr>
        <p:spPr>
          <a:xfrm>
            <a:off x="2229400" y="327375"/>
            <a:ext cx="31905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Ring Race</a:t>
            </a:r>
            <a:endParaRPr sz="2400" dirty="0">
              <a:solidFill>
                <a:srgbClr val="FFFFFF"/>
              </a:solidFill>
              <a:latin typeface="Montserrat"/>
              <a:ea typeface="Montserrat"/>
              <a:cs typeface="Montserrat"/>
              <a:sym typeface="Montserrat"/>
            </a:endParaRPr>
          </a:p>
        </p:txBody>
      </p:sp>
      <p:pic>
        <p:nvPicPr>
          <p:cNvPr id="256" name="Google Shape;256;p31"/>
          <p:cNvPicPr preferRelativeResize="0"/>
          <p:nvPr/>
        </p:nvPicPr>
        <p:blipFill>
          <a:blip r:embed="rId5">
            <a:alphaModFix/>
          </a:blip>
          <a:stretch>
            <a:fillRect/>
          </a:stretch>
        </p:blipFill>
        <p:spPr>
          <a:xfrm>
            <a:off x="5675275" y="1781475"/>
            <a:ext cx="3183967" cy="1906975"/>
          </a:xfrm>
          <a:prstGeom prst="rect">
            <a:avLst/>
          </a:prstGeom>
          <a:noFill/>
          <a:ln>
            <a:noFill/>
          </a:ln>
        </p:spPr>
      </p:pic>
      <p:sp>
        <p:nvSpPr>
          <p:cNvPr id="257" name="Google Shape;257;p31"/>
          <p:cNvSpPr txBox="1"/>
          <p:nvPr/>
        </p:nvSpPr>
        <p:spPr>
          <a:xfrm>
            <a:off x="418300" y="962100"/>
            <a:ext cx="3984900" cy="166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How does this circuit work?</a:t>
            </a:r>
            <a:br>
              <a:rPr lang="en" sz="2400" b="1">
                <a:solidFill>
                  <a:srgbClr val="FFFFFF"/>
                </a:solidFill>
                <a:latin typeface="Montserrat"/>
                <a:ea typeface="Montserrat"/>
                <a:cs typeface="Montserrat"/>
                <a:sym typeface="Montserrat"/>
              </a:rPr>
            </a:br>
            <a:r>
              <a:rPr lang="en" sz="2400">
                <a:solidFill>
                  <a:srgbClr val="FFFFFF"/>
                </a:solidFill>
                <a:latin typeface="Montserrat"/>
                <a:ea typeface="Montserrat"/>
                <a:cs typeface="Montserrat"/>
                <a:sym typeface="Montserrat"/>
              </a:rPr>
              <a:t>What is the purpose of the small tactile button?</a:t>
            </a:r>
            <a:endParaRPr sz="2400">
              <a:solidFill>
                <a:srgbClr val="FFFFFF"/>
              </a:solidFill>
              <a:latin typeface="Montserrat"/>
              <a:ea typeface="Montserrat"/>
              <a:cs typeface="Montserrat"/>
              <a:sym typeface="Montserrat"/>
            </a:endParaRPr>
          </a:p>
          <a:p>
            <a:pPr marL="0" lvl="0" indent="0" algn="l"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258" name="Google Shape;258;p31"/>
          <p:cNvSpPr txBox="1"/>
          <p:nvPr/>
        </p:nvSpPr>
        <p:spPr>
          <a:xfrm>
            <a:off x="418300" y="2656725"/>
            <a:ext cx="5001600" cy="166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Background</a:t>
            </a:r>
            <a:br>
              <a:rPr lang="en" sz="2400" b="1">
                <a:solidFill>
                  <a:srgbClr val="FFFFFF"/>
                </a:solidFill>
                <a:latin typeface="Montserrat"/>
                <a:ea typeface="Montserrat"/>
                <a:cs typeface="Montserrat"/>
                <a:sym typeface="Montserrat"/>
              </a:rPr>
            </a:br>
            <a:r>
              <a:rPr lang="en" sz="1500">
                <a:solidFill>
                  <a:srgbClr val="FFFFFF"/>
                </a:solidFill>
                <a:latin typeface="Montserrat"/>
                <a:ea typeface="Montserrat"/>
                <a:cs typeface="Montserrat"/>
                <a:sym typeface="Montserrat"/>
              </a:rPr>
              <a:t>This button is a type of SPST (Single Pole Single Throw) switch. They have two terminals which means they can only connect to a single input and a single output. These work well as simple on/off circuits for one conducting loop.</a:t>
            </a:r>
            <a:endParaRPr sz="1500">
              <a:solidFill>
                <a:srgbClr val="FFFFFF"/>
              </a:solidFill>
              <a:latin typeface="Montserrat"/>
              <a:ea typeface="Montserrat"/>
              <a:cs typeface="Montserrat"/>
              <a:sym typeface="Montserrat"/>
            </a:endParaRPr>
          </a:p>
          <a:p>
            <a:pPr marL="0" lvl="0" indent="0" algn="l" rtl="0">
              <a:spcBef>
                <a:spcPts val="0"/>
              </a:spcBef>
              <a:spcAft>
                <a:spcPts val="0"/>
              </a:spcAft>
              <a:buNone/>
            </a:pPr>
            <a:endParaRPr sz="1500">
              <a:solidFill>
                <a:srgbClr val="FFFFFF"/>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2"/>
        <p:cNvGrpSpPr/>
        <p:nvPr/>
      </p:nvGrpSpPr>
      <p:grpSpPr>
        <a:xfrm>
          <a:off x="0" y="0"/>
          <a:ext cx="0" cy="0"/>
          <a:chOff x="0" y="0"/>
          <a:chExt cx="0" cy="0"/>
        </a:xfrm>
      </p:grpSpPr>
      <p:pic>
        <p:nvPicPr>
          <p:cNvPr id="263" name="Google Shape;263;p32"/>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264" name="Google Shape;264;p32"/>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265" name="Google Shape;265;p32"/>
          <p:cNvSpPr/>
          <p:nvPr/>
        </p:nvSpPr>
        <p:spPr>
          <a:xfrm>
            <a:off x="0" y="-20375"/>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txBox="1"/>
          <p:nvPr/>
        </p:nvSpPr>
        <p:spPr>
          <a:xfrm>
            <a:off x="616300" y="327375"/>
            <a:ext cx="7960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MiniGame:</a:t>
            </a:r>
            <a:endParaRPr sz="2400" dirty="0">
              <a:solidFill>
                <a:srgbClr val="FFFFFF"/>
              </a:solidFill>
              <a:latin typeface="Montserrat"/>
              <a:ea typeface="Montserrat"/>
              <a:cs typeface="Montserrat"/>
              <a:sym typeface="Montserrat"/>
            </a:endParaRPr>
          </a:p>
        </p:txBody>
      </p:sp>
      <p:sp>
        <p:nvSpPr>
          <p:cNvPr id="267" name="Google Shape;267;p32"/>
          <p:cNvSpPr txBox="1"/>
          <p:nvPr/>
        </p:nvSpPr>
        <p:spPr>
          <a:xfrm>
            <a:off x="2596000" y="327375"/>
            <a:ext cx="31905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Explosive Escape</a:t>
            </a:r>
            <a:endParaRPr sz="2400">
              <a:solidFill>
                <a:srgbClr val="FFFFFF"/>
              </a:solidFill>
              <a:latin typeface="Montserrat"/>
              <a:ea typeface="Montserrat"/>
              <a:cs typeface="Montserrat"/>
              <a:sym typeface="Montserrat"/>
            </a:endParaRPr>
          </a:p>
        </p:txBody>
      </p:sp>
      <p:pic>
        <p:nvPicPr>
          <p:cNvPr id="268" name="Google Shape;268;p32"/>
          <p:cNvPicPr preferRelativeResize="0"/>
          <p:nvPr/>
        </p:nvPicPr>
        <p:blipFill rotWithShape="1">
          <a:blip r:embed="rId5">
            <a:alphaModFix/>
          </a:blip>
          <a:srcRect t="14669" b="33331"/>
          <a:stretch/>
        </p:blipFill>
        <p:spPr>
          <a:xfrm>
            <a:off x="616300" y="1114950"/>
            <a:ext cx="3668525" cy="2063550"/>
          </a:xfrm>
          <a:prstGeom prst="rect">
            <a:avLst/>
          </a:prstGeom>
          <a:noFill/>
          <a:ln>
            <a:noFill/>
          </a:ln>
        </p:spPr>
      </p:pic>
      <p:pic>
        <p:nvPicPr>
          <p:cNvPr id="269" name="Google Shape;269;p32"/>
          <p:cNvPicPr preferRelativeResize="0"/>
          <p:nvPr/>
        </p:nvPicPr>
        <p:blipFill>
          <a:blip r:embed="rId6">
            <a:alphaModFix/>
          </a:blip>
          <a:stretch>
            <a:fillRect/>
          </a:stretch>
        </p:blipFill>
        <p:spPr>
          <a:xfrm>
            <a:off x="5386300" y="1178513"/>
            <a:ext cx="3190500" cy="1936427"/>
          </a:xfrm>
          <a:prstGeom prst="rect">
            <a:avLst/>
          </a:prstGeom>
          <a:noFill/>
          <a:ln>
            <a:noFill/>
          </a:ln>
        </p:spPr>
      </p:pic>
      <p:sp>
        <p:nvSpPr>
          <p:cNvPr id="270" name="Google Shape;270;p32"/>
          <p:cNvSpPr txBox="1"/>
          <p:nvPr/>
        </p:nvSpPr>
        <p:spPr>
          <a:xfrm>
            <a:off x="537050" y="3448600"/>
            <a:ext cx="75510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Montserrat"/>
                <a:ea typeface="Montserrat"/>
                <a:cs typeface="Montserrat"/>
                <a:sym typeface="Montserrat"/>
              </a:rPr>
              <a:t>What power-up do you get in the game from connecting the circuit above?</a:t>
            </a:r>
            <a:endParaRPr sz="240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gtEl>
                                        <p:attrNameLst>
                                          <p:attrName>style.visibility</p:attrName>
                                        </p:attrNameLst>
                                      </p:cBhvr>
                                      <p:to>
                                        <p:strVal val="visible"/>
                                      </p:to>
                                    </p:set>
                                    <p:animEffect transition="in" filter="fade">
                                      <p:cBhvr>
                                        <p:cTn id="12"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4"/>
        <p:cNvGrpSpPr/>
        <p:nvPr/>
      </p:nvGrpSpPr>
      <p:grpSpPr>
        <a:xfrm>
          <a:off x="0" y="0"/>
          <a:ext cx="0" cy="0"/>
          <a:chOff x="0" y="0"/>
          <a:chExt cx="0" cy="0"/>
        </a:xfrm>
      </p:grpSpPr>
      <p:pic>
        <p:nvPicPr>
          <p:cNvPr id="275" name="Google Shape;275;p33"/>
          <p:cNvPicPr preferRelativeResize="0"/>
          <p:nvPr/>
        </p:nvPicPr>
        <p:blipFill rotWithShape="1">
          <a:blip r:embed="rId3">
            <a:alphaModFix/>
          </a:blip>
          <a:srcRect l="3647" r="1861"/>
          <a:stretch/>
        </p:blipFill>
        <p:spPr>
          <a:xfrm>
            <a:off x="0" y="-22000"/>
            <a:ext cx="9144002" cy="5198325"/>
          </a:xfrm>
          <a:prstGeom prst="rect">
            <a:avLst/>
          </a:prstGeom>
          <a:noFill/>
          <a:ln>
            <a:noFill/>
          </a:ln>
        </p:spPr>
      </p:pic>
      <p:pic>
        <p:nvPicPr>
          <p:cNvPr id="276" name="Google Shape;276;p33"/>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277" name="Google Shape;277;p33"/>
          <p:cNvSpPr/>
          <p:nvPr/>
        </p:nvSpPr>
        <p:spPr>
          <a:xfrm>
            <a:off x="0" y="-22000"/>
            <a:ext cx="9144000" cy="4532100"/>
          </a:xfrm>
          <a:prstGeom prst="rect">
            <a:avLst/>
          </a:prstGeom>
          <a:solidFill>
            <a:srgbClr val="00A1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3"/>
          <p:cNvSpPr txBox="1"/>
          <p:nvPr/>
        </p:nvSpPr>
        <p:spPr>
          <a:xfrm>
            <a:off x="418300" y="327375"/>
            <a:ext cx="79605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MiniGame:</a:t>
            </a:r>
            <a:endParaRPr sz="2400" dirty="0">
              <a:solidFill>
                <a:srgbClr val="FFFFFF"/>
              </a:solidFill>
              <a:latin typeface="Montserrat"/>
              <a:ea typeface="Montserrat"/>
              <a:cs typeface="Montserrat"/>
              <a:sym typeface="Montserrat"/>
            </a:endParaRPr>
          </a:p>
        </p:txBody>
      </p:sp>
      <p:sp>
        <p:nvSpPr>
          <p:cNvPr id="279" name="Google Shape;279;p33"/>
          <p:cNvSpPr txBox="1"/>
          <p:nvPr/>
        </p:nvSpPr>
        <p:spPr>
          <a:xfrm>
            <a:off x="6199700" y="1164075"/>
            <a:ext cx="1966800" cy="5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latin typeface="Montserrat"/>
                <a:ea typeface="Montserrat"/>
                <a:cs typeface="Montserrat"/>
                <a:sym typeface="Montserrat"/>
              </a:rPr>
              <a:t>GPIO</a:t>
            </a:r>
            <a:r>
              <a:rPr lang="en" sz="1800">
                <a:solidFill>
                  <a:schemeClr val="lt1"/>
                </a:solidFill>
                <a:latin typeface="Montserrat"/>
                <a:ea typeface="Montserrat"/>
                <a:cs typeface="Montserrat"/>
                <a:sym typeface="Montserrat"/>
              </a:rPr>
              <a:t> Setup</a:t>
            </a:r>
            <a:endParaRPr sz="1800">
              <a:solidFill>
                <a:schemeClr val="lt1"/>
              </a:solidFill>
              <a:latin typeface="Montserrat"/>
              <a:ea typeface="Montserrat"/>
              <a:cs typeface="Montserrat"/>
              <a:sym typeface="Montserrat"/>
            </a:endParaRPr>
          </a:p>
          <a:p>
            <a:pPr marL="0" lvl="0" indent="0" algn="l"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280" name="Google Shape;280;p33"/>
          <p:cNvSpPr txBox="1"/>
          <p:nvPr/>
        </p:nvSpPr>
        <p:spPr>
          <a:xfrm>
            <a:off x="2203430" y="327375"/>
            <a:ext cx="31905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ontserrat"/>
                <a:ea typeface="Montserrat"/>
                <a:cs typeface="Montserrat"/>
                <a:sym typeface="Montserrat"/>
              </a:rPr>
              <a:t>Explosive Escape</a:t>
            </a:r>
            <a:endParaRPr sz="2400" dirty="0">
              <a:solidFill>
                <a:srgbClr val="FFFFFF"/>
              </a:solidFill>
              <a:latin typeface="Montserrat"/>
              <a:ea typeface="Montserrat"/>
              <a:cs typeface="Montserrat"/>
              <a:sym typeface="Montserrat"/>
            </a:endParaRPr>
          </a:p>
        </p:txBody>
      </p:sp>
      <p:pic>
        <p:nvPicPr>
          <p:cNvPr id="281" name="Google Shape;281;p33"/>
          <p:cNvPicPr preferRelativeResize="0"/>
          <p:nvPr/>
        </p:nvPicPr>
        <p:blipFill>
          <a:blip r:embed="rId5">
            <a:alphaModFix/>
          </a:blip>
          <a:stretch>
            <a:fillRect/>
          </a:stretch>
        </p:blipFill>
        <p:spPr>
          <a:xfrm>
            <a:off x="5675275" y="1781475"/>
            <a:ext cx="3190500" cy="1936427"/>
          </a:xfrm>
          <a:prstGeom prst="rect">
            <a:avLst/>
          </a:prstGeom>
          <a:noFill/>
          <a:ln>
            <a:noFill/>
          </a:ln>
        </p:spPr>
      </p:pic>
      <p:sp>
        <p:nvSpPr>
          <p:cNvPr id="282" name="Google Shape;282;p33"/>
          <p:cNvSpPr txBox="1"/>
          <p:nvPr/>
        </p:nvSpPr>
        <p:spPr>
          <a:xfrm>
            <a:off x="418300" y="962100"/>
            <a:ext cx="3984900" cy="166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How does this circuit work?</a:t>
            </a:r>
            <a:br>
              <a:rPr lang="en" sz="2400" b="1">
                <a:solidFill>
                  <a:srgbClr val="FFFFFF"/>
                </a:solidFill>
                <a:latin typeface="Montserrat"/>
                <a:ea typeface="Montserrat"/>
                <a:cs typeface="Montserrat"/>
                <a:sym typeface="Montserrat"/>
              </a:rPr>
            </a:br>
            <a:r>
              <a:rPr lang="en" sz="2400">
                <a:solidFill>
                  <a:srgbClr val="FFFFFF"/>
                </a:solidFill>
                <a:latin typeface="Montserrat"/>
                <a:ea typeface="Montserrat"/>
                <a:cs typeface="Montserrat"/>
                <a:sym typeface="Montserrat"/>
              </a:rPr>
              <a:t>What is the purpose of the small tactile button?</a:t>
            </a:r>
            <a:endParaRPr sz="2400">
              <a:solidFill>
                <a:srgbClr val="FFFFFF"/>
              </a:solidFill>
              <a:latin typeface="Montserrat"/>
              <a:ea typeface="Montserrat"/>
              <a:cs typeface="Montserrat"/>
              <a:sym typeface="Montserrat"/>
            </a:endParaRPr>
          </a:p>
          <a:p>
            <a:pPr marL="0" lvl="0" indent="0" algn="l"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283" name="Google Shape;283;p33"/>
          <p:cNvSpPr txBox="1"/>
          <p:nvPr/>
        </p:nvSpPr>
        <p:spPr>
          <a:xfrm>
            <a:off x="418300" y="2656725"/>
            <a:ext cx="5150400" cy="166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ontserrat"/>
                <a:ea typeface="Montserrat"/>
                <a:cs typeface="Montserrat"/>
                <a:sym typeface="Montserrat"/>
              </a:rPr>
              <a:t>Background</a:t>
            </a:r>
            <a:br>
              <a:rPr lang="en" sz="2400" b="1">
                <a:solidFill>
                  <a:srgbClr val="FFFFFF"/>
                </a:solidFill>
                <a:latin typeface="Montserrat"/>
                <a:ea typeface="Montserrat"/>
                <a:cs typeface="Montserrat"/>
                <a:sym typeface="Montserrat"/>
              </a:rPr>
            </a:br>
            <a:r>
              <a:rPr lang="en" sz="1500">
                <a:solidFill>
                  <a:srgbClr val="FFFFFF"/>
                </a:solidFill>
                <a:latin typeface="Montserrat"/>
                <a:ea typeface="Montserrat"/>
                <a:cs typeface="Montserrat"/>
                <a:sym typeface="Montserrat"/>
              </a:rPr>
              <a:t>This switch is a type of SPDT (Single Pole Double Throw) switch. They have three terminals: one common pin and two pins which vie for connection to the common pin. SPDTs allow you to select between two power sources, swap inputs, or have two circuits attached to the same switch. </a:t>
            </a:r>
            <a:endParaRPr sz="1500">
              <a:solidFill>
                <a:srgbClr val="FFFFFF"/>
              </a:solidFill>
              <a:latin typeface="Montserrat"/>
              <a:ea typeface="Montserrat"/>
              <a:cs typeface="Montserrat"/>
              <a:sym typeface="Montserrat"/>
            </a:endParaRPr>
          </a:p>
          <a:p>
            <a:pPr marL="0" lvl="0" indent="0" algn="l" rtl="0">
              <a:spcBef>
                <a:spcPts val="0"/>
              </a:spcBef>
              <a:spcAft>
                <a:spcPts val="0"/>
              </a:spcAft>
              <a:buNone/>
            </a:pPr>
            <a:endParaRPr sz="1500">
              <a:solidFill>
                <a:srgbClr val="FFFFFF"/>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1137</Words>
  <Application>Microsoft Office PowerPoint</Application>
  <PresentationFormat>On-screen Show (16:9)</PresentationFormat>
  <Paragraphs>108</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Simple Light</vt:lpstr>
      <vt:lpstr>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Hay</dc:creator>
  <cp:lastModifiedBy>Kate Hay</cp:lastModifiedBy>
  <cp:revision>2</cp:revision>
  <dcterms:modified xsi:type="dcterms:W3CDTF">2024-08-26T17:16:34Z</dcterms:modified>
</cp:coreProperties>
</file>