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5143500" cx="9144000"/>
  <p:notesSz cx="6858000" cy="9144000"/>
  <p:embeddedFontLst>
    <p:embeddedFont>
      <p:font typeface="Montserrat"/>
      <p:regular r:id="rId20"/>
      <p:bold r:id="rId21"/>
      <p:italic r:id="rId22"/>
      <p:boldItalic r:id="rId23"/>
    </p:embeddedFont>
    <p:embeddedFont>
      <p:font typeface="Lato"/>
      <p:regular r:id="rId24"/>
      <p:bold r:id="rId25"/>
      <p:italic r:id="rId26"/>
      <p:boldItalic r:id="rId27"/>
    </p:embeddedFont>
    <p:embeddedFont>
      <p:font typeface="Montserrat Medium"/>
      <p:regular r:id="rId28"/>
      <p:bold r:id="rId29"/>
      <p:italic r:id="rId30"/>
      <p:boldItalic r:id="rId31"/>
    </p:embeddedFont>
    <p:embeddedFont>
      <p:font typeface="Montserrat Light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Lato-regular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Lato-italic.fntdata"/><Relationship Id="rId25" Type="http://schemas.openxmlformats.org/officeDocument/2006/relationships/font" Target="fonts/Lato-bold.fntdata"/><Relationship Id="rId28" Type="http://schemas.openxmlformats.org/officeDocument/2006/relationships/font" Target="fonts/MontserratMedium-regular.fntdata"/><Relationship Id="rId27" Type="http://schemas.openxmlformats.org/officeDocument/2006/relationships/font" Target="fonts/Lato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MontserratMedium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MontserratMedium-boldItalic.fntdata"/><Relationship Id="rId30" Type="http://schemas.openxmlformats.org/officeDocument/2006/relationships/font" Target="fonts/MontserratMedium-italic.fntdata"/><Relationship Id="rId11" Type="http://schemas.openxmlformats.org/officeDocument/2006/relationships/slide" Target="slides/slide5.xml"/><Relationship Id="rId33" Type="http://schemas.openxmlformats.org/officeDocument/2006/relationships/font" Target="fonts/MontserratLight-bold.fntdata"/><Relationship Id="rId10" Type="http://schemas.openxmlformats.org/officeDocument/2006/relationships/slide" Target="slides/slide4.xml"/><Relationship Id="rId32" Type="http://schemas.openxmlformats.org/officeDocument/2006/relationships/font" Target="fonts/MontserratLight-regular.fntdata"/><Relationship Id="rId13" Type="http://schemas.openxmlformats.org/officeDocument/2006/relationships/slide" Target="slides/slide7.xml"/><Relationship Id="rId35" Type="http://schemas.openxmlformats.org/officeDocument/2006/relationships/font" Target="fonts/MontserratLight-boldItalic.fntdata"/><Relationship Id="rId12" Type="http://schemas.openxmlformats.org/officeDocument/2006/relationships/slide" Target="slides/slide6.xml"/><Relationship Id="rId34" Type="http://schemas.openxmlformats.org/officeDocument/2006/relationships/font" Target="fonts/MontserratLight-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60dfd757b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60dfd757b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60dfd757b1_0_6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60dfd757b1_0_6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</a:t>
            </a:r>
            <a:r>
              <a:rPr lang="en"/>
              <a:t> step: Share your results.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60dfd757b1_0_6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60dfd757b1_0_6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60dfd757b1_0_6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60dfd757b1_0_6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Consider: Engineering Design Process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60dfd757b1_0_3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60dfd757b1_0_3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Collect these exit slips as a formative assessment to see what you need to review next class!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60dfd757b1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60dfd757b1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did you think about when you were designing your bot?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60dfd757b1_0_5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60dfd757b1_0_5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Consider: Engineering Design Process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60dfd757b1_0_5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60dfd757b1_0_5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step: Identify the problem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60dfd757b1_0_5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60dfd757b1_0_5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Second</a:t>
            </a:r>
            <a:r>
              <a:rPr lang="en"/>
              <a:t> step: Identify possible solutions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60dfd757b1_0_5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60dfd757b1_0_5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Third</a:t>
            </a:r>
            <a:r>
              <a:rPr lang="en"/>
              <a:t> step: What will your solution look like?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60dfd757b1_0_6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60dfd757b1_0_6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Fourth</a:t>
            </a:r>
            <a:r>
              <a:rPr lang="en"/>
              <a:t> step: Build your plan.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60dfd757b1_0_6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60dfd757b1_0_6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Fifth</a:t>
            </a:r>
            <a:r>
              <a:rPr lang="en"/>
              <a:t> step: Test your solution.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60dfd757b1_0_6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60dfd757b1_0_6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Sixth</a:t>
            </a:r>
            <a:r>
              <a:rPr lang="en"/>
              <a:t> step: How can you make your solution better?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FFFFFF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" name="Google Shape;56;p14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57" name="Google Shape;57;p14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rgbClr val="6AA8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4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rgbClr val="00A2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4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4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rgbClr val="F518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" name="Google Shape;61;p14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62" name="Google Shape;62;p14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15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66" name="Google Shape;66;p15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5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5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5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5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5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5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5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5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5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5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5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5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5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5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5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5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5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15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5" name="Google Shape;85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rgbClr val="FFFFFF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1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88" name="Google Shape;88;p1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rgbClr val="00A2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rgbClr val="F518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" name="Google Shape;90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91" name="Google Shape;91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2" name="Google Shape;92;p16"/>
          <p:cNvPicPr preferRelativeResize="0"/>
          <p:nvPr/>
        </p:nvPicPr>
        <p:blipFill rotWithShape="1">
          <a:blip r:embed="rId2">
            <a:alphaModFix/>
          </a:blip>
          <a:srcRect b="12844" l="22458" r="22075" t="12777"/>
          <a:stretch/>
        </p:blipFill>
        <p:spPr>
          <a:xfrm>
            <a:off x="7898437" y="4040525"/>
            <a:ext cx="1122714" cy="1016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rgbClr val="FFFFFF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1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5" name="Google Shape;95;p1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rgbClr val="6AA8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7" name="Google Shape;97;p1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8" name="Google Shape;98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9" name="Google Shape;99;p17"/>
          <p:cNvPicPr preferRelativeResize="0"/>
          <p:nvPr/>
        </p:nvPicPr>
        <p:blipFill rotWithShape="1">
          <a:blip r:embed="rId2">
            <a:alphaModFix/>
          </a:blip>
          <a:srcRect b="12844" l="22458" r="22075" t="12777"/>
          <a:stretch/>
        </p:blipFill>
        <p:spPr>
          <a:xfrm>
            <a:off x="7898437" y="4040525"/>
            <a:ext cx="1122714" cy="1016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18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102" name="Google Shape;102;p18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8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4" name="Google Shape;104;p1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1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108" name="Google Shape;108;p1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0" name="Google Shape;110;p19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1" name="Google Shape;111;p19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2" name="Google Shape;112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oogle Shape;114;p20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115" name="Google Shape;115;p20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20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20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20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20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20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20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20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20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20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20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20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20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20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20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20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20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20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3" name="Google Shape;133;p20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4" name="Google Shape;134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21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137" name="Google Shape;137;p21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21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21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0" name="Google Shape;140;p21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41" name="Google Shape;141;p21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42" name="Google Shape;142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22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45" name="Google Shape;145;p22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22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7" name="Google Shape;147;p22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8" name="Google Shape;14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2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51" name="Google Shape;151;p2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2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2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2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2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2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2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2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2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2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2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2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2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2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2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2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2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2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9" name="Google Shape;169;p23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70" name="Google Shape;170;p23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71" name="Google Shape;171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3200" y="-22000"/>
            <a:ext cx="9656800" cy="5187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7200" y="496525"/>
            <a:ext cx="3558599" cy="327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5"/>
          <p:cNvSpPr txBox="1"/>
          <p:nvPr/>
        </p:nvSpPr>
        <p:spPr>
          <a:xfrm>
            <a:off x="1231675" y="3875875"/>
            <a:ext cx="62631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99999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Lesson 4.2 Slides</a:t>
            </a:r>
            <a:br>
              <a:rPr i="1" lang="en" sz="1800">
                <a:solidFill>
                  <a:srgbClr val="99999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i="1" lang="en" sz="1800">
                <a:solidFill>
                  <a:srgbClr val="99999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Introduction to Design Thinking</a:t>
            </a:r>
            <a:endParaRPr>
              <a:solidFill>
                <a:srgbClr val="9999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34"/>
          <p:cNvPicPr preferRelativeResize="0"/>
          <p:nvPr/>
        </p:nvPicPr>
        <p:blipFill rotWithShape="1">
          <a:blip r:embed="rId3">
            <a:alphaModFix/>
          </a:blip>
          <a:srcRect b="0" l="3647" r="1861" t="0"/>
          <a:stretch/>
        </p:blipFill>
        <p:spPr>
          <a:xfrm>
            <a:off x="0" y="-22000"/>
            <a:ext cx="9144002" cy="519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41349" y="4752779"/>
            <a:ext cx="1083576" cy="202125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4"/>
          <p:cNvSpPr/>
          <p:nvPr/>
        </p:nvSpPr>
        <p:spPr>
          <a:xfrm>
            <a:off x="0" y="-20375"/>
            <a:ext cx="9144000" cy="4532100"/>
          </a:xfrm>
          <a:prstGeom prst="rect">
            <a:avLst/>
          </a:prstGeom>
          <a:solidFill>
            <a:srgbClr val="00A1D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0" name="Google Shape;300;p34"/>
          <p:cNvGrpSpPr/>
          <p:nvPr/>
        </p:nvGrpSpPr>
        <p:grpSpPr>
          <a:xfrm>
            <a:off x="419650" y="920175"/>
            <a:ext cx="2323315" cy="3505473"/>
            <a:chOff x="1791595" y="2279665"/>
            <a:chExt cx="1344900" cy="2169900"/>
          </a:xfrm>
        </p:grpSpPr>
        <p:sp>
          <p:nvSpPr>
            <p:cNvPr id="301" name="Google Shape;301;p34"/>
            <p:cNvSpPr/>
            <p:nvPr/>
          </p:nvSpPr>
          <p:spPr>
            <a:xfrm>
              <a:off x="1791595" y="2279665"/>
              <a:ext cx="1344900" cy="21699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02" name="Google Shape;302;p34"/>
            <p:cNvPicPr preferRelativeResize="0"/>
            <p:nvPr/>
          </p:nvPicPr>
          <p:blipFill rotWithShape="1">
            <a:blip r:embed="rId5">
              <a:alphaModFix/>
            </a:blip>
            <a:srcRect b="17027" l="68166" r="5518" t="18104"/>
            <a:stretch/>
          </p:blipFill>
          <p:spPr>
            <a:xfrm>
              <a:off x="1843528" y="2330715"/>
              <a:ext cx="1241172" cy="20678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3" name="Google Shape;303;p34"/>
          <p:cNvSpPr txBox="1"/>
          <p:nvPr/>
        </p:nvSpPr>
        <p:spPr>
          <a:xfrm>
            <a:off x="334300" y="327375"/>
            <a:ext cx="4922100" cy="5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Engineering Design Process: </a:t>
            </a:r>
            <a:endParaRPr sz="240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04" name="Google Shape;304;p34"/>
          <p:cNvSpPr txBox="1"/>
          <p:nvPr/>
        </p:nvSpPr>
        <p:spPr>
          <a:xfrm>
            <a:off x="5054925" y="327375"/>
            <a:ext cx="37572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Share your results.</a:t>
            </a:r>
            <a:endParaRPr sz="240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05" name="Google Shape;305;p34"/>
          <p:cNvSpPr txBox="1"/>
          <p:nvPr/>
        </p:nvSpPr>
        <p:spPr>
          <a:xfrm>
            <a:off x="3312625" y="1214500"/>
            <a:ext cx="51801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Others can benefit from learning of your solution.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6" name="Google Shape;306;p34"/>
          <p:cNvSpPr txBox="1"/>
          <p:nvPr/>
        </p:nvSpPr>
        <p:spPr>
          <a:xfrm>
            <a:off x="3312625" y="1899863"/>
            <a:ext cx="51801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Scientists, Mathematicians, and Engineers are always open to sharing. 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7" name="Google Shape;307;p34"/>
          <p:cNvSpPr txBox="1"/>
          <p:nvPr/>
        </p:nvSpPr>
        <p:spPr>
          <a:xfrm>
            <a:off x="3312625" y="2585225"/>
            <a:ext cx="51801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We all learn and grow together.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35"/>
          <p:cNvPicPr preferRelativeResize="0"/>
          <p:nvPr/>
        </p:nvPicPr>
        <p:blipFill rotWithShape="1">
          <a:blip r:embed="rId3">
            <a:alphaModFix/>
          </a:blip>
          <a:srcRect b="0" l="3647" r="1861" t="0"/>
          <a:stretch/>
        </p:blipFill>
        <p:spPr>
          <a:xfrm>
            <a:off x="0" y="-22000"/>
            <a:ext cx="9144002" cy="519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41349" y="4752779"/>
            <a:ext cx="1083576" cy="202125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35"/>
          <p:cNvSpPr/>
          <p:nvPr/>
        </p:nvSpPr>
        <p:spPr>
          <a:xfrm>
            <a:off x="0" y="-20375"/>
            <a:ext cx="9144000" cy="4532100"/>
          </a:xfrm>
          <a:prstGeom prst="rect">
            <a:avLst/>
          </a:prstGeom>
          <a:solidFill>
            <a:srgbClr val="00A1D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35"/>
          <p:cNvSpPr txBox="1"/>
          <p:nvPr/>
        </p:nvSpPr>
        <p:spPr>
          <a:xfrm>
            <a:off x="616300" y="327375"/>
            <a:ext cx="7960500" cy="6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Pip Hop</a:t>
            </a:r>
            <a:endParaRPr sz="240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316" name="Google Shape;316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95025" y="1393204"/>
            <a:ext cx="4681775" cy="2234767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35"/>
          <p:cNvSpPr txBox="1"/>
          <p:nvPr/>
        </p:nvSpPr>
        <p:spPr>
          <a:xfrm>
            <a:off x="616300" y="1097350"/>
            <a:ext cx="3213300" cy="7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What was the first thing you did?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8" name="Google Shape;318;p35"/>
          <p:cNvSpPr txBox="1"/>
          <p:nvPr/>
        </p:nvSpPr>
        <p:spPr>
          <a:xfrm>
            <a:off x="616300" y="1834550"/>
            <a:ext cx="2800800" cy="7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How did you explore the minigame?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9" name="Google Shape;319;p35"/>
          <p:cNvSpPr txBox="1"/>
          <p:nvPr/>
        </p:nvSpPr>
        <p:spPr>
          <a:xfrm>
            <a:off x="616300" y="2571750"/>
            <a:ext cx="2800800" cy="7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What did you learn from this minigame?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36"/>
          <p:cNvPicPr preferRelativeResize="0"/>
          <p:nvPr/>
        </p:nvPicPr>
        <p:blipFill rotWithShape="1">
          <a:blip r:embed="rId3">
            <a:alphaModFix/>
          </a:blip>
          <a:srcRect b="0" l="3647" r="1861" t="0"/>
          <a:stretch/>
        </p:blipFill>
        <p:spPr>
          <a:xfrm>
            <a:off x="0" y="-22000"/>
            <a:ext cx="9144002" cy="519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41349" y="4752779"/>
            <a:ext cx="1083576" cy="202125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36"/>
          <p:cNvSpPr/>
          <p:nvPr/>
        </p:nvSpPr>
        <p:spPr>
          <a:xfrm>
            <a:off x="0" y="-20375"/>
            <a:ext cx="9144000" cy="4532100"/>
          </a:xfrm>
          <a:prstGeom prst="rect">
            <a:avLst/>
          </a:prstGeom>
          <a:solidFill>
            <a:srgbClr val="00A1D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36"/>
          <p:cNvSpPr/>
          <p:nvPr/>
        </p:nvSpPr>
        <p:spPr>
          <a:xfrm>
            <a:off x="1758450" y="112825"/>
            <a:ext cx="5627100" cy="4265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8" name="Google Shape;328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62950" y="288900"/>
            <a:ext cx="5218075" cy="3913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p37"/>
          <p:cNvPicPr preferRelativeResize="0"/>
          <p:nvPr/>
        </p:nvPicPr>
        <p:blipFill rotWithShape="1">
          <a:blip r:embed="rId3">
            <a:alphaModFix/>
          </a:blip>
          <a:srcRect b="0" l="3647" r="1861" t="0"/>
          <a:stretch/>
        </p:blipFill>
        <p:spPr>
          <a:xfrm>
            <a:off x="0" y="-22000"/>
            <a:ext cx="9144002" cy="519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41349" y="4752779"/>
            <a:ext cx="1083576" cy="202125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37"/>
          <p:cNvSpPr txBox="1"/>
          <p:nvPr/>
        </p:nvSpPr>
        <p:spPr>
          <a:xfrm>
            <a:off x="666450" y="242600"/>
            <a:ext cx="75063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Montserrat"/>
                <a:ea typeface="Montserrat"/>
                <a:cs typeface="Montserrat"/>
                <a:sym typeface="Montserrat"/>
              </a:rPr>
              <a:t>Reflect!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6" name="Google Shape;336;p37"/>
          <p:cNvSpPr txBox="1"/>
          <p:nvPr/>
        </p:nvSpPr>
        <p:spPr>
          <a:xfrm>
            <a:off x="0" y="3936725"/>
            <a:ext cx="3302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37"/>
          <p:cNvSpPr txBox="1"/>
          <p:nvPr/>
        </p:nvSpPr>
        <p:spPr>
          <a:xfrm>
            <a:off x="762000" y="4356100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37"/>
          <p:cNvSpPr txBox="1"/>
          <p:nvPr/>
        </p:nvSpPr>
        <p:spPr>
          <a:xfrm>
            <a:off x="486900" y="878075"/>
            <a:ext cx="8438100" cy="35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99999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On your Exit Slip, write down:</a:t>
            </a:r>
            <a:br>
              <a:rPr lang="en" sz="2200">
                <a:solidFill>
                  <a:srgbClr val="99999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endParaRPr sz="2200">
              <a:solidFill>
                <a:srgbClr val="9999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200"/>
              <a:buFont typeface="Montserrat Medium"/>
              <a:buChar char="●"/>
            </a:pPr>
            <a:r>
              <a:rPr lang="en" sz="2200">
                <a:solidFill>
                  <a:srgbClr val="99999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 things you learned today.</a:t>
            </a:r>
            <a:br>
              <a:rPr lang="en" sz="2200">
                <a:solidFill>
                  <a:srgbClr val="99999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endParaRPr sz="2200">
              <a:solidFill>
                <a:srgbClr val="9999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200"/>
              <a:buFont typeface="Montserrat Medium"/>
              <a:buChar char="●"/>
            </a:pPr>
            <a:r>
              <a:rPr lang="en" sz="2200">
                <a:solidFill>
                  <a:srgbClr val="99999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1 question you have about today’s lesson.</a:t>
            </a:r>
            <a:br>
              <a:rPr lang="en" sz="2200">
                <a:solidFill>
                  <a:srgbClr val="99999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endParaRPr sz="2200">
              <a:solidFill>
                <a:srgbClr val="9999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200"/>
              <a:buFont typeface="Montserrat Medium"/>
              <a:buChar char="●"/>
            </a:pPr>
            <a:r>
              <a:rPr lang="en" sz="2200">
                <a:solidFill>
                  <a:srgbClr val="99999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 problem you faced and how you were able to solve it.</a:t>
            </a:r>
            <a:endParaRPr sz="2200">
              <a:solidFill>
                <a:srgbClr val="9999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6"/>
          <p:cNvPicPr preferRelativeResize="0"/>
          <p:nvPr/>
        </p:nvPicPr>
        <p:blipFill rotWithShape="1">
          <a:blip r:embed="rId3">
            <a:alphaModFix/>
          </a:blip>
          <a:srcRect b="0" l="3647" r="1861" t="0"/>
          <a:stretch/>
        </p:blipFill>
        <p:spPr>
          <a:xfrm>
            <a:off x="0" y="-22000"/>
            <a:ext cx="9144002" cy="519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41349" y="4752779"/>
            <a:ext cx="1083576" cy="20212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6"/>
          <p:cNvSpPr/>
          <p:nvPr/>
        </p:nvSpPr>
        <p:spPr>
          <a:xfrm>
            <a:off x="0" y="-20375"/>
            <a:ext cx="9144000" cy="4532100"/>
          </a:xfrm>
          <a:prstGeom prst="rect">
            <a:avLst/>
          </a:prstGeom>
          <a:solidFill>
            <a:srgbClr val="00A1D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6"/>
          <p:cNvSpPr txBox="1"/>
          <p:nvPr/>
        </p:nvSpPr>
        <p:spPr>
          <a:xfrm>
            <a:off x="616300" y="327375"/>
            <a:ext cx="7960500" cy="6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Bot Builder</a:t>
            </a:r>
            <a:endParaRPr sz="240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189" name="Google Shape;189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95025" y="1398625"/>
            <a:ext cx="4681775" cy="224392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6"/>
          <p:cNvSpPr txBox="1"/>
          <p:nvPr/>
        </p:nvSpPr>
        <p:spPr>
          <a:xfrm>
            <a:off x="616300" y="1097350"/>
            <a:ext cx="2800800" cy="7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How did you start designing your Bot?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1" name="Google Shape;191;p26"/>
          <p:cNvSpPr txBox="1"/>
          <p:nvPr/>
        </p:nvSpPr>
        <p:spPr>
          <a:xfrm>
            <a:off x="616300" y="1897383"/>
            <a:ext cx="3028500" cy="7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Did you play around with different designs?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2" name="Google Shape;192;p26"/>
          <p:cNvSpPr txBox="1"/>
          <p:nvPr/>
        </p:nvSpPr>
        <p:spPr>
          <a:xfrm>
            <a:off x="616300" y="2697417"/>
            <a:ext cx="3143700" cy="7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What steps did you follow to create your robot?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3" name="Google Shape;193;p26"/>
          <p:cNvSpPr txBox="1"/>
          <p:nvPr/>
        </p:nvSpPr>
        <p:spPr>
          <a:xfrm>
            <a:off x="616300" y="3497450"/>
            <a:ext cx="3143700" cy="7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What improvements can be made to your Bot?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7"/>
          <p:cNvPicPr preferRelativeResize="0"/>
          <p:nvPr/>
        </p:nvPicPr>
        <p:blipFill rotWithShape="1">
          <a:blip r:embed="rId3">
            <a:alphaModFix/>
          </a:blip>
          <a:srcRect b="0" l="3647" r="1861" t="0"/>
          <a:stretch/>
        </p:blipFill>
        <p:spPr>
          <a:xfrm>
            <a:off x="0" y="-22000"/>
            <a:ext cx="9144002" cy="519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41349" y="4752779"/>
            <a:ext cx="1083576" cy="20212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7"/>
          <p:cNvSpPr/>
          <p:nvPr/>
        </p:nvSpPr>
        <p:spPr>
          <a:xfrm>
            <a:off x="0" y="-20375"/>
            <a:ext cx="9144000" cy="4532100"/>
          </a:xfrm>
          <a:prstGeom prst="rect">
            <a:avLst/>
          </a:prstGeom>
          <a:solidFill>
            <a:srgbClr val="00A1D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7"/>
          <p:cNvSpPr/>
          <p:nvPr/>
        </p:nvSpPr>
        <p:spPr>
          <a:xfrm>
            <a:off x="1758450" y="112825"/>
            <a:ext cx="5627100" cy="4265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2" name="Google Shape;202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62950" y="288900"/>
            <a:ext cx="5218075" cy="3913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8"/>
          <p:cNvPicPr preferRelativeResize="0"/>
          <p:nvPr/>
        </p:nvPicPr>
        <p:blipFill rotWithShape="1">
          <a:blip r:embed="rId3">
            <a:alphaModFix/>
          </a:blip>
          <a:srcRect b="0" l="3647" r="1861" t="0"/>
          <a:stretch/>
        </p:blipFill>
        <p:spPr>
          <a:xfrm>
            <a:off x="0" y="-22000"/>
            <a:ext cx="9144002" cy="519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41349" y="4752779"/>
            <a:ext cx="1083576" cy="20212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8"/>
          <p:cNvSpPr/>
          <p:nvPr/>
        </p:nvSpPr>
        <p:spPr>
          <a:xfrm>
            <a:off x="0" y="-20375"/>
            <a:ext cx="9144000" cy="4532100"/>
          </a:xfrm>
          <a:prstGeom prst="rect">
            <a:avLst/>
          </a:prstGeom>
          <a:solidFill>
            <a:srgbClr val="00A1D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0" name="Google Shape;210;p28"/>
          <p:cNvGrpSpPr/>
          <p:nvPr/>
        </p:nvGrpSpPr>
        <p:grpSpPr>
          <a:xfrm>
            <a:off x="677446" y="1214495"/>
            <a:ext cx="2227439" cy="2714525"/>
            <a:chOff x="1940825" y="2461850"/>
            <a:chExt cx="1289400" cy="1680300"/>
          </a:xfrm>
        </p:grpSpPr>
        <p:sp>
          <p:nvSpPr>
            <p:cNvPr id="211" name="Google Shape;211;p28"/>
            <p:cNvSpPr/>
            <p:nvPr/>
          </p:nvSpPr>
          <p:spPr>
            <a:xfrm>
              <a:off x="1940825" y="2461850"/>
              <a:ext cx="1289400" cy="16803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12" name="Google Shape;212;p28"/>
            <p:cNvPicPr preferRelativeResize="0"/>
            <p:nvPr/>
          </p:nvPicPr>
          <p:blipFill rotWithShape="1">
            <a:blip r:embed="rId5">
              <a:alphaModFix/>
            </a:blip>
            <a:srcRect b="5536" l="3070" r="79234" t="60846"/>
            <a:stretch/>
          </p:blipFill>
          <p:spPr>
            <a:xfrm>
              <a:off x="2123850" y="2644200"/>
              <a:ext cx="923350" cy="13155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3" name="Google Shape;213;p28"/>
          <p:cNvSpPr txBox="1"/>
          <p:nvPr/>
        </p:nvSpPr>
        <p:spPr>
          <a:xfrm>
            <a:off x="334300" y="327375"/>
            <a:ext cx="4922100" cy="5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Engineering Design Process: </a:t>
            </a:r>
            <a:endParaRPr sz="240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14" name="Google Shape;214;p28"/>
          <p:cNvSpPr txBox="1"/>
          <p:nvPr/>
        </p:nvSpPr>
        <p:spPr>
          <a:xfrm>
            <a:off x="5054925" y="327375"/>
            <a:ext cx="37572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What is the problem?</a:t>
            </a:r>
            <a:endParaRPr sz="240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15" name="Google Shape;215;p28"/>
          <p:cNvSpPr txBox="1"/>
          <p:nvPr/>
        </p:nvSpPr>
        <p:spPr>
          <a:xfrm>
            <a:off x="3312625" y="1214500"/>
            <a:ext cx="51801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The first step is to </a:t>
            </a:r>
            <a:r>
              <a:rPr b="1"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identify the problem</a:t>
            </a: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6" name="Google Shape;216;p28"/>
          <p:cNvSpPr txBox="1"/>
          <p:nvPr/>
        </p:nvSpPr>
        <p:spPr>
          <a:xfrm>
            <a:off x="3312625" y="1899863"/>
            <a:ext cx="51801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What do we know about the problem?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7" name="Google Shape;217;p28"/>
          <p:cNvSpPr txBox="1"/>
          <p:nvPr/>
        </p:nvSpPr>
        <p:spPr>
          <a:xfrm>
            <a:off x="3312625" y="2585225"/>
            <a:ext cx="51801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Where else have we seen this problem?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29"/>
          <p:cNvPicPr preferRelativeResize="0"/>
          <p:nvPr/>
        </p:nvPicPr>
        <p:blipFill rotWithShape="1">
          <a:blip r:embed="rId3">
            <a:alphaModFix/>
          </a:blip>
          <a:srcRect b="0" l="3647" r="1861" t="0"/>
          <a:stretch/>
        </p:blipFill>
        <p:spPr>
          <a:xfrm>
            <a:off x="0" y="-22000"/>
            <a:ext cx="9144002" cy="519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41349" y="4752779"/>
            <a:ext cx="1083576" cy="202125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9"/>
          <p:cNvSpPr/>
          <p:nvPr/>
        </p:nvSpPr>
        <p:spPr>
          <a:xfrm>
            <a:off x="0" y="-20375"/>
            <a:ext cx="9144000" cy="4532100"/>
          </a:xfrm>
          <a:prstGeom prst="rect">
            <a:avLst/>
          </a:prstGeom>
          <a:solidFill>
            <a:srgbClr val="00A1D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5" name="Google Shape;225;p29"/>
          <p:cNvGrpSpPr/>
          <p:nvPr/>
        </p:nvGrpSpPr>
        <p:grpSpPr>
          <a:xfrm>
            <a:off x="677446" y="1214495"/>
            <a:ext cx="2227439" cy="2714525"/>
            <a:chOff x="1940825" y="2461850"/>
            <a:chExt cx="1289400" cy="1680300"/>
          </a:xfrm>
        </p:grpSpPr>
        <p:sp>
          <p:nvSpPr>
            <p:cNvPr id="226" name="Google Shape;226;p29"/>
            <p:cNvSpPr/>
            <p:nvPr/>
          </p:nvSpPr>
          <p:spPr>
            <a:xfrm>
              <a:off x="1940825" y="2461850"/>
              <a:ext cx="1289400" cy="16803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27" name="Google Shape;227;p29"/>
            <p:cNvPicPr preferRelativeResize="0"/>
            <p:nvPr/>
          </p:nvPicPr>
          <p:blipFill rotWithShape="1">
            <a:blip r:embed="rId5">
              <a:alphaModFix/>
            </a:blip>
            <a:srcRect b="35334" l="0" r="82304" t="31048"/>
            <a:stretch/>
          </p:blipFill>
          <p:spPr>
            <a:xfrm>
              <a:off x="2123850" y="2644200"/>
              <a:ext cx="923350" cy="13155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8" name="Google Shape;228;p29"/>
          <p:cNvSpPr txBox="1"/>
          <p:nvPr/>
        </p:nvSpPr>
        <p:spPr>
          <a:xfrm>
            <a:off x="334300" y="327375"/>
            <a:ext cx="4922100" cy="5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Engineering Design Process: </a:t>
            </a:r>
            <a:endParaRPr sz="240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29" name="Google Shape;229;p29"/>
          <p:cNvSpPr txBox="1"/>
          <p:nvPr/>
        </p:nvSpPr>
        <p:spPr>
          <a:xfrm>
            <a:off x="5054925" y="327375"/>
            <a:ext cx="37572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What are the possible solutions?</a:t>
            </a:r>
            <a:endParaRPr sz="240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30" name="Google Shape;230;p29"/>
          <p:cNvSpPr txBox="1"/>
          <p:nvPr/>
        </p:nvSpPr>
        <p:spPr>
          <a:xfrm>
            <a:off x="3312625" y="1214500"/>
            <a:ext cx="51801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The next step is to consider solutions.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1" name="Google Shape;231;p29"/>
          <p:cNvSpPr txBox="1"/>
          <p:nvPr/>
        </p:nvSpPr>
        <p:spPr>
          <a:xfrm>
            <a:off x="3312625" y="1899863"/>
            <a:ext cx="51801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What can we do to fix the problem?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2" name="Google Shape;232;p29"/>
          <p:cNvSpPr txBox="1"/>
          <p:nvPr/>
        </p:nvSpPr>
        <p:spPr>
          <a:xfrm>
            <a:off x="3312625" y="2585225"/>
            <a:ext cx="51801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How will we go about doing it?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30"/>
          <p:cNvPicPr preferRelativeResize="0"/>
          <p:nvPr/>
        </p:nvPicPr>
        <p:blipFill rotWithShape="1">
          <a:blip r:embed="rId3">
            <a:alphaModFix/>
          </a:blip>
          <a:srcRect b="0" l="3647" r="1861" t="0"/>
          <a:stretch/>
        </p:blipFill>
        <p:spPr>
          <a:xfrm>
            <a:off x="0" y="-22000"/>
            <a:ext cx="9144002" cy="519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41349" y="4752779"/>
            <a:ext cx="1083576" cy="20212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0"/>
          <p:cNvSpPr/>
          <p:nvPr/>
        </p:nvSpPr>
        <p:spPr>
          <a:xfrm>
            <a:off x="0" y="-20375"/>
            <a:ext cx="9144000" cy="4532100"/>
          </a:xfrm>
          <a:prstGeom prst="rect">
            <a:avLst/>
          </a:prstGeom>
          <a:solidFill>
            <a:srgbClr val="00A1D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0" name="Google Shape;240;p30"/>
          <p:cNvGrpSpPr/>
          <p:nvPr/>
        </p:nvGrpSpPr>
        <p:grpSpPr>
          <a:xfrm>
            <a:off x="677446" y="1214495"/>
            <a:ext cx="2227439" cy="2714525"/>
            <a:chOff x="1940825" y="2461850"/>
            <a:chExt cx="1289400" cy="1680300"/>
          </a:xfrm>
        </p:grpSpPr>
        <p:sp>
          <p:nvSpPr>
            <p:cNvPr id="241" name="Google Shape;241;p30"/>
            <p:cNvSpPr/>
            <p:nvPr/>
          </p:nvSpPr>
          <p:spPr>
            <a:xfrm>
              <a:off x="1940825" y="2461850"/>
              <a:ext cx="1289400" cy="16803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42" name="Google Shape;242;p30"/>
            <p:cNvPicPr preferRelativeResize="0"/>
            <p:nvPr/>
          </p:nvPicPr>
          <p:blipFill rotWithShape="1">
            <a:blip r:embed="rId5">
              <a:alphaModFix/>
            </a:blip>
            <a:srcRect b="37479" l="15635" r="62490" t="28903"/>
            <a:stretch/>
          </p:blipFill>
          <p:spPr>
            <a:xfrm>
              <a:off x="2019496" y="2644196"/>
              <a:ext cx="1141390" cy="131559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3" name="Google Shape;243;p30"/>
          <p:cNvSpPr txBox="1"/>
          <p:nvPr/>
        </p:nvSpPr>
        <p:spPr>
          <a:xfrm>
            <a:off x="334300" y="327375"/>
            <a:ext cx="4922100" cy="5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Engineering Design Process: </a:t>
            </a:r>
            <a:endParaRPr sz="240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44" name="Google Shape;244;p30"/>
          <p:cNvSpPr txBox="1"/>
          <p:nvPr/>
        </p:nvSpPr>
        <p:spPr>
          <a:xfrm>
            <a:off x="5054925" y="327375"/>
            <a:ext cx="37572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What will the solution look like?</a:t>
            </a:r>
            <a:endParaRPr sz="240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45" name="Google Shape;245;p30"/>
          <p:cNvSpPr txBox="1"/>
          <p:nvPr/>
        </p:nvSpPr>
        <p:spPr>
          <a:xfrm>
            <a:off x="3312625" y="1214500"/>
            <a:ext cx="51801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Once you have considered a solution, you can start planning.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6" name="Google Shape;246;p30"/>
          <p:cNvSpPr txBox="1"/>
          <p:nvPr/>
        </p:nvSpPr>
        <p:spPr>
          <a:xfrm>
            <a:off x="3312625" y="1899863"/>
            <a:ext cx="51801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Planning helps organize our implementation.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7" name="Google Shape;247;p30"/>
          <p:cNvSpPr txBox="1"/>
          <p:nvPr/>
        </p:nvSpPr>
        <p:spPr>
          <a:xfrm>
            <a:off x="3312625" y="2585225"/>
            <a:ext cx="51801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You should always plan for all possible outcomes (good and bad).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31"/>
          <p:cNvPicPr preferRelativeResize="0"/>
          <p:nvPr/>
        </p:nvPicPr>
        <p:blipFill rotWithShape="1">
          <a:blip r:embed="rId3">
            <a:alphaModFix/>
          </a:blip>
          <a:srcRect b="0" l="3647" r="1861" t="0"/>
          <a:stretch/>
        </p:blipFill>
        <p:spPr>
          <a:xfrm>
            <a:off x="0" y="-22000"/>
            <a:ext cx="9144002" cy="519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41349" y="4752779"/>
            <a:ext cx="1083576" cy="202125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1"/>
          <p:cNvSpPr/>
          <p:nvPr/>
        </p:nvSpPr>
        <p:spPr>
          <a:xfrm>
            <a:off x="0" y="-20375"/>
            <a:ext cx="9144000" cy="4532100"/>
          </a:xfrm>
          <a:prstGeom prst="rect">
            <a:avLst/>
          </a:prstGeom>
          <a:solidFill>
            <a:srgbClr val="00A1D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5" name="Google Shape;255;p31"/>
          <p:cNvGrpSpPr/>
          <p:nvPr/>
        </p:nvGrpSpPr>
        <p:grpSpPr>
          <a:xfrm>
            <a:off x="677446" y="1214495"/>
            <a:ext cx="2227439" cy="2714525"/>
            <a:chOff x="1940825" y="2461850"/>
            <a:chExt cx="1289400" cy="1680300"/>
          </a:xfrm>
        </p:grpSpPr>
        <p:sp>
          <p:nvSpPr>
            <p:cNvPr id="256" name="Google Shape;256;p31"/>
            <p:cNvSpPr/>
            <p:nvPr/>
          </p:nvSpPr>
          <p:spPr>
            <a:xfrm>
              <a:off x="1940825" y="2461850"/>
              <a:ext cx="1289400" cy="16803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57" name="Google Shape;257;p31"/>
            <p:cNvPicPr preferRelativeResize="0"/>
            <p:nvPr/>
          </p:nvPicPr>
          <p:blipFill rotWithShape="1">
            <a:blip r:embed="rId5">
              <a:alphaModFix/>
            </a:blip>
            <a:srcRect b="6430" l="26323" r="51802" t="59952"/>
            <a:stretch/>
          </p:blipFill>
          <p:spPr>
            <a:xfrm>
              <a:off x="2019496" y="2644196"/>
              <a:ext cx="1141390" cy="131559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8" name="Google Shape;258;p31"/>
          <p:cNvSpPr txBox="1"/>
          <p:nvPr/>
        </p:nvSpPr>
        <p:spPr>
          <a:xfrm>
            <a:off x="334300" y="327375"/>
            <a:ext cx="4922100" cy="5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Engineering Design Process: </a:t>
            </a:r>
            <a:endParaRPr sz="240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59" name="Google Shape;259;p31"/>
          <p:cNvSpPr txBox="1"/>
          <p:nvPr/>
        </p:nvSpPr>
        <p:spPr>
          <a:xfrm>
            <a:off x="5054925" y="327375"/>
            <a:ext cx="37572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Build your plan.</a:t>
            </a:r>
            <a:endParaRPr sz="240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60" name="Google Shape;260;p31"/>
          <p:cNvSpPr txBox="1"/>
          <p:nvPr/>
        </p:nvSpPr>
        <p:spPr>
          <a:xfrm>
            <a:off x="3312625" y="1214500"/>
            <a:ext cx="51801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Get to work!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1" name="Google Shape;261;p31"/>
          <p:cNvSpPr txBox="1"/>
          <p:nvPr/>
        </p:nvSpPr>
        <p:spPr>
          <a:xfrm>
            <a:off x="3312625" y="1899863"/>
            <a:ext cx="51801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Use your plan to build your solution. 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2" name="Google Shape;262;p31"/>
          <p:cNvSpPr txBox="1"/>
          <p:nvPr/>
        </p:nvSpPr>
        <p:spPr>
          <a:xfrm>
            <a:off x="3312625" y="2585225"/>
            <a:ext cx="51801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There will be obstacles, but you have planned for them! 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32"/>
          <p:cNvPicPr preferRelativeResize="0"/>
          <p:nvPr/>
        </p:nvPicPr>
        <p:blipFill rotWithShape="1">
          <a:blip r:embed="rId3">
            <a:alphaModFix/>
          </a:blip>
          <a:srcRect b="0" l="3647" r="1861" t="0"/>
          <a:stretch/>
        </p:blipFill>
        <p:spPr>
          <a:xfrm>
            <a:off x="0" y="-22000"/>
            <a:ext cx="9144002" cy="519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41349" y="4752779"/>
            <a:ext cx="1083576" cy="202125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2"/>
          <p:cNvSpPr/>
          <p:nvPr/>
        </p:nvSpPr>
        <p:spPr>
          <a:xfrm>
            <a:off x="0" y="-20375"/>
            <a:ext cx="9144000" cy="4532100"/>
          </a:xfrm>
          <a:prstGeom prst="rect">
            <a:avLst/>
          </a:prstGeom>
          <a:solidFill>
            <a:srgbClr val="00A1D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0" name="Google Shape;270;p32"/>
          <p:cNvGrpSpPr/>
          <p:nvPr/>
        </p:nvGrpSpPr>
        <p:grpSpPr>
          <a:xfrm>
            <a:off x="677446" y="1214495"/>
            <a:ext cx="2227439" cy="2714525"/>
            <a:chOff x="1940825" y="2461850"/>
            <a:chExt cx="1289400" cy="1680300"/>
          </a:xfrm>
        </p:grpSpPr>
        <p:sp>
          <p:nvSpPr>
            <p:cNvPr id="271" name="Google Shape;271;p32"/>
            <p:cNvSpPr/>
            <p:nvPr/>
          </p:nvSpPr>
          <p:spPr>
            <a:xfrm>
              <a:off x="1940825" y="2461850"/>
              <a:ext cx="1289400" cy="16803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72" name="Google Shape;272;p32"/>
            <p:cNvPicPr preferRelativeResize="0"/>
            <p:nvPr/>
          </p:nvPicPr>
          <p:blipFill rotWithShape="1">
            <a:blip r:embed="rId5">
              <a:alphaModFix/>
            </a:blip>
            <a:srcRect b="33193" l="39062" r="39062" t="33189"/>
            <a:stretch/>
          </p:blipFill>
          <p:spPr>
            <a:xfrm>
              <a:off x="2019496" y="2644196"/>
              <a:ext cx="1141390" cy="131559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3" name="Google Shape;273;p32"/>
          <p:cNvSpPr txBox="1"/>
          <p:nvPr/>
        </p:nvSpPr>
        <p:spPr>
          <a:xfrm>
            <a:off x="334300" y="327375"/>
            <a:ext cx="4922100" cy="5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Engineering Design Process: </a:t>
            </a:r>
            <a:endParaRPr sz="240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74" name="Google Shape;274;p32"/>
          <p:cNvSpPr txBox="1"/>
          <p:nvPr/>
        </p:nvSpPr>
        <p:spPr>
          <a:xfrm>
            <a:off x="5054925" y="327375"/>
            <a:ext cx="37572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Test your solution</a:t>
            </a:r>
            <a:endParaRPr sz="240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75" name="Google Shape;275;p32"/>
          <p:cNvSpPr txBox="1"/>
          <p:nvPr/>
        </p:nvSpPr>
        <p:spPr>
          <a:xfrm>
            <a:off x="3312625" y="1214500"/>
            <a:ext cx="51801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Put your solution to the test!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6" name="Google Shape;276;p32"/>
          <p:cNvSpPr txBox="1"/>
          <p:nvPr/>
        </p:nvSpPr>
        <p:spPr>
          <a:xfrm>
            <a:off x="3312625" y="1899863"/>
            <a:ext cx="51801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See if your plan worked out.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7" name="Google Shape;277;p32"/>
          <p:cNvSpPr txBox="1"/>
          <p:nvPr/>
        </p:nvSpPr>
        <p:spPr>
          <a:xfrm>
            <a:off x="3312625" y="2585225"/>
            <a:ext cx="51801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Again, there might be setbacks, but the next step will help...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33"/>
          <p:cNvPicPr preferRelativeResize="0"/>
          <p:nvPr/>
        </p:nvPicPr>
        <p:blipFill rotWithShape="1">
          <a:blip r:embed="rId3">
            <a:alphaModFix/>
          </a:blip>
          <a:srcRect b="0" l="3647" r="1861" t="0"/>
          <a:stretch/>
        </p:blipFill>
        <p:spPr>
          <a:xfrm>
            <a:off x="0" y="-22000"/>
            <a:ext cx="9144002" cy="519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41349" y="4752779"/>
            <a:ext cx="1083576" cy="202125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3"/>
          <p:cNvSpPr/>
          <p:nvPr/>
        </p:nvSpPr>
        <p:spPr>
          <a:xfrm>
            <a:off x="0" y="-20375"/>
            <a:ext cx="9144000" cy="4532100"/>
          </a:xfrm>
          <a:prstGeom prst="rect">
            <a:avLst/>
          </a:prstGeom>
          <a:solidFill>
            <a:srgbClr val="00A1D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5" name="Google Shape;285;p33"/>
          <p:cNvGrpSpPr/>
          <p:nvPr/>
        </p:nvGrpSpPr>
        <p:grpSpPr>
          <a:xfrm>
            <a:off x="334299" y="1133850"/>
            <a:ext cx="2570520" cy="2794977"/>
            <a:chOff x="1742187" y="2411931"/>
            <a:chExt cx="1488000" cy="1730100"/>
          </a:xfrm>
        </p:grpSpPr>
        <p:sp>
          <p:nvSpPr>
            <p:cNvPr id="286" name="Google Shape;286;p33"/>
            <p:cNvSpPr/>
            <p:nvPr/>
          </p:nvSpPr>
          <p:spPr>
            <a:xfrm>
              <a:off x="1742187" y="2411931"/>
              <a:ext cx="1488000" cy="17301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87" name="Google Shape;287;p33"/>
            <p:cNvPicPr preferRelativeResize="0"/>
            <p:nvPr/>
          </p:nvPicPr>
          <p:blipFill rotWithShape="1">
            <a:blip r:embed="rId5">
              <a:alphaModFix/>
            </a:blip>
            <a:srcRect b="7737" l="52629" r="22018" t="58881"/>
            <a:stretch/>
          </p:blipFill>
          <p:spPr>
            <a:xfrm>
              <a:off x="1824764" y="2623800"/>
              <a:ext cx="1322850" cy="13063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8" name="Google Shape;288;p33"/>
          <p:cNvSpPr txBox="1"/>
          <p:nvPr/>
        </p:nvSpPr>
        <p:spPr>
          <a:xfrm>
            <a:off x="334300" y="327375"/>
            <a:ext cx="4922100" cy="5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Engineering Design Process: </a:t>
            </a:r>
            <a:endParaRPr sz="240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89" name="Google Shape;289;p33"/>
          <p:cNvSpPr txBox="1"/>
          <p:nvPr/>
        </p:nvSpPr>
        <p:spPr>
          <a:xfrm>
            <a:off x="5054925" y="327375"/>
            <a:ext cx="37572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How can you make it better?</a:t>
            </a:r>
            <a:endParaRPr sz="240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90" name="Google Shape;290;p33"/>
          <p:cNvSpPr txBox="1"/>
          <p:nvPr/>
        </p:nvSpPr>
        <p:spPr>
          <a:xfrm>
            <a:off x="3312625" y="1214500"/>
            <a:ext cx="51801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There’s always room for improvement.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1" name="Google Shape;291;p33"/>
          <p:cNvSpPr txBox="1"/>
          <p:nvPr/>
        </p:nvSpPr>
        <p:spPr>
          <a:xfrm>
            <a:off x="3312625" y="1899863"/>
            <a:ext cx="51801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What worked well?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2" name="Google Shape;292;p33"/>
          <p:cNvSpPr txBox="1"/>
          <p:nvPr/>
        </p:nvSpPr>
        <p:spPr>
          <a:xfrm>
            <a:off x="3312625" y="2585225"/>
            <a:ext cx="51801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What can we change to make the solution better?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