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5143500" cx="9144000"/>
  <p:notesSz cx="6858000" cy="9144000"/>
  <p:embeddedFontLst>
    <p:embeddedFont>
      <p:font typeface="Montserrat SemiBold"/>
      <p:regular r:id="rId21"/>
      <p:bold r:id="rId22"/>
      <p:italic r:id="rId23"/>
      <p:boldItalic r:id="rId24"/>
    </p:embeddedFont>
    <p:embeddedFont>
      <p:font typeface="Montserrat"/>
      <p:regular r:id="rId25"/>
      <p:bold r:id="rId26"/>
      <p:italic r:id="rId27"/>
      <p:boldItalic r:id="rId28"/>
    </p:embeddedFont>
    <p:embeddedFont>
      <p:font typeface="Lato"/>
      <p:regular r:id="rId29"/>
      <p:bold r:id="rId30"/>
      <p:italic r:id="rId31"/>
      <p:boldItalic r:id="rId32"/>
    </p:embeddedFont>
    <p:embeddedFont>
      <p:font typeface="Montserrat Black"/>
      <p:bold r:id="rId33"/>
      <p:boldItalic r:id="rId34"/>
    </p:embeddedFont>
    <p:embeddedFont>
      <p:font typeface="Montserrat Medium"/>
      <p:regular r:id="rId35"/>
      <p:bold r:id="rId36"/>
      <p:italic r:id="rId37"/>
      <p:boldItalic r:id="rId38"/>
    </p:embeddedFont>
    <p:embeddedFont>
      <p:font typeface="Montserrat Light"/>
      <p:regular r:id="rId39"/>
      <p:bold r:id="rId40"/>
      <p:italic r:id="rId41"/>
      <p:boldItalic r:id="rId42"/>
    </p:embeddedFont>
    <p:embeddedFont>
      <p:font typeface="Montserrat ExtraLight"/>
      <p:regular r:id="rId43"/>
      <p:bold r:id="rId44"/>
      <p:italic r:id="rId45"/>
      <p:boldItalic r:id="rId46"/>
    </p:embeddedFont>
    <p:embeddedFont>
      <p:font typeface="Montserrat Thin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8FDC324-D09B-4C91-B487-5392A8CC4B08}">
  <a:tblStyle styleId="{A8FDC324-D09B-4C91-B487-5392A8CC4B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Light-bold.fntdata"/><Relationship Id="rId42" Type="http://schemas.openxmlformats.org/officeDocument/2006/relationships/font" Target="fonts/MontserratLight-boldItalic.fntdata"/><Relationship Id="rId41" Type="http://schemas.openxmlformats.org/officeDocument/2006/relationships/font" Target="fonts/MontserratLight-italic.fntdata"/><Relationship Id="rId44" Type="http://schemas.openxmlformats.org/officeDocument/2006/relationships/font" Target="fonts/MontserratExtraLight-bold.fntdata"/><Relationship Id="rId43" Type="http://schemas.openxmlformats.org/officeDocument/2006/relationships/font" Target="fonts/MontserratExtraLight-regular.fntdata"/><Relationship Id="rId46" Type="http://schemas.openxmlformats.org/officeDocument/2006/relationships/font" Target="fonts/MontserratExtraLight-boldItalic.fntdata"/><Relationship Id="rId45" Type="http://schemas.openxmlformats.org/officeDocument/2006/relationships/font" Target="fonts/MontserratExtraLigh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MontserratThin-bold.fntdata"/><Relationship Id="rId47" Type="http://schemas.openxmlformats.org/officeDocument/2006/relationships/font" Target="fonts/MontserratThin-regular.fntdata"/><Relationship Id="rId49" Type="http://schemas.openxmlformats.org/officeDocument/2006/relationships/font" Target="fonts/MontserratThin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33" Type="http://schemas.openxmlformats.org/officeDocument/2006/relationships/font" Target="fonts/MontserratBlack-bold.fntdata"/><Relationship Id="rId32" Type="http://schemas.openxmlformats.org/officeDocument/2006/relationships/font" Target="fonts/Lato-boldItalic.fntdata"/><Relationship Id="rId35" Type="http://schemas.openxmlformats.org/officeDocument/2006/relationships/font" Target="fonts/MontserratMedium-regular.fntdata"/><Relationship Id="rId34" Type="http://schemas.openxmlformats.org/officeDocument/2006/relationships/font" Target="fonts/MontserratBlack-boldItalic.fntdata"/><Relationship Id="rId37" Type="http://schemas.openxmlformats.org/officeDocument/2006/relationships/font" Target="fonts/MontserratMedium-italic.fntdata"/><Relationship Id="rId36" Type="http://schemas.openxmlformats.org/officeDocument/2006/relationships/font" Target="fonts/MontserratMedium-bold.fntdata"/><Relationship Id="rId39" Type="http://schemas.openxmlformats.org/officeDocument/2006/relationships/font" Target="fonts/MontserratLight-regular.fntdata"/><Relationship Id="rId38" Type="http://schemas.openxmlformats.org/officeDocument/2006/relationships/font" Target="fonts/MontserratMedium-boldItalic.fntdata"/><Relationship Id="rId20" Type="http://schemas.openxmlformats.org/officeDocument/2006/relationships/slide" Target="slides/slide13.xml"/><Relationship Id="rId22" Type="http://schemas.openxmlformats.org/officeDocument/2006/relationships/font" Target="fonts/MontserratSemiBold-bold.fntdata"/><Relationship Id="rId21" Type="http://schemas.openxmlformats.org/officeDocument/2006/relationships/font" Target="fonts/MontserratSemiBold-regular.fntdata"/><Relationship Id="rId24" Type="http://schemas.openxmlformats.org/officeDocument/2006/relationships/font" Target="fonts/MontserratSemiBold-boldItalic.fntdata"/><Relationship Id="rId23" Type="http://schemas.openxmlformats.org/officeDocument/2006/relationships/font" Target="fonts/MontserratSemiBold-italic.fntdata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29" Type="http://schemas.openxmlformats.org/officeDocument/2006/relationships/font" Target="fonts/Lato-regular.fntdata"/><Relationship Id="rId50" Type="http://schemas.openxmlformats.org/officeDocument/2006/relationships/font" Target="fonts/MontserratThin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mithsonianmag.com/science-nature/air-pollution-china-is-spreading-across-pacific-us-180949395/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1d14f5b1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1d14f5b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6294783b8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6294783b8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cycle: evaporation</a:t>
            </a:r>
            <a:endParaRPr i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6294783b8c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6294783b8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cycle: transpiration</a:t>
            </a:r>
            <a:endParaRPr i="1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609ab5d3c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609ab5d3c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Nino involves jetstream routes throughout our planet. The Pacific Jet Stream is one way air in one part of the world affects another part across the ocean.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information can be found at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https://www.smithsonianmag.com/science-nature/air-pollution-china-is-spreading-across-pacific-us-180949395/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609ab5d3c0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609ab5d3c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Collect these exit slips as a formative assessment to see what you need to review next class!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09ab5d3c0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09ab5d3c0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Introduce today’s topic with images from natural disasters all created by El Ni</a:t>
            </a:r>
            <a:r>
              <a:rPr lang="en" sz="1200">
                <a:highlight>
                  <a:srgbClr val="F5F5F5"/>
                </a:highlight>
              </a:rPr>
              <a:t>ño. </a:t>
            </a:r>
            <a:endParaRPr i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09ab5d3c0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609ab5d3c0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Weather patterns are what have been in the news most recently. It’s a problem scientists are working to solve. As citizen scientists, we can also help solve this problem using the Engineering Design Process. First step, let’s explore a central part of the problem - the water cycle.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3ac5755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3ac5755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your students, complete a KWL chart on poster paper.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609ab5d3c0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609ab5d3c0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Introduce today’s group exploration into each phase of the water cycle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609ab5d3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609ab5d3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the following slides to review what the students have learned.</a:t>
            </a:r>
            <a:endParaRPr i="1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1d14f5b15_0_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1d14f5b15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cycle: condensation</a:t>
            </a:r>
            <a:endParaRPr i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1d14f5b15_0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1d14f5b15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cycle: precipitation </a:t>
            </a:r>
            <a:endParaRPr i="1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294783b8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294783b8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cycle: collection</a:t>
            </a:r>
            <a:endParaRPr i="1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" name="Google Shape;56;p14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57" name="Google Shape;57;p14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rgbClr val="00A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4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4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rgbClr val="F518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" name="Google Shape;61;p14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15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66" name="Google Shape;66;p15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5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8" name="Google Shape;88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00A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518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Google Shape;90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/>
          </a:blip>
          <a:srcRect b="12844" l="22458" r="22075" t="12777"/>
          <a:stretch/>
        </p:blipFill>
        <p:spPr>
          <a:xfrm>
            <a:off x="7898437" y="4040525"/>
            <a:ext cx="1122714" cy="101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5" name="Google Shape;95;p1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" name="Google Shape;97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8" name="Google Shape;9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49100" y="4813103"/>
            <a:ext cx="981300" cy="18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2" name="Google Shape;102;p1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" name="Google Shape;104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1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19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20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15" name="Google Shape;115;p20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0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0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0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0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0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0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0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0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0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0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0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0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0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0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0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0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" name="Google Shape;133;p20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1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7" name="Google Shape;137;p21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21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0" name="Google Shape;140;p21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1" name="Google Shape;141;p21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2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45" name="Google Shape;145;p22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" name="Google Shape;147;p22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2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51" name="Google Shape;151;p2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23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0" name="Google Shape;170;p23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1" name="Google Shape;17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noFill/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5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Relationship Id="rId4" Type="http://schemas.openxmlformats.org/officeDocument/2006/relationships/image" Target="../media/image14.png"/><Relationship Id="rId5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/>
        </p:nvSpPr>
        <p:spPr>
          <a:xfrm>
            <a:off x="772775" y="2434669"/>
            <a:ext cx="34857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145AC"/>
                </a:solidFill>
                <a:latin typeface="Montserrat"/>
                <a:ea typeface="Montserrat"/>
                <a:cs typeface="Montserrat"/>
                <a:sym typeface="Montserrat"/>
              </a:rPr>
              <a:t>Temperature </a:t>
            </a:r>
            <a:r>
              <a:rPr b="1" lang="en" sz="2400">
                <a:solidFill>
                  <a:srgbClr val="0145AC"/>
                </a:solidFill>
                <a:latin typeface="Montserrat"/>
                <a:ea typeface="Montserrat"/>
                <a:cs typeface="Montserrat"/>
                <a:sym typeface="Montserrat"/>
              </a:rPr>
              <a:t>Sensor</a:t>
            </a:r>
            <a:endParaRPr b="1" sz="2400">
              <a:solidFill>
                <a:srgbClr val="0145A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9" name="Google Shape;1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475" y="1762887"/>
            <a:ext cx="2850726" cy="53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5"/>
          <p:cNvCxnSpPr/>
          <p:nvPr/>
        </p:nvCxnSpPr>
        <p:spPr>
          <a:xfrm>
            <a:off x="880475" y="2960644"/>
            <a:ext cx="7326900" cy="0"/>
          </a:xfrm>
          <a:prstGeom prst="straightConnector1">
            <a:avLst/>
          </a:prstGeom>
          <a:noFill/>
          <a:ln cap="flat" cmpd="sng" w="9525">
            <a:solidFill>
              <a:srgbClr val="0145A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Google Shape;181;p25"/>
          <p:cNvSpPr txBox="1"/>
          <p:nvPr/>
        </p:nvSpPr>
        <p:spPr>
          <a:xfrm>
            <a:off x="805075" y="2962206"/>
            <a:ext cx="4647000" cy="8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145A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Lesson 1 -</a:t>
            </a:r>
            <a:r>
              <a:rPr lang="en" sz="1800">
                <a:solidFill>
                  <a:srgbClr val="0145A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The Water Cycle</a:t>
            </a:r>
            <a:endParaRPr sz="1800">
              <a:solidFill>
                <a:srgbClr val="0145A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82" name="Google Shape;18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320275" y="-1463800"/>
            <a:ext cx="9143997" cy="25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00" y="3788989"/>
            <a:ext cx="9143997" cy="2687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4"/>
          <p:cNvSpPr/>
          <p:nvPr/>
        </p:nvSpPr>
        <p:spPr>
          <a:xfrm>
            <a:off x="1078700" y="577950"/>
            <a:ext cx="7286400" cy="309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34"/>
          <p:cNvPicPr preferRelativeResize="0"/>
          <p:nvPr/>
        </p:nvPicPr>
        <p:blipFill rotWithShape="1">
          <a:blip r:embed="rId3">
            <a:alphaModFix/>
          </a:blip>
          <a:srcRect b="0" l="0" r="24522" t="0"/>
          <a:stretch/>
        </p:blipFill>
        <p:spPr>
          <a:xfrm>
            <a:off x="5024450" y="718650"/>
            <a:ext cx="3223624" cy="281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4"/>
          <p:cNvSpPr txBox="1"/>
          <p:nvPr/>
        </p:nvSpPr>
        <p:spPr>
          <a:xfrm>
            <a:off x="1078775" y="3924150"/>
            <a:ext cx="72864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When </a:t>
            </a:r>
            <a:r>
              <a:rPr lang="en" sz="180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liquid </a:t>
            </a: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water turns into water </a:t>
            </a:r>
            <a:r>
              <a:rPr lang="en" sz="180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vapor</a:t>
            </a: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99" name="Google Shape;299;p34"/>
          <p:cNvPicPr preferRelativeResize="0"/>
          <p:nvPr/>
        </p:nvPicPr>
        <p:blipFill rotWithShape="1">
          <a:blip r:embed="rId4">
            <a:alphaModFix/>
          </a:blip>
          <a:srcRect b="0" l="4580" r="7166" t="0"/>
          <a:stretch/>
        </p:blipFill>
        <p:spPr>
          <a:xfrm>
            <a:off x="1226325" y="718650"/>
            <a:ext cx="3655226" cy="281369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4"/>
          <p:cNvSpPr/>
          <p:nvPr/>
        </p:nvSpPr>
        <p:spPr>
          <a:xfrm>
            <a:off x="0" y="0"/>
            <a:ext cx="514200" cy="51435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267713" y="3824560"/>
            <a:ext cx="1064025" cy="2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4"/>
          <p:cNvSpPr txBox="1"/>
          <p:nvPr/>
        </p:nvSpPr>
        <p:spPr>
          <a:xfrm>
            <a:off x="82350" y="4659350"/>
            <a:ext cx="363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03" name="Google Shape;303;p34"/>
          <p:cNvCxnSpPr/>
          <p:nvPr/>
        </p:nvCxnSpPr>
        <p:spPr>
          <a:xfrm>
            <a:off x="100025" y="4629150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4" name="Google Shape;304;p34"/>
          <p:cNvSpPr txBox="1"/>
          <p:nvPr/>
        </p:nvSpPr>
        <p:spPr>
          <a:xfrm rot="-5400000">
            <a:off x="-525600" y="2363250"/>
            <a:ext cx="15798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TEMPERATURE </a:t>
            </a:r>
            <a:endParaRPr i="1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05" name="Google Shape;305;p34"/>
          <p:cNvSpPr txBox="1"/>
          <p:nvPr/>
        </p:nvSpPr>
        <p:spPr>
          <a:xfrm rot="-5400000">
            <a:off x="-609150" y="664700"/>
            <a:ext cx="1746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EVAPORATION</a:t>
            </a:r>
            <a:endParaRPr i="1">
              <a:solidFill>
                <a:srgbClr val="FFFFFF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306" name="Google Shape;306;p34"/>
          <p:cNvCxnSpPr/>
          <p:nvPr/>
        </p:nvCxnSpPr>
        <p:spPr>
          <a:xfrm>
            <a:off x="92850" y="1783125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"/>
          <p:cNvSpPr/>
          <p:nvPr/>
        </p:nvSpPr>
        <p:spPr>
          <a:xfrm>
            <a:off x="1221575" y="608925"/>
            <a:ext cx="7233900" cy="309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5"/>
          <p:cNvSpPr txBox="1"/>
          <p:nvPr/>
        </p:nvSpPr>
        <p:spPr>
          <a:xfrm>
            <a:off x="1274075" y="3893175"/>
            <a:ext cx="71814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When</a:t>
            </a: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80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liquid </a:t>
            </a: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water becomes </a:t>
            </a:r>
            <a:r>
              <a:rPr lang="en" sz="180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vapor </a:t>
            </a: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through plant leaves.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13" name="Google Shape;3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6326" y="720876"/>
            <a:ext cx="4339750" cy="28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4766" y="720875"/>
            <a:ext cx="2508284" cy="28712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5"/>
          <p:cNvSpPr/>
          <p:nvPr/>
        </p:nvSpPr>
        <p:spPr>
          <a:xfrm>
            <a:off x="0" y="0"/>
            <a:ext cx="514200" cy="51435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6" name="Google Shape;31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267713" y="3824560"/>
            <a:ext cx="1064025" cy="2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5"/>
          <p:cNvSpPr txBox="1"/>
          <p:nvPr/>
        </p:nvSpPr>
        <p:spPr>
          <a:xfrm>
            <a:off x="82350" y="4659350"/>
            <a:ext cx="363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8" name="Google Shape;318;p35"/>
          <p:cNvCxnSpPr/>
          <p:nvPr/>
        </p:nvCxnSpPr>
        <p:spPr>
          <a:xfrm>
            <a:off x="100025" y="4629150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9" name="Google Shape;319;p35"/>
          <p:cNvSpPr txBox="1"/>
          <p:nvPr/>
        </p:nvSpPr>
        <p:spPr>
          <a:xfrm rot="-5400000">
            <a:off x="-525600" y="2363250"/>
            <a:ext cx="15798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TEMPERATURE </a:t>
            </a:r>
            <a:endParaRPr i="1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20" name="Google Shape;320;p35"/>
          <p:cNvSpPr txBox="1"/>
          <p:nvPr/>
        </p:nvSpPr>
        <p:spPr>
          <a:xfrm rot="-5400000">
            <a:off x="-609150" y="664700"/>
            <a:ext cx="1746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TRANSPIRATION</a:t>
            </a:r>
            <a:endParaRPr i="1">
              <a:solidFill>
                <a:srgbClr val="FFFFFF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321" name="Google Shape;321;p35"/>
          <p:cNvCxnSpPr/>
          <p:nvPr/>
        </p:nvCxnSpPr>
        <p:spPr>
          <a:xfrm>
            <a:off x="92850" y="1783125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"/>
          <p:cNvSpPr/>
          <p:nvPr/>
        </p:nvSpPr>
        <p:spPr>
          <a:xfrm>
            <a:off x="1444350" y="1335575"/>
            <a:ext cx="6670800" cy="283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6"/>
          <p:cNvSpPr txBox="1"/>
          <p:nvPr/>
        </p:nvSpPr>
        <p:spPr>
          <a:xfrm>
            <a:off x="5654238" y="4218225"/>
            <a:ext cx="24609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Hint: The Pacific Jet Stream </a:t>
            </a:r>
            <a:endParaRPr sz="1000">
              <a:solidFill>
                <a:schemeClr val="accent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328" name="Google Shape;328;p36"/>
          <p:cNvSpPr txBox="1"/>
          <p:nvPr/>
        </p:nvSpPr>
        <p:spPr>
          <a:xfrm>
            <a:off x="1433175" y="626169"/>
            <a:ext cx="66708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Why would the air in China affect the air / water in the Bay Area of California?</a:t>
            </a:r>
            <a:endParaRPr i="1" sz="1800"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29" name="Google Shape;32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229" y="1455265"/>
            <a:ext cx="2385298" cy="2594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4773" y="1445184"/>
            <a:ext cx="3944724" cy="259414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6"/>
          <p:cNvSpPr/>
          <p:nvPr/>
        </p:nvSpPr>
        <p:spPr>
          <a:xfrm>
            <a:off x="0" y="0"/>
            <a:ext cx="514200" cy="51435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267713" y="3824560"/>
            <a:ext cx="1064025" cy="2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6"/>
          <p:cNvSpPr txBox="1"/>
          <p:nvPr/>
        </p:nvSpPr>
        <p:spPr>
          <a:xfrm>
            <a:off x="82350" y="4659350"/>
            <a:ext cx="363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4" name="Google Shape;334;p36"/>
          <p:cNvCxnSpPr/>
          <p:nvPr/>
        </p:nvCxnSpPr>
        <p:spPr>
          <a:xfrm>
            <a:off x="100025" y="4629150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5" name="Google Shape;335;p36"/>
          <p:cNvSpPr txBox="1"/>
          <p:nvPr/>
        </p:nvSpPr>
        <p:spPr>
          <a:xfrm rot="-5400000">
            <a:off x="-525600" y="2363250"/>
            <a:ext cx="15798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TEMPERATURE </a:t>
            </a:r>
            <a:endParaRPr i="1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6" name="Google Shape;336;p36"/>
          <p:cNvSpPr txBox="1"/>
          <p:nvPr/>
        </p:nvSpPr>
        <p:spPr>
          <a:xfrm rot="-5400000">
            <a:off x="-609150" y="664700"/>
            <a:ext cx="1746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EXTENSION</a:t>
            </a:r>
            <a:endParaRPr i="1">
              <a:solidFill>
                <a:srgbClr val="FFFFFF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337" name="Google Shape;337;p36"/>
          <p:cNvCxnSpPr/>
          <p:nvPr/>
        </p:nvCxnSpPr>
        <p:spPr>
          <a:xfrm>
            <a:off x="92850" y="1783125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7"/>
          <p:cNvSpPr txBox="1"/>
          <p:nvPr/>
        </p:nvSpPr>
        <p:spPr>
          <a:xfrm>
            <a:off x="1378750" y="1093050"/>
            <a:ext cx="7038900" cy="29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Respond to this writing prompt:</a:t>
            </a:r>
            <a:endParaRPr sz="24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AutoNum type="arabicPeriod"/>
            </a:pPr>
            <a:r>
              <a:rPr lang="en" sz="24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Name each part of the water cycle.</a:t>
            </a:r>
            <a:endParaRPr sz="2400"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AutoNum type="arabicPeriod"/>
            </a:pPr>
            <a:r>
              <a:rPr lang="en" sz="24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How is each part of the water cycle related to natural disasters? </a:t>
            </a:r>
            <a:endParaRPr sz="2400"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AutoNum type="arabicPeriod"/>
            </a:pPr>
            <a:r>
              <a:rPr lang="en" sz="24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How is the water cycle related to El Niño?</a:t>
            </a:r>
            <a:endParaRPr sz="2400"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3" name="Google Shape;343;p37"/>
          <p:cNvSpPr/>
          <p:nvPr/>
        </p:nvSpPr>
        <p:spPr>
          <a:xfrm>
            <a:off x="0" y="0"/>
            <a:ext cx="514200" cy="51435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67713" y="3824560"/>
            <a:ext cx="1064025" cy="2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7"/>
          <p:cNvSpPr txBox="1"/>
          <p:nvPr/>
        </p:nvSpPr>
        <p:spPr>
          <a:xfrm>
            <a:off x="82350" y="4659350"/>
            <a:ext cx="363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6" name="Google Shape;346;p37"/>
          <p:cNvCxnSpPr/>
          <p:nvPr/>
        </p:nvCxnSpPr>
        <p:spPr>
          <a:xfrm>
            <a:off x="100025" y="4629150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7" name="Google Shape;347;p37"/>
          <p:cNvSpPr txBox="1"/>
          <p:nvPr/>
        </p:nvSpPr>
        <p:spPr>
          <a:xfrm rot="-5400000">
            <a:off x="-525600" y="2363250"/>
            <a:ext cx="15798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TEMPERATURE </a:t>
            </a:r>
            <a:endParaRPr i="1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48" name="Google Shape;348;p37"/>
          <p:cNvSpPr txBox="1"/>
          <p:nvPr/>
        </p:nvSpPr>
        <p:spPr>
          <a:xfrm rot="-5400000">
            <a:off x="-609150" y="664700"/>
            <a:ext cx="1746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REFLECT!</a:t>
            </a:r>
            <a:endParaRPr i="1">
              <a:solidFill>
                <a:srgbClr val="FFFFFF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349" name="Google Shape;349;p37"/>
          <p:cNvCxnSpPr/>
          <p:nvPr/>
        </p:nvCxnSpPr>
        <p:spPr>
          <a:xfrm>
            <a:off x="92850" y="1783125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/>
          <p:nvPr/>
        </p:nvSpPr>
        <p:spPr>
          <a:xfrm>
            <a:off x="762400" y="1418950"/>
            <a:ext cx="8174400" cy="215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6"/>
          <p:cNvSpPr txBox="1"/>
          <p:nvPr/>
        </p:nvSpPr>
        <p:spPr>
          <a:xfrm>
            <a:off x="854650" y="3724550"/>
            <a:ext cx="25986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Flooding in Paraguay</a:t>
            </a:r>
            <a:endParaRPr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3560600" y="3724550"/>
            <a:ext cx="25758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Typhoon in Taiwan</a:t>
            </a:r>
            <a:endParaRPr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694650" y="756550"/>
            <a:ext cx="81252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are they all related?</a:t>
            </a:r>
            <a:endParaRPr sz="1800">
              <a:solidFill>
                <a:schemeClr val="accent1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6243900" y="3724550"/>
            <a:ext cx="25758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Extended winter in the midwest</a:t>
            </a:r>
            <a:endParaRPr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93" name="Google Shape;193;p26"/>
          <p:cNvPicPr preferRelativeResize="0"/>
          <p:nvPr/>
        </p:nvPicPr>
        <p:blipFill rotWithShape="1">
          <a:blip r:embed="rId3">
            <a:alphaModFix/>
          </a:blip>
          <a:srcRect b="7140" l="26318" r="0" t="0"/>
          <a:stretch/>
        </p:blipFill>
        <p:spPr>
          <a:xfrm>
            <a:off x="867000" y="1508663"/>
            <a:ext cx="2598601" cy="19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 rotWithShape="1">
          <a:blip r:embed="rId4">
            <a:alphaModFix/>
          </a:blip>
          <a:srcRect b="0" l="0" r="13239" t="0"/>
          <a:stretch/>
        </p:blipFill>
        <p:spPr>
          <a:xfrm flipH="1">
            <a:off x="6256251" y="1508663"/>
            <a:ext cx="2575949" cy="197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 rotWithShape="1">
          <a:blip r:embed="rId5">
            <a:alphaModFix/>
          </a:blip>
          <a:srcRect b="0" l="13850" r="13443" t="0"/>
          <a:stretch/>
        </p:blipFill>
        <p:spPr>
          <a:xfrm>
            <a:off x="3572940" y="1508662"/>
            <a:ext cx="2575971" cy="197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/>
          <p:nvPr/>
        </p:nvSpPr>
        <p:spPr>
          <a:xfrm>
            <a:off x="0" y="0"/>
            <a:ext cx="514200" cy="51435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267713" y="3824560"/>
            <a:ext cx="1064025" cy="2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/>
          <p:nvPr/>
        </p:nvSpPr>
        <p:spPr>
          <a:xfrm>
            <a:off x="82350" y="4659350"/>
            <a:ext cx="363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9" name="Google Shape;199;p26"/>
          <p:cNvCxnSpPr/>
          <p:nvPr/>
        </p:nvCxnSpPr>
        <p:spPr>
          <a:xfrm>
            <a:off x="100025" y="4629150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0" name="Google Shape;200;p26"/>
          <p:cNvSpPr txBox="1"/>
          <p:nvPr/>
        </p:nvSpPr>
        <p:spPr>
          <a:xfrm rot="-5400000">
            <a:off x="-525600" y="2363250"/>
            <a:ext cx="15798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TEMPERATURE </a:t>
            </a:r>
            <a:endParaRPr i="1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 rot="-5400000">
            <a:off x="-609150" y="664700"/>
            <a:ext cx="1746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NATURAL DISASTER</a:t>
            </a:r>
            <a:endParaRPr i="1" sz="1200">
              <a:solidFill>
                <a:srgbClr val="FFFFFF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202" name="Google Shape;202;p26"/>
          <p:cNvCxnSpPr/>
          <p:nvPr/>
        </p:nvCxnSpPr>
        <p:spPr>
          <a:xfrm>
            <a:off x="92850" y="1783125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/>
          <p:nvPr/>
        </p:nvSpPr>
        <p:spPr>
          <a:xfrm>
            <a:off x="4983275" y="966750"/>
            <a:ext cx="3455100" cy="3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Define the question(s):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 Medium"/>
              <a:buAutoNum type="alphaLcPeriod"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“How does the water cycle affect weather and climate?”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 Medium"/>
              <a:buAutoNum type="arabicPeriod"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Research the problem: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 Medium"/>
              <a:buAutoNum type="alphaLcPeriod"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Define the water cycle.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 Medium"/>
              <a:buAutoNum type="alphaLcPeriod"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Define the phases of the water cycle.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8" name="Google Shape;20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37200" y="416438"/>
            <a:ext cx="7398281" cy="4310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7"/>
          <p:cNvSpPr/>
          <p:nvPr/>
        </p:nvSpPr>
        <p:spPr>
          <a:xfrm>
            <a:off x="0" y="0"/>
            <a:ext cx="514200" cy="51435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267713" y="3824560"/>
            <a:ext cx="1064025" cy="2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7"/>
          <p:cNvSpPr txBox="1"/>
          <p:nvPr/>
        </p:nvSpPr>
        <p:spPr>
          <a:xfrm>
            <a:off x="82350" y="4659350"/>
            <a:ext cx="363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2" name="Google Shape;212;p27"/>
          <p:cNvCxnSpPr/>
          <p:nvPr/>
        </p:nvCxnSpPr>
        <p:spPr>
          <a:xfrm>
            <a:off x="100025" y="4629150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3" name="Google Shape;213;p27"/>
          <p:cNvSpPr txBox="1"/>
          <p:nvPr/>
        </p:nvSpPr>
        <p:spPr>
          <a:xfrm rot="-5400000">
            <a:off x="-525600" y="2363250"/>
            <a:ext cx="15798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TEMPERATURE </a:t>
            </a:r>
            <a:endParaRPr i="1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14" name="Google Shape;214;p27"/>
          <p:cNvSpPr txBox="1"/>
          <p:nvPr/>
        </p:nvSpPr>
        <p:spPr>
          <a:xfrm rot="-5400000">
            <a:off x="-609150" y="664700"/>
            <a:ext cx="1746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RESEARCH</a:t>
            </a:r>
            <a:endParaRPr i="1">
              <a:solidFill>
                <a:srgbClr val="FFFFFF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215" name="Google Shape;215;p27"/>
          <p:cNvCxnSpPr/>
          <p:nvPr/>
        </p:nvCxnSpPr>
        <p:spPr>
          <a:xfrm>
            <a:off x="92850" y="1783125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0" name="Google Shape;220;p28"/>
          <p:cNvGraphicFramePr/>
          <p:nvPr/>
        </p:nvGraphicFramePr>
        <p:xfrm>
          <a:off x="873515" y="92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{A8FDC324-D09B-4C91-B487-5392A8CC4B08}</a:tableStyleId>
              </a:tblPr>
              <a:tblGrid>
                <a:gridCol w="1717500"/>
                <a:gridCol w="1717500"/>
                <a:gridCol w="1717500"/>
              </a:tblGrid>
              <a:tr h="892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K</a:t>
                      </a:r>
                      <a:endParaRPr sz="48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W</a:t>
                      </a:r>
                      <a:endParaRPr sz="48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L</a:t>
                      </a:r>
                      <a:endParaRPr sz="4800">
                        <a:solidFill>
                          <a:srgbClr val="FFFFFF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  <a:tr h="678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1"/>
                          </a:solidFill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The Water Cycle is playing a key role in natural disasters. </a:t>
                      </a:r>
                      <a:endParaRPr>
                        <a:solidFill>
                          <a:schemeClr val="accent1"/>
                        </a:solidFill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480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56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56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56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 Light"/>
                        <a:ea typeface="Montserrat Light"/>
                        <a:cs typeface="Montserrat Light"/>
                        <a:sym typeface="Montserrat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21" name="Google Shape;221;p28"/>
          <p:cNvSpPr txBox="1"/>
          <p:nvPr/>
        </p:nvSpPr>
        <p:spPr>
          <a:xfrm>
            <a:off x="6199300" y="1134613"/>
            <a:ext cx="2831100" cy="28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What do we know about the water cycle and its role in climate change?</a:t>
            </a:r>
            <a:br>
              <a:rPr lang="en" sz="18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sz="1800"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 Light"/>
              <a:buChar char="●"/>
            </a:pPr>
            <a:r>
              <a:rPr lang="en" sz="18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Know</a:t>
            </a:r>
            <a:endParaRPr sz="1800"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 Light"/>
              <a:buChar char="●"/>
            </a:pPr>
            <a:r>
              <a:rPr lang="en" sz="18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Want to Know</a:t>
            </a:r>
            <a:br>
              <a:rPr lang="en" sz="18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sz="1800"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 Light"/>
              <a:buChar char="●"/>
            </a:pPr>
            <a:r>
              <a:rPr lang="en" sz="18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Learned</a:t>
            </a:r>
            <a:endParaRPr sz="1800"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22" name="Google Shape;222;p28"/>
          <p:cNvSpPr/>
          <p:nvPr/>
        </p:nvSpPr>
        <p:spPr>
          <a:xfrm>
            <a:off x="0" y="0"/>
            <a:ext cx="514200" cy="51435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67713" y="3824560"/>
            <a:ext cx="1064025" cy="2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 txBox="1"/>
          <p:nvPr/>
        </p:nvSpPr>
        <p:spPr>
          <a:xfrm>
            <a:off x="82350" y="4659350"/>
            <a:ext cx="363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5" name="Google Shape;225;p28"/>
          <p:cNvCxnSpPr/>
          <p:nvPr/>
        </p:nvCxnSpPr>
        <p:spPr>
          <a:xfrm>
            <a:off x="100025" y="4629150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6" name="Google Shape;226;p28"/>
          <p:cNvSpPr txBox="1"/>
          <p:nvPr/>
        </p:nvSpPr>
        <p:spPr>
          <a:xfrm rot="-5400000">
            <a:off x="-525600" y="2363250"/>
            <a:ext cx="15798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TEMPERATURE </a:t>
            </a:r>
            <a:endParaRPr i="1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27" name="Google Shape;227;p28"/>
          <p:cNvSpPr txBox="1"/>
          <p:nvPr/>
        </p:nvSpPr>
        <p:spPr>
          <a:xfrm rot="-5400000">
            <a:off x="-609150" y="664700"/>
            <a:ext cx="1746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ENGAGE</a:t>
            </a:r>
            <a:endParaRPr i="1">
              <a:solidFill>
                <a:srgbClr val="FFFFFF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228" name="Google Shape;228;p28"/>
          <p:cNvCxnSpPr/>
          <p:nvPr/>
        </p:nvCxnSpPr>
        <p:spPr>
          <a:xfrm>
            <a:off x="92850" y="1783125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/>
          <p:nvPr/>
        </p:nvSpPr>
        <p:spPr>
          <a:xfrm>
            <a:off x="3388525" y="1135800"/>
            <a:ext cx="5411100" cy="28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Guiding questions:</a:t>
            </a:r>
            <a:endParaRPr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Light"/>
              <a:buChar char="●"/>
            </a:pPr>
            <a:r>
              <a:rPr lang="en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What happens to water during your phase of the water cycle?</a:t>
            </a:r>
            <a:endParaRPr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Light"/>
              <a:buChar char="●"/>
            </a:pPr>
            <a:r>
              <a:rPr lang="en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Why does this phenomenon occur?</a:t>
            </a:r>
            <a:endParaRPr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Light"/>
              <a:buChar char="●"/>
            </a:pPr>
            <a:r>
              <a:rPr lang="en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How does this phase affect weather and climate?</a:t>
            </a:r>
            <a:endParaRPr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Criteria: </a:t>
            </a:r>
            <a:endParaRPr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Light"/>
              <a:buChar char="●"/>
            </a:pPr>
            <a:r>
              <a:rPr lang="en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Name of their part of the water cycle</a:t>
            </a:r>
            <a:endParaRPr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Light"/>
              <a:buChar char="●"/>
            </a:pPr>
            <a:r>
              <a:rPr lang="en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Drawing of the process</a:t>
            </a:r>
            <a:endParaRPr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Light"/>
              <a:buChar char="●"/>
            </a:pPr>
            <a:r>
              <a:rPr lang="en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How it occurs, when it occurs</a:t>
            </a:r>
            <a:endParaRPr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Light"/>
              <a:buChar char="●"/>
            </a:pPr>
            <a:r>
              <a:rPr lang="en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All matter involved</a:t>
            </a:r>
            <a:endParaRPr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811000" y="1066900"/>
            <a:ext cx="2443800" cy="27855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EXPERT GROUPS:</a:t>
            </a:r>
            <a:endParaRPr sz="1800">
              <a:solidFill>
                <a:schemeClr val="accen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 Medium"/>
              <a:buAutoNum type="arabicPeriod"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Evaporation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 Medium"/>
              <a:buAutoNum type="arabicPeriod"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Condensation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 Medium"/>
              <a:buAutoNum type="arabicPeriod"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Precipitation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 Medium"/>
              <a:buAutoNum type="arabicPeriod"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Collection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5" name="Google Shape;235;p29"/>
          <p:cNvSpPr/>
          <p:nvPr/>
        </p:nvSpPr>
        <p:spPr>
          <a:xfrm>
            <a:off x="0" y="0"/>
            <a:ext cx="514200" cy="51435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67713" y="3824560"/>
            <a:ext cx="1064025" cy="2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 txBox="1"/>
          <p:nvPr/>
        </p:nvSpPr>
        <p:spPr>
          <a:xfrm>
            <a:off x="82350" y="4659350"/>
            <a:ext cx="363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8" name="Google Shape;238;p29"/>
          <p:cNvCxnSpPr/>
          <p:nvPr/>
        </p:nvCxnSpPr>
        <p:spPr>
          <a:xfrm>
            <a:off x="100025" y="4629150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9" name="Google Shape;239;p29"/>
          <p:cNvSpPr txBox="1"/>
          <p:nvPr/>
        </p:nvSpPr>
        <p:spPr>
          <a:xfrm rot="-5400000">
            <a:off x="-525600" y="2363250"/>
            <a:ext cx="15798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TEMPERATURE </a:t>
            </a:r>
            <a:endParaRPr i="1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40" name="Google Shape;240;p29"/>
          <p:cNvSpPr txBox="1"/>
          <p:nvPr/>
        </p:nvSpPr>
        <p:spPr>
          <a:xfrm rot="-5400000">
            <a:off x="-609150" y="664700"/>
            <a:ext cx="1746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RESEARCH</a:t>
            </a:r>
            <a:endParaRPr i="1">
              <a:solidFill>
                <a:srgbClr val="FFFFFF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241" name="Google Shape;241;p29"/>
          <p:cNvCxnSpPr/>
          <p:nvPr/>
        </p:nvCxnSpPr>
        <p:spPr>
          <a:xfrm>
            <a:off x="92850" y="1783125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6525" y="-152400"/>
            <a:ext cx="9340525" cy="5439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/>
          <p:nvPr/>
        </p:nvSpPr>
        <p:spPr>
          <a:xfrm>
            <a:off x="1243525" y="608925"/>
            <a:ext cx="6972000" cy="314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1"/>
          <p:cNvSpPr txBox="1"/>
          <p:nvPr/>
        </p:nvSpPr>
        <p:spPr>
          <a:xfrm>
            <a:off x="1243550" y="3893175"/>
            <a:ext cx="69720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conversion of water </a:t>
            </a:r>
            <a:r>
              <a:rPr lang="en" sz="180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vapor </a:t>
            </a: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 </a:t>
            </a:r>
            <a:r>
              <a:rPr lang="en" sz="180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liquid </a:t>
            </a: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water.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3" name="Google Shape;253;p31"/>
          <p:cNvPicPr preferRelativeResize="0"/>
          <p:nvPr/>
        </p:nvPicPr>
        <p:blipFill rotWithShape="1">
          <a:blip r:embed="rId3">
            <a:alphaModFix/>
          </a:blip>
          <a:srcRect b="4223" l="0" r="0" t="0"/>
          <a:stretch/>
        </p:blipFill>
        <p:spPr>
          <a:xfrm>
            <a:off x="2886991" y="726075"/>
            <a:ext cx="5211270" cy="290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0800" y="726075"/>
            <a:ext cx="1423050" cy="29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1"/>
          <p:cNvSpPr/>
          <p:nvPr/>
        </p:nvSpPr>
        <p:spPr>
          <a:xfrm>
            <a:off x="0" y="0"/>
            <a:ext cx="514200" cy="51435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267713" y="3824560"/>
            <a:ext cx="1064025" cy="2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1"/>
          <p:cNvSpPr txBox="1"/>
          <p:nvPr/>
        </p:nvSpPr>
        <p:spPr>
          <a:xfrm>
            <a:off x="82350" y="4659350"/>
            <a:ext cx="363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8" name="Google Shape;258;p31"/>
          <p:cNvCxnSpPr/>
          <p:nvPr/>
        </p:nvCxnSpPr>
        <p:spPr>
          <a:xfrm>
            <a:off x="100025" y="4629150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9" name="Google Shape;259;p31"/>
          <p:cNvSpPr txBox="1"/>
          <p:nvPr/>
        </p:nvSpPr>
        <p:spPr>
          <a:xfrm rot="-5400000">
            <a:off x="-525600" y="2363250"/>
            <a:ext cx="15798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TEMPERATURE </a:t>
            </a:r>
            <a:endParaRPr i="1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60" name="Google Shape;260;p31"/>
          <p:cNvSpPr txBox="1"/>
          <p:nvPr/>
        </p:nvSpPr>
        <p:spPr>
          <a:xfrm rot="-5400000">
            <a:off x="-609150" y="664700"/>
            <a:ext cx="1746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CONDENSATION</a:t>
            </a:r>
            <a:endParaRPr i="1">
              <a:solidFill>
                <a:srgbClr val="FFFFFF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261" name="Google Shape;261;p31"/>
          <p:cNvCxnSpPr/>
          <p:nvPr/>
        </p:nvCxnSpPr>
        <p:spPr>
          <a:xfrm>
            <a:off x="92850" y="1783125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"/>
          <p:cNvSpPr/>
          <p:nvPr/>
        </p:nvSpPr>
        <p:spPr>
          <a:xfrm>
            <a:off x="1357525" y="443775"/>
            <a:ext cx="6858000" cy="3529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2"/>
          <p:cNvSpPr txBox="1"/>
          <p:nvPr/>
        </p:nvSpPr>
        <p:spPr>
          <a:xfrm>
            <a:off x="1447275" y="4058325"/>
            <a:ext cx="66375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falling of water in its liquid or solid form.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68" name="Google Shape;268;p32"/>
          <p:cNvPicPr preferRelativeResize="0"/>
          <p:nvPr/>
        </p:nvPicPr>
        <p:blipFill rotWithShape="1">
          <a:blip r:embed="rId3">
            <a:alphaModFix/>
          </a:blip>
          <a:srcRect b="16662" l="0" r="0" t="16662"/>
          <a:stretch/>
        </p:blipFill>
        <p:spPr>
          <a:xfrm>
            <a:off x="4124101" y="574075"/>
            <a:ext cx="3960784" cy="330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275" y="574075"/>
            <a:ext cx="2554175" cy="330065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/>
          <p:nvPr/>
        </p:nvSpPr>
        <p:spPr>
          <a:xfrm>
            <a:off x="0" y="0"/>
            <a:ext cx="514200" cy="51435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267713" y="3824560"/>
            <a:ext cx="1064025" cy="2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2"/>
          <p:cNvSpPr txBox="1"/>
          <p:nvPr/>
        </p:nvSpPr>
        <p:spPr>
          <a:xfrm>
            <a:off x="82350" y="4659350"/>
            <a:ext cx="363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3" name="Google Shape;273;p32"/>
          <p:cNvCxnSpPr/>
          <p:nvPr/>
        </p:nvCxnSpPr>
        <p:spPr>
          <a:xfrm>
            <a:off x="100025" y="4629150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4" name="Google Shape;274;p32"/>
          <p:cNvSpPr txBox="1"/>
          <p:nvPr/>
        </p:nvSpPr>
        <p:spPr>
          <a:xfrm rot="-5400000">
            <a:off x="-525600" y="2363250"/>
            <a:ext cx="15798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TEMPERATURE </a:t>
            </a:r>
            <a:endParaRPr i="1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75" name="Google Shape;275;p32"/>
          <p:cNvSpPr txBox="1"/>
          <p:nvPr/>
        </p:nvSpPr>
        <p:spPr>
          <a:xfrm rot="-5400000">
            <a:off x="-609150" y="664700"/>
            <a:ext cx="1746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PRECIPITATION</a:t>
            </a:r>
            <a:endParaRPr i="1">
              <a:solidFill>
                <a:srgbClr val="FFFFFF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276" name="Google Shape;276;p32"/>
          <p:cNvCxnSpPr/>
          <p:nvPr/>
        </p:nvCxnSpPr>
        <p:spPr>
          <a:xfrm>
            <a:off x="92850" y="1783125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/>
          <p:nvPr/>
        </p:nvSpPr>
        <p:spPr>
          <a:xfrm>
            <a:off x="1078700" y="600075"/>
            <a:ext cx="7286400" cy="318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3"/>
          <p:cNvSpPr txBox="1"/>
          <p:nvPr/>
        </p:nvSpPr>
        <p:spPr>
          <a:xfrm>
            <a:off x="1974300" y="3857950"/>
            <a:ext cx="51954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collecting of </a:t>
            </a:r>
            <a:r>
              <a:rPr lang="en" sz="180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liquid </a:t>
            </a:r>
            <a:r>
              <a:rPr lang="en" sz="18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water in oceans, lakes, rivers, streams and land. </a:t>
            </a:r>
            <a:endParaRPr sz="18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83" name="Google Shape;2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2524" y="732994"/>
            <a:ext cx="2605100" cy="2917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3"/>
          <p:cNvPicPr preferRelativeResize="0"/>
          <p:nvPr/>
        </p:nvPicPr>
        <p:blipFill rotWithShape="1">
          <a:blip r:embed="rId4">
            <a:alphaModFix/>
          </a:blip>
          <a:srcRect b="0" l="10929" r="3753" t="0"/>
          <a:stretch/>
        </p:blipFill>
        <p:spPr>
          <a:xfrm>
            <a:off x="1214450" y="732988"/>
            <a:ext cx="4274325" cy="291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3"/>
          <p:cNvSpPr/>
          <p:nvPr/>
        </p:nvSpPr>
        <p:spPr>
          <a:xfrm>
            <a:off x="0" y="0"/>
            <a:ext cx="514200" cy="51435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267713" y="3824560"/>
            <a:ext cx="1064025" cy="2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3"/>
          <p:cNvSpPr txBox="1"/>
          <p:nvPr/>
        </p:nvSpPr>
        <p:spPr>
          <a:xfrm>
            <a:off x="82350" y="4659350"/>
            <a:ext cx="363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8" name="Google Shape;288;p33"/>
          <p:cNvCxnSpPr/>
          <p:nvPr/>
        </p:nvCxnSpPr>
        <p:spPr>
          <a:xfrm>
            <a:off x="100025" y="4629150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9" name="Google Shape;289;p33"/>
          <p:cNvSpPr txBox="1"/>
          <p:nvPr/>
        </p:nvSpPr>
        <p:spPr>
          <a:xfrm rot="-5400000">
            <a:off x="-525600" y="2363250"/>
            <a:ext cx="15798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TEMPERATURE </a:t>
            </a:r>
            <a:endParaRPr i="1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90" name="Google Shape;290;p33"/>
          <p:cNvSpPr txBox="1"/>
          <p:nvPr/>
        </p:nvSpPr>
        <p:spPr>
          <a:xfrm rot="-5400000">
            <a:off x="-609150" y="664700"/>
            <a:ext cx="1746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COLLECTION</a:t>
            </a:r>
            <a:endParaRPr i="1">
              <a:solidFill>
                <a:srgbClr val="FFFFFF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291" name="Google Shape;291;p33"/>
          <p:cNvCxnSpPr/>
          <p:nvPr/>
        </p:nvCxnSpPr>
        <p:spPr>
          <a:xfrm>
            <a:off x="92850" y="1783125"/>
            <a:ext cx="328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