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5143500" cx="9144000"/>
  <p:notesSz cx="6858000" cy="9144000"/>
  <p:embeddedFontLst>
    <p:embeddedFont>
      <p:font typeface="Montserrat SemiBold"/>
      <p:regular r:id="rId24"/>
      <p:bold r:id="rId25"/>
      <p:italic r:id="rId26"/>
      <p:boldItalic r:id="rId27"/>
    </p:embeddedFont>
    <p:embeddedFont>
      <p:font typeface="Montserrat"/>
      <p:regular r:id="rId28"/>
      <p:bold r:id="rId29"/>
      <p:italic r:id="rId30"/>
      <p:boldItalic r:id="rId31"/>
    </p:embeddedFont>
    <p:embeddedFont>
      <p:font typeface="Lato"/>
      <p:regular r:id="rId32"/>
      <p:bold r:id="rId33"/>
      <p:italic r:id="rId34"/>
      <p:boldItalic r:id="rId35"/>
    </p:embeddedFont>
    <p:embeddedFont>
      <p:font typeface="Montserrat Medium"/>
      <p:regular r:id="rId36"/>
      <p:bold r:id="rId37"/>
      <p:italic r:id="rId38"/>
      <p:boldItalic r:id="rId39"/>
    </p:embeddedFont>
    <p:embeddedFont>
      <p:font typeface="Montserrat Light"/>
      <p:regular r:id="rId40"/>
      <p:bold r:id="rId41"/>
      <p:italic r:id="rId42"/>
      <p:boldItalic r:id="rId43"/>
    </p:embeddedFont>
    <p:embeddedFont>
      <p:font typeface="Montserrat Thin"/>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0ACBCD2-9336-426C-B4E0-EA34627037DE}">
  <a:tblStyle styleId="{30ACBCD2-9336-426C-B4E0-EA34627037D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Light-regular.fntdata"/><Relationship Id="rId20" Type="http://schemas.openxmlformats.org/officeDocument/2006/relationships/slide" Target="slides/slide13.xml"/><Relationship Id="rId42" Type="http://schemas.openxmlformats.org/officeDocument/2006/relationships/font" Target="fonts/MontserratLight-italic.fntdata"/><Relationship Id="rId41" Type="http://schemas.openxmlformats.org/officeDocument/2006/relationships/font" Target="fonts/MontserratLight-bold.fntdata"/><Relationship Id="rId22" Type="http://schemas.openxmlformats.org/officeDocument/2006/relationships/slide" Target="slides/slide15.xml"/><Relationship Id="rId44" Type="http://schemas.openxmlformats.org/officeDocument/2006/relationships/font" Target="fonts/MontserratThin-regular.fntdata"/><Relationship Id="rId21" Type="http://schemas.openxmlformats.org/officeDocument/2006/relationships/slide" Target="slides/slide14.xml"/><Relationship Id="rId43" Type="http://schemas.openxmlformats.org/officeDocument/2006/relationships/font" Target="fonts/MontserratLight-boldItalic.fntdata"/><Relationship Id="rId24" Type="http://schemas.openxmlformats.org/officeDocument/2006/relationships/font" Target="fonts/MontserratSemiBold-regular.fntdata"/><Relationship Id="rId46" Type="http://schemas.openxmlformats.org/officeDocument/2006/relationships/font" Target="fonts/MontserratThin-italic.fntdata"/><Relationship Id="rId23" Type="http://schemas.openxmlformats.org/officeDocument/2006/relationships/slide" Target="slides/slide16.xml"/><Relationship Id="rId45" Type="http://schemas.openxmlformats.org/officeDocument/2006/relationships/font" Target="fonts/MontserratThin-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MontserratSemiBold-italic.fntdata"/><Relationship Id="rId25" Type="http://schemas.openxmlformats.org/officeDocument/2006/relationships/font" Target="fonts/MontserratSemiBold-bold.fntdata"/><Relationship Id="rId47" Type="http://schemas.openxmlformats.org/officeDocument/2006/relationships/font" Target="fonts/MontserratThin-boldItalic.fntdata"/><Relationship Id="rId28" Type="http://schemas.openxmlformats.org/officeDocument/2006/relationships/font" Target="fonts/Montserrat-regular.fntdata"/><Relationship Id="rId27" Type="http://schemas.openxmlformats.org/officeDocument/2006/relationships/font" Target="fonts/MontserratSemiBold-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Montserrat-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Montserrat-boldItalic.fntdata"/><Relationship Id="rId30" Type="http://schemas.openxmlformats.org/officeDocument/2006/relationships/font" Target="fonts/Montserrat-italic.fntdata"/><Relationship Id="rId11" Type="http://schemas.openxmlformats.org/officeDocument/2006/relationships/slide" Target="slides/slide4.xml"/><Relationship Id="rId33" Type="http://schemas.openxmlformats.org/officeDocument/2006/relationships/font" Target="fonts/Lato-bold.fntdata"/><Relationship Id="rId10" Type="http://schemas.openxmlformats.org/officeDocument/2006/relationships/slide" Target="slides/slide3.xml"/><Relationship Id="rId32" Type="http://schemas.openxmlformats.org/officeDocument/2006/relationships/font" Target="fonts/Lato-regular.fntdata"/><Relationship Id="rId13" Type="http://schemas.openxmlformats.org/officeDocument/2006/relationships/slide" Target="slides/slide6.xml"/><Relationship Id="rId35" Type="http://schemas.openxmlformats.org/officeDocument/2006/relationships/font" Target="fonts/Lato-boldItalic.fntdata"/><Relationship Id="rId12" Type="http://schemas.openxmlformats.org/officeDocument/2006/relationships/slide" Target="slides/slide5.xml"/><Relationship Id="rId34" Type="http://schemas.openxmlformats.org/officeDocument/2006/relationships/font" Target="fonts/Lato-italic.fntdata"/><Relationship Id="rId15" Type="http://schemas.openxmlformats.org/officeDocument/2006/relationships/slide" Target="slides/slide8.xml"/><Relationship Id="rId37" Type="http://schemas.openxmlformats.org/officeDocument/2006/relationships/font" Target="fonts/MontserratMedium-bold.fntdata"/><Relationship Id="rId14" Type="http://schemas.openxmlformats.org/officeDocument/2006/relationships/slide" Target="slides/slide7.xml"/><Relationship Id="rId36" Type="http://schemas.openxmlformats.org/officeDocument/2006/relationships/font" Target="fonts/MontserratMedium-regular.fntdata"/><Relationship Id="rId17" Type="http://schemas.openxmlformats.org/officeDocument/2006/relationships/slide" Target="slides/slide10.xml"/><Relationship Id="rId39" Type="http://schemas.openxmlformats.org/officeDocument/2006/relationships/font" Target="fonts/MontserratMedium-boldItalic.fntdata"/><Relationship Id="rId16" Type="http://schemas.openxmlformats.org/officeDocument/2006/relationships/slide" Target="slides/slide9.xml"/><Relationship Id="rId38" Type="http://schemas.openxmlformats.org/officeDocument/2006/relationships/font" Target="fonts/MontserratMedium-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ANXV5ZZZErxu88ZZVWaDlzjS-HHAOyHJE_Od-DYSi_A/edit?usp=sharing"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w4MZxJiEyzgtmcyg1jI7OquBuo7_wq7Fjqq5RQsEY14/edit?usp=sharing"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ANXV5ZZZErxu88ZZVWaDlzjS-HHAOyHJE_Od-DYSi_A/edit?usp=sharin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41d14f5b1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41d14f5b1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62c19249d0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62c19249d0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an example of a possible range. </a:t>
            </a:r>
            <a:endParaRPr/>
          </a:p>
          <a:p>
            <a:pPr indent="0" lvl="0" marL="0" rtl="0" algn="l">
              <a:spcBef>
                <a:spcPts val="0"/>
              </a:spcBef>
              <a:spcAft>
                <a:spcPts val="0"/>
              </a:spcAft>
              <a:buNone/>
            </a:pPr>
            <a:r>
              <a:rPr lang="en"/>
              <a:t>Have students </a:t>
            </a:r>
            <a:r>
              <a:rPr lang="en"/>
              <a:t>discuss in their groups how the emojis they chose might have varied group to group. Why does this happen? Why would the range of temperatures differ between groups? The temperature people are comfortable in can vary; it’s subjective.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602d515825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602d515825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sensor is measuring the motion of the particles it comes into contact.</a:t>
            </a:r>
            <a:endParaRPr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62c19249d0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62c19249d0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groups share their responses to the discussion questions. </a:t>
            </a: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62c19249d0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62c19249d0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measure of that energy has taken on different units. There is Celsius and fahrenheit (the ones typically used today), then there is Kelvin [show 3 different thermometers, then only focus on Celsius and fahrenheit]. As you can imagine, there was interest in creating a standard unit of measure. Can you think of why this would be important? (Scientists sharing their experiments, recreating experiments, a world becoming more and more globally connected; the same reason qualitative isn’t the same thing as quantitative.)</a:t>
            </a:r>
            <a:endParaRPr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62c19249d0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62c19249d0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groups practice converting using their </a:t>
            </a:r>
            <a:r>
              <a:rPr lang="en" u="sng">
                <a:solidFill>
                  <a:schemeClr val="hlink"/>
                </a:solidFill>
                <a:hlinkClick r:id="rId2"/>
              </a:rPr>
              <a:t>Graphic Organizer</a:t>
            </a:r>
            <a:r>
              <a:rPr lang="en"/>
              <a:t>. </a:t>
            </a:r>
            <a:endParaRPr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41d14f5b15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41d14f5b15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What were we measuring with our sensor? (The temperature of an object.) How could we change our “mood”? (By creating heat.) How do you create heat? (I’ve rubbed my hands together.) What did that do? (It created kinetic energy. </a:t>
            </a:r>
            <a:r>
              <a:rPr b="1" lang="en"/>
              <a:t>Temperature is the measure of that energy</a:t>
            </a:r>
            <a:r>
              <a:rPr lang="en"/>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41d14f5b15_0_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41d14f5b15_0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Students can test their understanding of today’s topics with this </a:t>
            </a:r>
            <a:r>
              <a:rPr lang="en" u="sng">
                <a:solidFill>
                  <a:schemeClr val="hlink"/>
                </a:solidFill>
                <a:hlinkClick r:id="rId2"/>
              </a:rPr>
              <a:t>Summative Assessment.</a:t>
            </a:r>
            <a:r>
              <a:rPr lang="en"/>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41d14f5b15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41d14f5b15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think of speeds that are considered “slow” for cars.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62be66fda7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62be66fda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case, 10 miles per hour is a very </a:t>
            </a:r>
            <a:r>
              <a:rPr b="1" lang="en"/>
              <a:t>fast</a:t>
            </a:r>
            <a:r>
              <a:rPr lang="en"/>
              <a:t> speed for a human to run. Although we are using the same quantitative data, we would describe it differently in this context. This is the key difference between </a:t>
            </a:r>
            <a:r>
              <a:rPr b="1" lang="en"/>
              <a:t>quantitative</a:t>
            </a:r>
            <a:r>
              <a:rPr lang="en"/>
              <a:t> and </a:t>
            </a:r>
            <a:r>
              <a:rPr b="1" lang="en"/>
              <a:t>qualitative</a:t>
            </a:r>
            <a:r>
              <a:rPr lang="en"/>
              <a:t> data.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62be66fda7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62be66fda7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that the unit of measurement has been changed, are students able to compare the speeds?</a:t>
            </a:r>
            <a:endParaRPr/>
          </a:p>
          <a:p>
            <a:pPr indent="0" lvl="0" marL="0" rtl="0" algn="l">
              <a:spcBef>
                <a:spcPts val="0"/>
              </a:spcBef>
              <a:spcAft>
                <a:spcPts val="0"/>
              </a:spcAft>
              <a:buNone/>
            </a:pPr>
            <a:r>
              <a:rPr lang="en"/>
              <a:t>Discuss how the relationship between the two units allows people to convert and  compare speeds. Here, the relationship is for every 1 mile, we have 1.61 kilometers.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602d51582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602d5158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The goal is to clarify that qualitative data is dependent on the context, whereas quantitative data is not.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62be66fda7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62be66fda7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Introduce today’s Piper Project: </a:t>
            </a:r>
            <a:r>
              <a:rPr b="1" lang="en"/>
              <a:t>Ther-Mood-Stat</a:t>
            </a:r>
            <a:endParaRPr b="1"/>
          </a:p>
          <a:p>
            <a:pPr indent="0" lvl="0" marL="0" rtl="0" algn="l">
              <a:spcBef>
                <a:spcPts val="0"/>
              </a:spcBef>
              <a:spcAft>
                <a:spcPts val="0"/>
              </a:spcAft>
              <a:buNone/>
            </a:pPr>
            <a:r>
              <a:rPr lang="en"/>
              <a:t>Students can use the </a:t>
            </a:r>
            <a:r>
              <a:rPr lang="en" u="sng">
                <a:solidFill>
                  <a:schemeClr val="hlink"/>
                </a:solidFill>
                <a:hlinkClick r:id="rId2"/>
              </a:rPr>
              <a:t>Lesson 2 Graphic Organizer</a:t>
            </a:r>
            <a:r>
              <a:rPr lang="en"/>
              <a:t> during the exploration. </a:t>
            </a:r>
            <a:endParaRPr/>
          </a:p>
          <a:p>
            <a:pPr indent="0" lvl="0" marL="0" rtl="0" algn="l">
              <a:spcBef>
                <a:spcPts val="0"/>
              </a:spcBef>
              <a:spcAft>
                <a:spcPts val="0"/>
              </a:spcAft>
              <a:buNone/>
            </a:pPr>
            <a:r>
              <a:rPr lang="en"/>
              <a:t>Troubleshooting: remind students to use the pin map during wiring to verify the pins that have current flowing.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62c19249d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62c19249d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Safety concerns: When students need to measure a “cold obeject” students can use cold cans or bottles of water that have been in the fridge. NOTE: The temperature sensor can handle the condensation, but cannot be submerged in any kind of liquid. </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lang="en"/>
              <a:t>Suggestions for warm materials: rubbing hands (creating heat),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You can also try going outdoors on a warm or cold day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62c19249d0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62c19249d0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groups share their responses to the discussion questions. </a:t>
            </a:r>
            <a:endParaRP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62c19249d0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62c19249d0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groups share their responses to the discussion questions. </a:t>
            </a:r>
            <a:endParaRPr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 name="Google Shape;56;p14"/>
          <p:cNvGrpSpPr/>
          <p:nvPr/>
        </p:nvGrpSpPr>
        <p:grpSpPr>
          <a:xfrm>
            <a:off x="0" y="490"/>
            <a:ext cx="5153705" cy="5134399"/>
            <a:chOff x="0" y="75"/>
            <a:chExt cx="5153705" cy="5152950"/>
          </a:xfrm>
        </p:grpSpPr>
        <p:sp>
          <p:nvSpPr>
            <p:cNvPr id="57" name="Google Shape;57;p14"/>
            <p:cNvSpPr/>
            <p:nvPr/>
          </p:nvSpPr>
          <p:spPr>
            <a:xfrm rot="-5400000">
              <a:off x="455" y="-225"/>
              <a:ext cx="5152800" cy="5153700"/>
            </a:xfrm>
            <a:prstGeom prst="diagStripe">
              <a:avLst>
                <a:gd fmla="val 50000" name="adj"/>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rot="-5400000">
              <a:off x="150" y="1145825"/>
              <a:ext cx="3996600" cy="3996900"/>
            </a:xfrm>
            <a:prstGeom prst="diagStripe">
              <a:avLst>
                <a:gd fmla="val 58774" name="adj"/>
              </a:avLst>
            </a:prstGeom>
            <a:solidFill>
              <a:srgbClr val="00A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rot="-5400000">
              <a:off x="1646" y="-75"/>
              <a:ext cx="2299800" cy="2300100"/>
            </a:xfrm>
            <a:prstGeom prst="diagStrip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flipH="1">
              <a:off x="652821" y="590035"/>
              <a:ext cx="2300100" cy="2299800"/>
            </a:xfrm>
            <a:prstGeom prst="diagStripe">
              <a:avLst>
                <a:gd fmla="val 50000" name="adj"/>
              </a:avLst>
            </a:prstGeom>
            <a:solidFill>
              <a:srgbClr val="F518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 name="Google Shape;61;p14"/>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4000"/>
              <a:buNone/>
              <a:defRPr sz="4000">
                <a:solidFill>
                  <a:schemeClr val="dk1"/>
                </a:solidFill>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62" name="Google Shape;62;p14"/>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p:txBody>
      </p:sp>
      <p:sp>
        <p:nvSpPr>
          <p:cNvPr id="63" name="Google Shape;63;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4" name="Shape 64"/>
        <p:cNvGrpSpPr/>
        <p:nvPr/>
      </p:nvGrpSpPr>
      <p:grpSpPr>
        <a:xfrm>
          <a:off x="0" y="0"/>
          <a:ext cx="0" cy="0"/>
          <a:chOff x="0" y="0"/>
          <a:chExt cx="0" cy="0"/>
        </a:xfrm>
      </p:grpSpPr>
      <p:grpSp>
        <p:nvGrpSpPr>
          <p:cNvPr id="65" name="Google Shape;65;p15"/>
          <p:cNvGrpSpPr/>
          <p:nvPr/>
        </p:nvGrpSpPr>
        <p:grpSpPr>
          <a:xfrm>
            <a:off x="4406400" y="0"/>
            <a:ext cx="4737600" cy="5143065"/>
            <a:chOff x="4406400" y="0"/>
            <a:chExt cx="4737600" cy="5143065"/>
          </a:xfrm>
        </p:grpSpPr>
        <p:sp>
          <p:nvSpPr>
            <p:cNvPr id="66" name="Google Shape;66;p15"/>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5"/>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5"/>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5"/>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5"/>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5"/>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5"/>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15"/>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5" name="Google Shape;85;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6" name="Shape 86"/>
        <p:cNvGrpSpPr/>
        <p:nvPr/>
      </p:nvGrpSpPr>
      <p:grpSpPr>
        <a:xfrm>
          <a:off x="0" y="0"/>
          <a:ext cx="0" cy="0"/>
          <a:chOff x="0" y="0"/>
          <a:chExt cx="0" cy="0"/>
        </a:xfrm>
      </p:grpSpPr>
      <p:grpSp>
        <p:nvGrpSpPr>
          <p:cNvPr id="87" name="Google Shape;87;p16"/>
          <p:cNvGrpSpPr/>
          <p:nvPr/>
        </p:nvGrpSpPr>
        <p:grpSpPr>
          <a:xfrm>
            <a:off x="0" y="381001"/>
            <a:ext cx="1037850" cy="1016287"/>
            <a:chOff x="0" y="381001"/>
            <a:chExt cx="1037850" cy="1016287"/>
          </a:xfrm>
        </p:grpSpPr>
        <p:sp>
          <p:nvSpPr>
            <p:cNvPr id="88" name="Google Shape;88;p16"/>
            <p:cNvSpPr/>
            <p:nvPr/>
          </p:nvSpPr>
          <p:spPr>
            <a:xfrm rot="-5400000">
              <a:off x="0" y="381001"/>
              <a:ext cx="808800" cy="808800"/>
            </a:xfrm>
            <a:prstGeom prst="diagStripe">
              <a:avLst>
                <a:gd fmla="val 50000" name="adj"/>
              </a:avLst>
            </a:prstGeom>
            <a:solidFill>
              <a:srgbClr val="00A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p:cNvSpPr/>
            <p:nvPr/>
          </p:nvSpPr>
          <p:spPr>
            <a:xfrm flipH="1">
              <a:off x="229050" y="588489"/>
              <a:ext cx="808800" cy="808800"/>
            </a:xfrm>
            <a:prstGeom prst="diagStripe">
              <a:avLst>
                <a:gd fmla="val 50000" name="adj"/>
              </a:avLst>
            </a:prstGeom>
            <a:solidFill>
              <a:srgbClr val="F518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 name="Google Shape;90;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2400"/>
              <a:buNone/>
              <a:defRPr sz="2400">
                <a:solidFill>
                  <a:srgbClr val="000000"/>
                </a:solidFill>
              </a:defRPr>
            </a:lvl1pPr>
            <a:lvl2pPr lvl="1" rtl="0">
              <a:spcBef>
                <a:spcPts val="0"/>
              </a:spcBef>
              <a:spcAft>
                <a:spcPts val="0"/>
              </a:spcAft>
              <a:buClr>
                <a:srgbClr val="000000"/>
              </a:buClr>
              <a:buSzPts val="2400"/>
              <a:buNone/>
              <a:defRPr sz="2400">
                <a:solidFill>
                  <a:srgbClr val="000000"/>
                </a:solidFill>
              </a:defRPr>
            </a:lvl2pPr>
            <a:lvl3pPr lvl="2" rtl="0">
              <a:spcBef>
                <a:spcPts val="0"/>
              </a:spcBef>
              <a:spcAft>
                <a:spcPts val="0"/>
              </a:spcAft>
              <a:buClr>
                <a:srgbClr val="000000"/>
              </a:buClr>
              <a:buSzPts val="2400"/>
              <a:buNone/>
              <a:defRPr sz="2400">
                <a:solidFill>
                  <a:srgbClr val="000000"/>
                </a:solidFill>
              </a:defRPr>
            </a:lvl3pPr>
            <a:lvl4pPr lvl="3" rtl="0">
              <a:spcBef>
                <a:spcPts val="0"/>
              </a:spcBef>
              <a:spcAft>
                <a:spcPts val="0"/>
              </a:spcAft>
              <a:buClr>
                <a:srgbClr val="000000"/>
              </a:buClr>
              <a:buSzPts val="2400"/>
              <a:buNone/>
              <a:defRPr sz="2400">
                <a:solidFill>
                  <a:srgbClr val="000000"/>
                </a:solidFill>
              </a:defRPr>
            </a:lvl4pPr>
            <a:lvl5pPr lvl="4" rtl="0">
              <a:spcBef>
                <a:spcPts val="0"/>
              </a:spcBef>
              <a:spcAft>
                <a:spcPts val="0"/>
              </a:spcAft>
              <a:buClr>
                <a:srgbClr val="000000"/>
              </a:buClr>
              <a:buSzPts val="2400"/>
              <a:buNone/>
              <a:defRPr sz="2400">
                <a:solidFill>
                  <a:srgbClr val="000000"/>
                </a:solidFill>
              </a:defRPr>
            </a:lvl5pPr>
            <a:lvl6pPr lvl="5" rtl="0">
              <a:spcBef>
                <a:spcPts val="0"/>
              </a:spcBef>
              <a:spcAft>
                <a:spcPts val="0"/>
              </a:spcAft>
              <a:buClr>
                <a:srgbClr val="000000"/>
              </a:buClr>
              <a:buSzPts val="2400"/>
              <a:buNone/>
              <a:defRPr sz="2400">
                <a:solidFill>
                  <a:srgbClr val="000000"/>
                </a:solidFill>
              </a:defRPr>
            </a:lvl6pPr>
            <a:lvl7pPr lvl="6" rtl="0">
              <a:spcBef>
                <a:spcPts val="0"/>
              </a:spcBef>
              <a:spcAft>
                <a:spcPts val="0"/>
              </a:spcAft>
              <a:buClr>
                <a:srgbClr val="000000"/>
              </a:buClr>
              <a:buSzPts val="2400"/>
              <a:buNone/>
              <a:defRPr sz="2400">
                <a:solidFill>
                  <a:srgbClr val="000000"/>
                </a:solidFill>
              </a:defRPr>
            </a:lvl7pPr>
            <a:lvl8pPr lvl="7" rtl="0">
              <a:spcBef>
                <a:spcPts val="0"/>
              </a:spcBef>
              <a:spcAft>
                <a:spcPts val="0"/>
              </a:spcAft>
              <a:buClr>
                <a:srgbClr val="000000"/>
              </a:buClr>
              <a:buSzPts val="2400"/>
              <a:buNone/>
              <a:defRPr sz="2400">
                <a:solidFill>
                  <a:srgbClr val="000000"/>
                </a:solidFill>
              </a:defRPr>
            </a:lvl8pPr>
            <a:lvl9pPr lvl="8" rtl="0">
              <a:spcBef>
                <a:spcPts val="0"/>
              </a:spcBef>
              <a:spcAft>
                <a:spcPts val="0"/>
              </a:spcAft>
              <a:buClr>
                <a:srgbClr val="000000"/>
              </a:buClr>
              <a:buSzPts val="2400"/>
              <a:buNone/>
              <a:defRPr sz="2400">
                <a:solidFill>
                  <a:srgbClr val="000000"/>
                </a:solidFill>
              </a:defRPr>
            </a:lvl9pPr>
          </a:lstStyle>
          <a:p/>
        </p:txBody>
      </p:sp>
      <p:sp>
        <p:nvSpPr>
          <p:cNvPr id="91" name="Google Shape;91;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92" name="Google Shape;92;p16"/>
          <p:cNvPicPr preferRelativeResize="0"/>
          <p:nvPr/>
        </p:nvPicPr>
        <p:blipFill rotWithShape="1">
          <a:blip r:embed="rId2">
            <a:alphaModFix/>
          </a:blip>
          <a:srcRect b="12844" l="22458" r="22075" t="12777"/>
          <a:stretch/>
        </p:blipFill>
        <p:spPr>
          <a:xfrm>
            <a:off x="7898437" y="4040525"/>
            <a:ext cx="1122714" cy="101629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3" name="Shape 93"/>
        <p:cNvGrpSpPr/>
        <p:nvPr/>
      </p:nvGrpSpPr>
      <p:grpSpPr>
        <a:xfrm>
          <a:off x="0" y="0"/>
          <a:ext cx="0" cy="0"/>
          <a:chOff x="0" y="0"/>
          <a:chExt cx="0" cy="0"/>
        </a:xfrm>
      </p:grpSpPr>
      <p:grpSp>
        <p:nvGrpSpPr>
          <p:cNvPr id="94" name="Google Shape;94;p17"/>
          <p:cNvGrpSpPr/>
          <p:nvPr/>
        </p:nvGrpSpPr>
        <p:grpSpPr>
          <a:xfrm>
            <a:off x="0" y="381001"/>
            <a:ext cx="1037850" cy="1016287"/>
            <a:chOff x="0" y="381001"/>
            <a:chExt cx="1037850" cy="1016287"/>
          </a:xfrm>
        </p:grpSpPr>
        <p:sp>
          <p:nvSpPr>
            <p:cNvPr id="95" name="Google Shape;95;p17"/>
            <p:cNvSpPr/>
            <p:nvPr/>
          </p:nvSpPr>
          <p:spPr>
            <a:xfrm rot="-5400000">
              <a:off x="0" y="381001"/>
              <a:ext cx="808800" cy="808800"/>
            </a:xfrm>
            <a:prstGeom prst="diagStrip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p:nvPr/>
          </p:nvSpPr>
          <p:spPr>
            <a:xfrm flipH="1">
              <a:off x="229050" y="588489"/>
              <a:ext cx="808800" cy="808800"/>
            </a:xfrm>
            <a:prstGeom prst="diagStripe">
              <a:avLst>
                <a:gd fmla="val 50000" name="adj"/>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 name="Google Shape;97;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2400"/>
              <a:buNone/>
              <a:defRPr sz="2400">
                <a:solidFill>
                  <a:srgbClr val="000000"/>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8" name="Google Shape;98;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99" name="Google Shape;99;p17"/>
          <p:cNvPicPr preferRelativeResize="0"/>
          <p:nvPr/>
        </p:nvPicPr>
        <p:blipFill rotWithShape="1">
          <a:blip r:embed="rId2">
            <a:alphaModFix/>
          </a:blip>
          <a:srcRect b="12844" l="22458" r="22075" t="12777"/>
          <a:stretch/>
        </p:blipFill>
        <p:spPr>
          <a:xfrm>
            <a:off x="7898437" y="4040525"/>
            <a:ext cx="1122714" cy="101629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0" name="Shape 100"/>
        <p:cNvGrpSpPr/>
        <p:nvPr/>
      </p:nvGrpSpPr>
      <p:grpSpPr>
        <a:xfrm>
          <a:off x="0" y="0"/>
          <a:ext cx="0" cy="0"/>
          <a:chOff x="0" y="0"/>
          <a:chExt cx="0" cy="0"/>
        </a:xfrm>
      </p:grpSpPr>
      <p:grpSp>
        <p:nvGrpSpPr>
          <p:cNvPr id="101" name="Google Shape;101;p18"/>
          <p:cNvGrpSpPr/>
          <p:nvPr/>
        </p:nvGrpSpPr>
        <p:grpSpPr>
          <a:xfrm>
            <a:off x="0" y="381001"/>
            <a:ext cx="1037850" cy="1016287"/>
            <a:chOff x="0" y="381001"/>
            <a:chExt cx="1037850" cy="1016287"/>
          </a:xfrm>
        </p:grpSpPr>
        <p:sp>
          <p:nvSpPr>
            <p:cNvPr id="102" name="Google Shape;102;p18"/>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8"/>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 name="Google Shape;104;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5" name="Google Shape;105;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6" name="Shape 106"/>
        <p:cNvGrpSpPr/>
        <p:nvPr/>
      </p:nvGrpSpPr>
      <p:grpSpPr>
        <a:xfrm>
          <a:off x="0" y="0"/>
          <a:ext cx="0" cy="0"/>
          <a:chOff x="0" y="0"/>
          <a:chExt cx="0" cy="0"/>
        </a:xfrm>
      </p:grpSpPr>
      <p:grpSp>
        <p:nvGrpSpPr>
          <p:cNvPr id="107" name="Google Shape;107;p19"/>
          <p:cNvGrpSpPr/>
          <p:nvPr/>
        </p:nvGrpSpPr>
        <p:grpSpPr>
          <a:xfrm>
            <a:off x="0" y="381001"/>
            <a:ext cx="1037850" cy="1016287"/>
            <a:chOff x="0" y="381001"/>
            <a:chExt cx="1037850" cy="1016287"/>
          </a:xfrm>
        </p:grpSpPr>
        <p:sp>
          <p:nvSpPr>
            <p:cNvPr id="108" name="Google Shape;108;p1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 name="Google Shape;110;p19"/>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1" name="Google Shape;111;p19"/>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12" name="Google Shape;112;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3" name="Shape 113"/>
        <p:cNvGrpSpPr/>
        <p:nvPr/>
      </p:nvGrpSpPr>
      <p:grpSpPr>
        <a:xfrm>
          <a:off x="0" y="0"/>
          <a:ext cx="0" cy="0"/>
          <a:chOff x="0" y="0"/>
          <a:chExt cx="0" cy="0"/>
        </a:xfrm>
      </p:grpSpPr>
      <p:grpSp>
        <p:nvGrpSpPr>
          <p:cNvPr id="114" name="Google Shape;114;p20"/>
          <p:cNvGrpSpPr/>
          <p:nvPr/>
        </p:nvGrpSpPr>
        <p:grpSpPr>
          <a:xfrm>
            <a:off x="4406400" y="0"/>
            <a:ext cx="4737600" cy="5143500"/>
            <a:chOff x="4406400" y="0"/>
            <a:chExt cx="4737600" cy="5143500"/>
          </a:xfrm>
        </p:grpSpPr>
        <p:sp>
          <p:nvSpPr>
            <p:cNvPr id="115" name="Google Shape;115;p20"/>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0"/>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0"/>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0"/>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0"/>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0"/>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0"/>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0"/>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0"/>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0"/>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0"/>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0"/>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0"/>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0"/>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0"/>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0"/>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0"/>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0"/>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 name="Google Shape;133;p20"/>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4" name="Google Shape;134;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5" name="Shape 135"/>
        <p:cNvGrpSpPr/>
        <p:nvPr/>
      </p:nvGrpSpPr>
      <p:grpSpPr>
        <a:xfrm>
          <a:off x="0" y="0"/>
          <a:ext cx="0" cy="0"/>
          <a:chOff x="0" y="0"/>
          <a:chExt cx="0" cy="0"/>
        </a:xfrm>
      </p:grpSpPr>
      <p:grpSp>
        <p:nvGrpSpPr>
          <p:cNvPr id="136" name="Google Shape;136;p21"/>
          <p:cNvGrpSpPr/>
          <p:nvPr/>
        </p:nvGrpSpPr>
        <p:grpSpPr>
          <a:xfrm>
            <a:off x="0" y="381001"/>
            <a:ext cx="1037850" cy="1016287"/>
            <a:chOff x="0" y="381001"/>
            <a:chExt cx="1037850" cy="1016287"/>
          </a:xfrm>
        </p:grpSpPr>
        <p:sp>
          <p:nvSpPr>
            <p:cNvPr id="137" name="Google Shape;137;p21"/>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1"/>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21"/>
          <p:cNvSpPr txBox="1"/>
          <p:nvPr>
            <p:ph type="title"/>
          </p:nvPr>
        </p:nvSpPr>
        <p:spPr>
          <a:xfrm>
            <a:off x="1297500" y="1658325"/>
            <a:ext cx="3036300" cy="17517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0" name="Google Shape;140;p21"/>
          <p:cNvSpPr txBox="1"/>
          <p:nvPr>
            <p:ph idx="1" type="subTitle"/>
          </p:nvPr>
        </p:nvSpPr>
        <p:spPr>
          <a:xfrm>
            <a:off x="1297500" y="3538000"/>
            <a:ext cx="3036300" cy="506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p:txBody>
      </p:sp>
      <p:sp>
        <p:nvSpPr>
          <p:cNvPr id="141" name="Google Shape;141;p21"/>
          <p:cNvSpPr txBox="1"/>
          <p:nvPr>
            <p:ph idx="2" type="body"/>
          </p:nvPr>
        </p:nvSpPr>
        <p:spPr>
          <a:xfrm>
            <a:off x="4648200" y="1696600"/>
            <a:ext cx="3676800" cy="2347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42" name="Google Shape;142;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3" name="Shape 143"/>
        <p:cNvGrpSpPr/>
        <p:nvPr/>
      </p:nvGrpSpPr>
      <p:grpSpPr>
        <a:xfrm>
          <a:off x="0" y="0"/>
          <a:ext cx="0" cy="0"/>
          <a:chOff x="0" y="0"/>
          <a:chExt cx="0" cy="0"/>
        </a:xfrm>
      </p:grpSpPr>
      <p:grpSp>
        <p:nvGrpSpPr>
          <p:cNvPr id="144" name="Google Shape;144;p22"/>
          <p:cNvGrpSpPr/>
          <p:nvPr/>
        </p:nvGrpSpPr>
        <p:grpSpPr>
          <a:xfrm>
            <a:off x="0" y="4128572"/>
            <a:ext cx="698925" cy="684657"/>
            <a:chOff x="0" y="3785672"/>
            <a:chExt cx="698925" cy="684657"/>
          </a:xfrm>
        </p:grpSpPr>
        <p:sp>
          <p:nvSpPr>
            <p:cNvPr id="145" name="Google Shape;145;p22"/>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2"/>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 name="Google Shape;147;p22"/>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148" name="Google Shape;14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9" name="Shape 149"/>
        <p:cNvGrpSpPr/>
        <p:nvPr/>
      </p:nvGrpSpPr>
      <p:grpSpPr>
        <a:xfrm>
          <a:off x="0" y="0"/>
          <a:ext cx="0" cy="0"/>
          <a:chOff x="0" y="0"/>
          <a:chExt cx="0" cy="0"/>
        </a:xfrm>
      </p:grpSpPr>
      <p:grpSp>
        <p:nvGrpSpPr>
          <p:cNvPr id="150" name="Google Shape;150;p23"/>
          <p:cNvGrpSpPr/>
          <p:nvPr/>
        </p:nvGrpSpPr>
        <p:grpSpPr>
          <a:xfrm>
            <a:off x="4406400" y="0"/>
            <a:ext cx="4737600" cy="5143065"/>
            <a:chOff x="4406400" y="0"/>
            <a:chExt cx="4737600" cy="5143065"/>
          </a:xfrm>
        </p:grpSpPr>
        <p:sp>
          <p:nvSpPr>
            <p:cNvPr id="151" name="Google Shape;151;p2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 name="Google Shape;169;p23"/>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170" name="Google Shape;170;p23"/>
          <p:cNvSpPr txBox="1"/>
          <p:nvPr>
            <p:ph idx="1" type="body"/>
          </p:nvPr>
        </p:nvSpPr>
        <p:spPr>
          <a:xfrm>
            <a:off x="823850" y="2643124"/>
            <a:ext cx="4776000" cy="12189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71" name="Google Shape;171;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2" name="Shape 172"/>
        <p:cNvGrpSpPr/>
        <p:nvPr/>
      </p:nvGrpSpPr>
      <p:grpSpPr>
        <a:xfrm>
          <a:off x="0" y="0"/>
          <a:ext cx="0" cy="0"/>
          <a:chOff x="0" y="0"/>
          <a:chExt cx="0" cy="0"/>
        </a:xfrm>
      </p:grpSpPr>
      <p:sp>
        <p:nvSpPr>
          <p:cNvPr id="173" name="Google Shape;173;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no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rtl="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1"/>
                </a:solidFill>
                <a:latin typeface="Lato"/>
                <a:ea typeface="Lato"/>
                <a:cs typeface="Lato"/>
                <a:sym typeface="Lato"/>
              </a:defRPr>
            </a:lvl1pPr>
            <a:lvl2pPr lvl="1" rtl="0" algn="r">
              <a:buNone/>
              <a:defRPr sz="1000">
                <a:solidFill>
                  <a:schemeClr val="lt1"/>
                </a:solidFill>
                <a:latin typeface="Lato"/>
                <a:ea typeface="Lato"/>
                <a:cs typeface="Lato"/>
                <a:sym typeface="Lato"/>
              </a:defRPr>
            </a:lvl2pPr>
            <a:lvl3pPr lvl="2" rtl="0" algn="r">
              <a:buNone/>
              <a:defRPr sz="1000">
                <a:solidFill>
                  <a:schemeClr val="lt1"/>
                </a:solidFill>
                <a:latin typeface="Lato"/>
                <a:ea typeface="Lato"/>
                <a:cs typeface="Lato"/>
                <a:sym typeface="Lato"/>
              </a:defRPr>
            </a:lvl3pPr>
            <a:lvl4pPr lvl="3" rtl="0" algn="r">
              <a:buNone/>
              <a:defRPr sz="1000">
                <a:solidFill>
                  <a:schemeClr val="lt1"/>
                </a:solidFill>
                <a:latin typeface="Lato"/>
                <a:ea typeface="Lato"/>
                <a:cs typeface="Lato"/>
                <a:sym typeface="Lato"/>
              </a:defRPr>
            </a:lvl4pPr>
            <a:lvl5pPr lvl="4" rtl="0" algn="r">
              <a:buNone/>
              <a:defRPr sz="1000">
                <a:solidFill>
                  <a:schemeClr val="lt1"/>
                </a:solidFill>
                <a:latin typeface="Lato"/>
                <a:ea typeface="Lato"/>
                <a:cs typeface="Lato"/>
                <a:sym typeface="Lato"/>
              </a:defRPr>
            </a:lvl5pPr>
            <a:lvl6pPr lvl="5" rtl="0" algn="r">
              <a:buNone/>
              <a:defRPr sz="1000">
                <a:solidFill>
                  <a:schemeClr val="lt1"/>
                </a:solidFill>
                <a:latin typeface="Lato"/>
                <a:ea typeface="Lato"/>
                <a:cs typeface="Lato"/>
                <a:sym typeface="Lato"/>
              </a:defRPr>
            </a:lvl6pPr>
            <a:lvl7pPr lvl="6" rtl="0" algn="r">
              <a:buNone/>
              <a:defRPr sz="1000">
                <a:solidFill>
                  <a:schemeClr val="lt1"/>
                </a:solidFill>
                <a:latin typeface="Lato"/>
                <a:ea typeface="Lato"/>
                <a:cs typeface="Lato"/>
                <a:sym typeface="Lato"/>
              </a:defRPr>
            </a:lvl7pPr>
            <a:lvl8pPr lvl="7" rtl="0" algn="r">
              <a:buNone/>
              <a:defRPr sz="1000">
                <a:solidFill>
                  <a:schemeClr val="lt1"/>
                </a:solidFill>
                <a:latin typeface="Lato"/>
                <a:ea typeface="Lato"/>
                <a:cs typeface="Lato"/>
                <a:sym typeface="Lato"/>
              </a:defRPr>
            </a:lvl8pPr>
            <a:lvl9pPr lvl="8" rtl="0"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 Id="rId3" Type="http://schemas.openxmlformats.org/officeDocument/2006/relationships/image" Target="../media/image17.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 Id="rId3" Type="http://schemas.openxmlformats.org/officeDocument/2006/relationships/image" Target="../media/image10.jp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 Id="rId3" Type="http://schemas.openxmlformats.org/officeDocument/2006/relationships/image" Target="../media/image13.jp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 Id="rId3" Type="http://schemas.openxmlformats.org/officeDocument/2006/relationships/image" Target="../media/image15.jp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20.jp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16.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14.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19.jpg"/><Relationship Id="rId4" Type="http://schemas.openxmlformats.org/officeDocument/2006/relationships/image" Target="../media/image18.jpg"/><Relationship Id="rId5" Type="http://schemas.openxmlformats.org/officeDocument/2006/relationships/image" Target="../media/image21.jpg"/><Relationship Id="rId6" Type="http://schemas.openxmlformats.org/officeDocument/2006/relationships/image" Target="../media/image7.png"/><Relationship Id="rId7" Type="http://schemas.openxmlformats.org/officeDocument/2006/relationships/image" Target="../media/image2.png"/><Relationship Id="rId8"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5"/>
          <p:cNvSpPr txBox="1"/>
          <p:nvPr/>
        </p:nvSpPr>
        <p:spPr>
          <a:xfrm>
            <a:off x="772775" y="2426850"/>
            <a:ext cx="6218100" cy="53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145AC"/>
                </a:solidFill>
                <a:latin typeface="Montserrat"/>
                <a:ea typeface="Montserrat"/>
                <a:cs typeface="Montserrat"/>
                <a:sym typeface="Montserrat"/>
              </a:rPr>
              <a:t>Temperature Sensor</a:t>
            </a:r>
            <a:endParaRPr b="1" sz="2400">
              <a:solidFill>
                <a:srgbClr val="0145AC"/>
              </a:solidFill>
              <a:latin typeface="Montserrat"/>
              <a:ea typeface="Montserrat"/>
              <a:cs typeface="Montserrat"/>
              <a:sym typeface="Montserrat"/>
            </a:endParaRPr>
          </a:p>
        </p:txBody>
      </p:sp>
      <p:sp>
        <p:nvSpPr>
          <p:cNvPr id="179" name="Google Shape;179;p25"/>
          <p:cNvSpPr txBox="1"/>
          <p:nvPr/>
        </p:nvSpPr>
        <p:spPr>
          <a:xfrm>
            <a:off x="805075" y="2954400"/>
            <a:ext cx="7402200" cy="45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145AC"/>
                </a:solidFill>
                <a:latin typeface="Montserrat Medium"/>
                <a:ea typeface="Montserrat Medium"/>
                <a:cs typeface="Montserrat Medium"/>
                <a:sym typeface="Montserrat Medium"/>
              </a:rPr>
              <a:t>Lesson 2 -</a:t>
            </a:r>
            <a:r>
              <a:rPr lang="en" sz="1800">
                <a:solidFill>
                  <a:srgbClr val="0145AC"/>
                </a:solidFill>
                <a:latin typeface="Montserrat Light"/>
                <a:ea typeface="Montserrat Light"/>
                <a:cs typeface="Montserrat Light"/>
                <a:sym typeface="Montserrat Light"/>
              </a:rPr>
              <a:t> What is Temperature?</a:t>
            </a:r>
            <a:endParaRPr sz="1800">
              <a:solidFill>
                <a:srgbClr val="0145AC"/>
              </a:solidFill>
              <a:latin typeface="Montserrat Light"/>
              <a:ea typeface="Montserrat Light"/>
              <a:cs typeface="Montserrat Light"/>
              <a:sym typeface="Montserrat Light"/>
            </a:endParaRPr>
          </a:p>
        </p:txBody>
      </p:sp>
      <p:pic>
        <p:nvPicPr>
          <p:cNvPr id="180" name="Google Shape;180;p25"/>
          <p:cNvPicPr preferRelativeResize="0"/>
          <p:nvPr/>
        </p:nvPicPr>
        <p:blipFill>
          <a:blip r:embed="rId3">
            <a:alphaModFix/>
          </a:blip>
          <a:stretch>
            <a:fillRect/>
          </a:stretch>
        </p:blipFill>
        <p:spPr>
          <a:xfrm>
            <a:off x="880475" y="1733112"/>
            <a:ext cx="2850726" cy="531300"/>
          </a:xfrm>
          <a:prstGeom prst="rect">
            <a:avLst/>
          </a:prstGeom>
          <a:noFill/>
          <a:ln>
            <a:noFill/>
          </a:ln>
        </p:spPr>
      </p:pic>
      <p:cxnSp>
        <p:nvCxnSpPr>
          <p:cNvPr id="181" name="Google Shape;181;p25"/>
          <p:cNvCxnSpPr/>
          <p:nvPr/>
        </p:nvCxnSpPr>
        <p:spPr>
          <a:xfrm>
            <a:off x="880475" y="2930869"/>
            <a:ext cx="7326900" cy="0"/>
          </a:xfrm>
          <a:prstGeom prst="straightConnector1">
            <a:avLst/>
          </a:prstGeom>
          <a:noFill/>
          <a:ln cap="flat" cmpd="sng" w="9525">
            <a:solidFill>
              <a:srgbClr val="0145AC"/>
            </a:solidFill>
            <a:prstDash val="solid"/>
            <a:round/>
            <a:headEnd len="med" w="med" type="none"/>
            <a:tailEnd len="med" w="med" type="none"/>
          </a:ln>
        </p:spPr>
      </p:cxnSp>
      <p:pic>
        <p:nvPicPr>
          <p:cNvPr id="182" name="Google Shape;182;p25"/>
          <p:cNvPicPr preferRelativeResize="0"/>
          <p:nvPr/>
        </p:nvPicPr>
        <p:blipFill>
          <a:blip r:embed="rId4">
            <a:alphaModFix/>
          </a:blip>
          <a:stretch>
            <a:fillRect/>
          </a:stretch>
        </p:blipFill>
        <p:spPr>
          <a:xfrm rot="10800000">
            <a:off x="-320275" y="-1463800"/>
            <a:ext cx="9143997" cy="2503300"/>
          </a:xfrm>
          <a:prstGeom prst="rect">
            <a:avLst/>
          </a:prstGeom>
          <a:noFill/>
          <a:ln>
            <a:noFill/>
          </a:ln>
        </p:spPr>
      </p:pic>
      <p:pic>
        <p:nvPicPr>
          <p:cNvPr id="183" name="Google Shape;183;p25"/>
          <p:cNvPicPr preferRelativeResize="0"/>
          <p:nvPr/>
        </p:nvPicPr>
        <p:blipFill>
          <a:blip r:embed="rId5">
            <a:alphaModFix/>
          </a:blip>
          <a:stretch>
            <a:fillRect/>
          </a:stretch>
        </p:blipFill>
        <p:spPr>
          <a:xfrm>
            <a:off x="75000" y="3788989"/>
            <a:ext cx="9143997" cy="26875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4"/>
          <p:cNvSpPr/>
          <p:nvPr/>
        </p:nvSpPr>
        <p:spPr>
          <a:xfrm>
            <a:off x="976325" y="837388"/>
            <a:ext cx="3940800" cy="30516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4"/>
          <p:cNvSpPr txBox="1"/>
          <p:nvPr/>
        </p:nvSpPr>
        <p:spPr>
          <a:xfrm>
            <a:off x="3065413" y="3889113"/>
            <a:ext cx="1683600" cy="41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accent1"/>
                </a:solidFill>
                <a:latin typeface="Montserrat Light"/>
                <a:ea typeface="Montserrat Light"/>
                <a:cs typeface="Montserrat Light"/>
                <a:sym typeface="Montserrat Light"/>
              </a:rPr>
              <a:t>T ≤ 60</a:t>
            </a:r>
            <a:endParaRPr sz="2400">
              <a:solidFill>
                <a:schemeClr val="accent1"/>
              </a:solidFill>
              <a:latin typeface="Montserrat Light"/>
              <a:ea typeface="Montserrat Light"/>
              <a:cs typeface="Montserrat Light"/>
              <a:sym typeface="Montserrat Light"/>
            </a:endParaRPr>
          </a:p>
        </p:txBody>
      </p:sp>
      <p:pic>
        <p:nvPicPr>
          <p:cNvPr id="338" name="Google Shape;338;p34"/>
          <p:cNvPicPr preferRelativeResize="0"/>
          <p:nvPr/>
        </p:nvPicPr>
        <p:blipFill rotWithShape="1">
          <a:blip r:embed="rId3">
            <a:alphaModFix/>
          </a:blip>
          <a:srcRect b="888" l="1387" r="51083" t="53330"/>
          <a:stretch/>
        </p:blipFill>
        <p:spPr>
          <a:xfrm>
            <a:off x="2134575" y="1128938"/>
            <a:ext cx="1624450" cy="1683000"/>
          </a:xfrm>
          <a:prstGeom prst="rect">
            <a:avLst/>
          </a:prstGeom>
          <a:noFill/>
          <a:ln>
            <a:noFill/>
          </a:ln>
        </p:spPr>
      </p:pic>
      <p:sp>
        <p:nvSpPr>
          <p:cNvPr id="339" name="Google Shape;339;p34"/>
          <p:cNvSpPr txBox="1"/>
          <p:nvPr/>
        </p:nvSpPr>
        <p:spPr>
          <a:xfrm>
            <a:off x="1601463" y="3248838"/>
            <a:ext cx="816600" cy="54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accent1"/>
                </a:solidFill>
                <a:latin typeface="Montserrat"/>
                <a:ea typeface="Montserrat"/>
                <a:cs typeface="Montserrat"/>
                <a:sym typeface="Montserrat"/>
              </a:rPr>
              <a:t>50</a:t>
            </a:r>
            <a:endParaRPr b="1" sz="2400">
              <a:solidFill>
                <a:schemeClr val="accent1"/>
              </a:solidFill>
              <a:latin typeface="Montserrat"/>
              <a:ea typeface="Montserrat"/>
              <a:cs typeface="Montserrat"/>
              <a:sym typeface="Montserrat"/>
            </a:endParaRPr>
          </a:p>
        </p:txBody>
      </p:sp>
      <p:sp>
        <p:nvSpPr>
          <p:cNvPr id="340" name="Google Shape;340;p34"/>
          <p:cNvSpPr txBox="1"/>
          <p:nvPr/>
        </p:nvSpPr>
        <p:spPr>
          <a:xfrm>
            <a:off x="3498913" y="3248838"/>
            <a:ext cx="816600" cy="54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accent1"/>
                </a:solidFill>
                <a:latin typeface="Montserrat"/>
                <a:ea typeface="Montserrat"/>
                <a:cs typeface="Montserrat"/>
                <a:sym typeface="Montserrat"/>
              </a:rPr>
              <a:t>60</a:t>
            </a:r>
            <a:endParaRPr b="1" sz="2400">
              <a:solidFill>
                <a:schemeClr val="accent1"/>
              </a:solidFill>
              <a:latin typeface="Montserrat"/>
              <a:ea typeface="Montserrat"/>
              <a:cs typeface="Montserrat"/>
              <a:sym typeface="Montserrat"/>
            </a:endParaRPr>
          </a:p>
        </p:txBody>
      </p:sp>
      <p:cxnSp>
        <p:nvCxnSpPr>
          <p:cNvPr id="341" name="Google Shape;341;p34"/>
          <p:cNvCxnSpPr/>
          <p:nvPr/>
        </p:nvCxnSpPr>
        <p:spPr>
          <a:xfrm>
            <a:off x="1138488" y="2913038"/>
            <a:ext cx="3484800" cy="0"/>
          </a:xfrm>
          <a:prstGeom prst="straightConnector1">
            <a:avLst/>
          </a:prstGeom>
          <a:noFill/>
          <a:ln cap="flat" cmpd="sng" w="38100">
            <a:solidFill>
              <a:schemeClr val="accent1"/>
            </a:solidFill>
            <a:prstDash val="solid"/>
            <a:round/>
            <a:headEnd len="med" w="med" type="triangle"/>
            <a:tailEnd len="med" w="med" type="triangle"/>
          </a:ln>
        </p:spPr>
      </p:cxnSp>
      <p:cxnSp>
        <p:nvCxnSpPr>
          <p:cNvPr id="342" name="Google Shape;342;p34"/>
          <p:cNvCxnSpPr/>
          <p:nvPr/>
        </p:nvCxnSpPr>
        <p:spPr>
          <a:xfrm>
            <a:off x="1981113" y="2548988"/>
            <a:ext cx="10500" cy="728100"/>
          </a:xfrm>
          <a:prstGeom prst="straightConnector1">
            <a:avLst/>
          </a:prstGeom>
          <a:noFill/>
          <a:ln cap="flat" cmpd="sng" w="38100">
            <a:solidFill>
              <a:schemeClr val="accent1"/>
            </a:solidFill>
            <a:prstDash val="solid"/>
            <a:round/>
            <a:headEnd len="med" w="med" type="none"/>
            <a:tailEnd len="med" w="med" type="none"/>
          </a:ln>
        </p:spPr>
      </p:cxnSp>
      <p:cxnSp>
        <p:nvCxnSpPr>
          <p:cNvPr id="343" name="Google Shape;343;p34"/>
          <p:cNvCxnSpPr/>
          <p:nvPr/>
        </p:nvCxnSpPr>
        <p:spPr>
          <a:xfrm>
            <a:off x="3901963" y="2548988"/>
            <a:ext cx="10500" cy="728100"/>
          </a:xfrm>
          <a:prstGeom prst="straightConnector1">
            <a:avLst/>
          </a:prstGeom>
          <a:noFill/>
          <a:ln cap="flat" cmpd="sng" w="38100">
            <a:solidFill>
              <a:schemeClr val="accent1"/>
            </a:solidFill>
            <a:prstDash val="solid"/>
            <a:round/>
            <a:headEnd len="med" w="med" type="none"/>
            <a:tailEnd len="med" w="med" type="none"/>
          </a:ln>
        </p:spPr>
      </p:cxnSp>
      <p:sp>
        <p:nvSpPr>
          <p:cNvPr id="344" name="Google Shape;344;p34"/>
          <p:cNvSpPr/>
          <p:nvPr/>
        </p:nvSpPr>
        <p:spPr>
          <a:xfrm>
            <a:off x="1903113" y="2811938"/>
            <a:ext cx="166500" cy="202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4"/>
          <p:cNvSpPr/>
          <p:nvPr/>
        </p:nvSpPr>
        <p:spPr>
          <a:xfrm>
            <a:off x="3823963" y="2811938"/>
            <a:ext cx="166500" cy="202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4"/>
          <p:cNvSpPr txBox="1"/>
          <p:nvPr/>
        </p:nvSpPr>
        <p:spPr>
          <a:xfrm>
            <a:off x="5229475" y="1453438"/>
            <a:ext cx="3410700" cy="356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accent1"/>
              </a:buClr>
              <a:buSzPts val="1400"/>
              <a:buFont typeface="Montserrat Medium"/>
              <a:buChar char="●"/>
            </a:pPr>
            <a:r>
              <a:rPr lang="en">
                <a:solidFill>
                  <a:schemeClr val="accent1"/>
                </a:solidFill>
                <a:latin typeface="Montserrat Medium"/>
                <a:ea typeface="Montserrat Medium"/>
                <a:cs typeface="Montserrat Medium"/>
                <a:sym typeface="Montserrat Medium"/>
              </a:rPr>
              <a:t>How would one describe this emoji?</a:t>
            </a:r>
            <a:endParaRPr>
              <a:solidFill>
                <a:schemeClr val="accent1"/>
              </a:solidFill>
              <a:latin typeface="Montserrat Medium"/>
              <a:ea typeface="Montserrat Medium"/>
              <a:cs typeface="Montserrat Medium"/>
              <a:sym typeface="Montserrat Medium"/>
            </a:endParaRPr>
          </a:p>
        </p:txBody>
      </p:sp>
      <p:sp>
        <p:nvSpPr>
          <p:cNvPr id="347" name="Google Shape;347;p34"/>
          <p:cNvSpPr txBox="1"/>
          <p:nvPr/>
        </p:nvSpPr>
        <p:spPr>
          <a:xfrm>
            <a:off x="5229475" y="2084541"/>
            <a:ext cx="3410700" cy="561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accent1"/>
              </a:buClr>
              <a:buSzPts val="1400"/>
              <a:buFont typeface="Montserrat Medium"/>
              <a:buChar char="●"/>
            </a:pPr>
            <a:r>
              <a:rPr lang="en">
                <a:solidFill>
                  <a:schemeClr val="accent1"/>
                </a:solidFill>
                <a:latin typeface="Montserrat Medium"/>
                <a:ea typeface="Montserrat Medium"/>
                <a:cs typeface="Montserrat Medium"/>
                <a:sym typeface="Montserrat Medium"/>
              </a:rPr>
              <a:t>Does everyone agree that this range matches this emoji?</a:t>
            </a:r>
            <a:endParaRPr>
              <a:solidFill>
                <a:schemeClr val="accent1"/>
              </a:solidFill>
              <a:latin typeface="Montserrat Medium"/>
              <a:ea typeface="Montserrat Medium"/>
              <a:cs typeface="Montserrat Medium"/>
              <a:sym typeface="Montserrat Medium"/>
            </a:endParaRPr>
          </a:p>
        </p:txBody>
      </p:sp>
      <p:sp>
        <p:nvSpPr>
          <p:cNvPr id="348" name="Google Shape;348;p34"/>
          <p:cNvSpPr txBox="1"/>
          <p:nvPr/>
        </p:nvSpPr>
        <p:spPr>
          <a:xfrm>
            <a:off x="5229475" y="2920238"/>
            <a:ext cx="3410700" cy="356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accent1"/>
              </a:buClr>
              <a:buSzPts val="1400"/>
              <a:buFont typeface="Montserrat Medium"/>
              <a:buChar char="●"/>
            </a:pPr>
            <a:r>
              <a:rPr lang="en">
                <a:solidFill>
                  <a:schemeClr val="accent1"/>
                </a:solidFill>
                <a:latin typeface="Montserrat Medium"/>
                <a:ea typeface="Montserrat Medium"/>
                <a:cs typeface="Montserrat Medium"/>
                <a:sym typeface="Montserrat Medium"/>
              </a:rPr>
              <a:t>Why would people disagree?</a:t>
            </a:r>
            <a:endParaRPr>
              <a:solidFill>
                <a:schemeClr val="accent1"/>
              </a:solidFill>
              <a:latin typeface="Montserrat Medium"/>
              <a:ea typeface="Montserrat Medium"/>
              <a:cs typeface="Montserrat Medium"/>
              <a:sym typeface="Montserrat Medium"/>
            </a:endParaRPr>
          </a:p>
        </p:txBody>
      </p:sp>
      <p:sp>
        <p:nvSpPr>
          <p:cNvPr id="349" name="Google Shape;349;p34"/>
          <p:cNvSpPr txBox="1"/>
          <p:nvPr/>
        </p:nvSpPr>
        <p:spPr>
          <a:xfrm>
            <a:off x="1167963" y="3889113"/>
            <a:ext cx="1683600" cy="41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accent1"/>
                </a:solidFill>
                <a:latin typeface="Montserrat Light"/>
                <a:ea typeface="Montserrat Light"/>
                <a:cs typeface="Montserrat Light"/>
                <a:sym typeface="Montserrat Light"/>
              </a:rPr>
              <a:t>T ≥ 50</a:t>
            </a:r>
            <a:endParaRPr sz="2400">
              <a:solidFill>
                <a:schemeClr val="accent1"/>
              </a:solidFill>
              <a:latin typeface="Montserrat Light"/>
              <a:ea typeface="Montserrat Light"/>
              <a:cs typeface="Montserrat Light"/>
              <a:sym typeface="Montserrat Light"/>
            </a:endParaRPr>
          </a:p>
        </p:txBody>
      </p:sp>
      <p:sp>
        <p:nvSpPr>
          <p:cNvPr id="350" name="Google Shape;350;p34"/>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1" name="Google Shape;351;p34"/>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352" name="Google Shape;352;p34"/>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353" name="Google Shape;353;p34"/>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354" name="Google Shape;354;p34"/>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TEMPERATURE </a:t>
            </a:r>
            <a:endParaRPr i="1">
              <a:solidFill>
                <a:srgbClr val="FFFFFF"/>
              </a:solidFill>
              <a:latin typeface="Montserrat Light"/>
              <a:ea typeface="Montserrat Light"/>
              <a:cs typeface="Montserrat Light"/>
              <a:sym typeface="Montserrat Light"/>
            </a:endParaRPr>
          </a:p>
        </p:txBody>
      </p:sp>
      <p:sp>
        <p:nvSpPr>
          <p:cNvPr id="355" name="Google Shape;355;p34"/>
          <p:cNvSpPr txBox="1"/>
          <p:nvPr/>
        </p:nvSpPr>
        <p:spPr>
          <a:xfrm rot="-5400000">
            <a:off x="-609150" y="664700"/>
            <a:ext cx="17469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RANGE</a:t>
            </a:r>
            <a:endParaRPr i="1">
              <a:solidFill>
                <a:srgbClr val="FFFFFF"/>
              </a:solidFill>
              <a:latin typeface="Montserrat Thin"/>
              <a:ea typeface="Montserrat Thin"/>
              <a:cs typeface="Montserrat Thin"/>
              <a:sym typeface="Montserrat Thin"/>
            </a:endParaRPr>
          </a:p>
        </p:txBody>
      </p:sp>
      <p:cxnSp>
        <p:nvCxnSpPr>
          <p:cNvPr id="356" name="Google Shape;356;p34"/>
          <p:cNvCxnSpPr/>
          <p:nvPr/>
        </p:nvCxnSpPr>
        <p:spPr>
          <a:xfrm>
            <a:off x="92850" y="17831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000"/>
                                        <p:tgtEl>
                                          <p:spTgt spid="347"/>
                                        </p:tgtEl>
                                      </p:cBhvr>
                                    </p:animEffect>
                                  </p:childTnLst>
                                </p:cTn>
                              </p:par>
                              <p:par>
                                <p:cTn fill="hold" nodeType="with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par>
                                <p:cTn fill="hold" nodeType="with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000"/>
                                        <p:tgtEl>
                                          <p:spTgt spid="3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35"/>
          <p:cNvSpPr txBox="1"/>
          <p:nvPr/>
        </p:nvSpPr>
        <p:spPr>
          <a:xfrm>
            <a:off x="6013975" y="1814100"/>
            <a:ext cx="2507100" cy="151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Montserrat SemiBold"/>
                <a:ea typeface="Montserrat SemiBold"/>
                <a:cs typeface="Montserrat SemiBold"/>
                <a:sym typeface="Montserrat SemiBold"/>
              </a:rPr>
              <a:t>What do you think your sensor was measuring? </a:t>
            </a:r>
            <a:endParaRPr sz="1800">
              <a:solidFill>
                <a:schemeClr val="accent1"/>
              </a:solidFill>
              <a:latin typeface="Montserrat SemiBold"/>
              <a:ea typeface="Montserrat SemiBold"/>
              <a:cs typeface="Montserrat SemiBold"/>
              <a:sym typeface="Montserrat SemiBold"/>
            </a:endParaRPr>
          </a:p>
          <a:p>
            <a:pPr indent="0" lvl="0" marL="0" rtl="0" algn="ctr">
              <a:spcBef>
                <a:spcPts val="0"/>
              </a:spcBef>
              <a:spcAft>
                <a:spcPts val="0"/>
              </a:spcAft>
              <a:buNone/>
            </a:pPr>
            <a:r>
              <a:t/>
            </a:r>
            <a:endParaRPr sz="1800">
              <a:solidFill>
                <a:schemeClr val="accent1"/>
              </a:solidFill>
              <a:latin typeface="Montserrat SemiBold"/>
              <a:ea typeface="Montserrat SemiBold"/>
              <a:cs typeface="Montserrat SemiBold"/>
              <a:sym typeface="Montserrat SemiBold"/>
            </a:endParaRPr>
          </a:p>
          <a:p>
            <a:pPr indent="0" lvl="0" marL="0" rtl="0" algn="ctr">
              <a:spcBef>
                <a:spcPts val="0"/>
              </a:spcBef>
              <a:spcAft>
                <a:spcPts val="0"/>
              </a:spcAft>
              <a:buNone/>
            </a:pPr>
            <a:r>
              <a:rPr lang="en">
                <a:solidFill>
                  <a:schemeClr val="accent1"/>
                </a:solidFill>
                <a:latin typeface="Montserrat Light"/>
                <a:ea typeface="Montserrat Light"/>
                <a:cs typeface="Montserrat Light"/>
                <a:sym typeface="Montserrat Light"/>
              </a:rPr>
              <a:t>(determine certain values)</a:t>
            </a:r>
            <a:endParaRPr>
              <a:solidFill>
                <a:schemeClr val="accent1"/>
              </a:solidFill>
              <a:latin typeface="Montserrat Light"/>
              <a:ea typeface="Montserrat Light"/>
              <a:cs typeface="Montserrat Light"/>
              <a:sym typeface="Montserrat Light"/>
            </a:endParaRPr>
          </a:p>
        </p:txBody>
      </p:sp>
      <p:sp>
        <p:nvSpPr>
          <p:cNvPr id="362" name="Google Shape;362;p35"/>
          <p:cNvSpPr/>
          <p:nvPr/>
        </p:nvSpPr>
        <p:spPr>
          <a:xfrm>
            <a:off x="996550" y="981150"/>
            <a:ext cx="4629300" cy="3181200"/>
          </a:xfrm>
          <a:prstGeom prst="rect">
            <a:avLst/>
          </a:prstGeom>
          <a:solidFill>
            <a:srgbClr val="FFFFFF"/>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3" name="Google Shape;363;p35"/>
          <p:cNvPicPr preferRelativeResize="0"/>
          <p:nvPr/>
        </p:nvPicPr>
        <p:blipFill rotWithShape="1">
          <a:blip r:embed="rId3">
            <a:alphaModFix/>
          </a:blip>
          <a:srcRect b="37124" l="0" r="0" t="18431"/>
          <a:stretch/>
        </p:blipFill>
        <p:spPr>
          <a:xfrm>
            <a:off x="1112075" y="1105663"/>
            <a:ext cx="4398274" cy="2932178"/>
          </a:xfrm>
          <a:prstGeom prst="rect">
            <a:avLst/>
          </a:prstGeom>
          <a:noFill/>
          <a:ln>
            <a:noFill/>
          </a:ln>
        </p:spPr>
      </p:pic>
      <p:sp>
        <p:nvSpPr>
          <p:cNvPr id="364" name="Google Shape;364;p35"/>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5" name="Google Shape;365;p35"/>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366" name="Google Shape;366;p35"/>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367" name="Google Shape;367;p35"/>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368" name="Google Shape;368;p35"/>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TEMPERATURE </a:t>
            </a:r>
            <a:endParaRPr i="1">
              <a:solidFill>
                <a:srgbClr val="FFFFFF"/>
              </a:solidFill>
              <a:latin typeface="Montserrat Light"/>
              <a:ea typeface="Montserrat Light"/>
              <a:cs typeface="Montserrat Light"/>
              <a:sym typeface="Montserrat Light"/>
            </a:endParaRPr>
          </a:p>
        </p:txBody>
      </p:sp>
      <p:sp>
        <p:nvSpPr>
          <p:cNvPr id="369" name="Google Shape;369;p35"/>
          <p:cNvSpPr txBox="1"/>
          <p:nvPr/>
        </p:nvSpPr>
        <p:spPr>
          <a:xfrm rot="-5400000">
            <a:off x="-609150" y="664700"/>
            <a:ext cx="17469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DISCUSS</a:t>
            </a:r>
            <a:endParaRPr i="1">
              <a:solidFill>
                <a:srgbClr val="FFFFFF"/>
              </a:solidFill>
              <a:latin typeface="Montserrat Thin"/>
              <a:ea typeface="Montserrat Thin"/>
              <a:cs typeface="Montserrat Thin"/>
              <a:sym typeface="Montserrat Thin"/>
            </a:endParaRPr>
          </a:p>
        </p:txBody>
      </p:sp>
      <p:cxnSp>
        <p:nvCxnSpPr>
          <p:cNvPr id="370" name="Google Shape;370;p35"/>
          <p:cNvCxnSpPr/>
          <p:nvPr/>
        </p:nvCxnSpPr>
        <p:spPr>
          <a:xfrm>
            <a:off x="92850" y="17831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36"/>
          <p:cNvSpPr/>
          <p:nvPr/>
        </p:nvSpPr>
        <p:spPr>
          <a:xfrm>
            <a:off x="3804050" y="991950"/>
            <a:ext cx="4618500" cy="3159600"/>
          </a:xfrm>
          <a:prstGeom prst="rect">
            <a:avLst/>
          </a:prstGeom>
          <a:solidFill>
            <a:srgbClr val="FFFFFF"/>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6" name="Google Shape;376;p36"/>
          <p:cNvPicPr preferRelativeResize="0"/>
          <p:nvPr/>
        </p:nvPicPr>
        <p:blipFill rotWithShape="1">
          <a:blip r:embed="rId3">
            <a:alphaModFix/>
          </a:blip>
          <a:srcRect b="22053" l="0" r="0" t="33502"/>
          <a:stretch/>
        </p:blipFill>
        <p:spPr>
          <a:xfrm>
            <a:off x="3914162" y="1105650"/>
            <a:ext cx="4398275" cy="2932178"/>
          </a:xfrm>
          <a:prstGeom prst="rect">
            <a:avLst/>
          </a:prstGeom>
          <a:noFill/>
          <a:ln>
            <a:noFill/>
          </a:ln>
        </p:spPr>
      </p:pic>
      <p:sp>
        <p:nvSpPr>
          <p:cNvPr id="377" name="Google Shape;377;p36"/>
          <p:cNvSpPr txBox="1"/>
          <p:nvPr/>
        </p:nvSpPr>
        <p:spPr>
          <a:xfrm>
            <a:off x="931525" y="1924510"/>
            <a:ext cx="2507100" cy="129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Montserrat"/>
                <a:ea typeface="Montserrat"/>
                <a:cs typeface="Montserrat"/>
                <a:sym typeface="Montserrat"/>
              </a:rPr>
              <a:t>How would your temperature ranges change if you use values in Celsius?</a:t>
            </a:r>
            <a:endParaRPr sz="1800">
              <a:solidFill>
                <a:schemeClr val="accent1"/>
              </a:solidFill>
              <a:latin typeface="Montserrat"/>
              <a:ea typeface="Montserrat"/>
              <a:cs typeface="Montserrat"/>
              <a:sym typeface="Montserrat"/>
            </a:endParaRPr>
          </a:p>
        </p:txBody>
      </p:sp>
      <p:sp>
        <p:nvSpPr>
          <p:cNvPr id="378" name="Google Shape;378;p36"/>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9" name="Google Shape;379;p36"/>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380" name="Google Shape;380;p36"/>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381" name="Google Shape;381;p36"/>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382" name="Google Shape;382;p36"/>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TEMPERATURE </a:t>
            </a:r>
            <a:endParaRPr i="1">
              <a:solidFill>
                <a:srgbClr val="FFFFFF"/>
              </a:solidFill>
              <a:latin typeface="Montserrat Light"/>
              <a:ea typeface="Montserrat Light"/>
              <a:cs typeface="Montserrat Light"/>
              <a:sym typeface="Montserrat Light"/>
            </a:endParaRPr>
          </a:p>
        </p:txBody>
      </p:sp>
      <p:sp>
        <p:nvSpPr>
          <p:cNvPr id="383" name="Google Shape;383;p36"/>
          <p:cNvSpPr txBox="1"/>
          <p:nvPr/>
        </p:nvSpPr>
        <p:spPr>
          <a:xfrm rot="-5400000">
            <a:off x="-609150" y="664700"/>
            <a:ext cx="17469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DISCUSS</a:t>
            </a:r>
            <a:endParaRPr i="1">
              <a:solidFill>
                <a:srgbClr val="FFFFFF"/>
              </a:solidFill>
              <a:latin typeface="Montserrat Thin"/>
              <a:ea typeface="Montserrat Thin"/>
              <a:cs typeface="Montserrat Thin"/>
              <a:sym typeface="Montserrat Thin"/>
            </a:endParaRPr>
          </a:p>
        </p:txBody>
      </p:sp>
      <p:cxnSp>
        <p:nvCxnSpPr>
          <p:cNvPr id="384" name="Google Shape;384;p36"/>
          <p:cNvCxnSpPr/>
          <p:nvPr/>
        </p:nvCxnSpPr>
        <p:spPr>
          <a:xfrm>
            <a:off x="92850" y="17831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37"/>
          <p:cNvSpPr/>
          <p:nvPr/>
        </p:nvSpPr>
        <p:spPr>
          <a:xfrm rot="-5400000">
            <a:off x="6222975" y="1326472"/>
            <a:ext cx="1407000" cy="2719500"/>
          </a:xfrm>
          <a:prstGeom prst="roundRect">
            <a:avLst>
              <a:gd fmla="val 16667" name="adj"/>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1"/>
              </a:solidFill>
            </a:endParaRPr>
          </a:p>
        </p:txBody>
      </p:sp>
      <p:sp>
        <p:nvSpPr>
          <p:cNvPr id="390" name="Google Shape;390;p37"/>
          <p:cNvSpPr txBox="1"/>
          <p:nvPr/>
        </p:nvSpPr>
        <p:spPr>
          <a:xfrm>
            <a:off x="5566725" y="3490950"/>
            <a:ext cx="2719500" cy="7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Montserrat Light"/>
                <a:ea typeface="Montserrat Light"/>
                <a:cs typeface="Montserrat Light"/>
                <a:sym typeface="Montserrat Light"/>
              </a:rPr>
              <a:t>To convert your temperature from Fahrenheit to Celsius, use the formulas.</a:t>
            </a:r>
            <a:endParaRPr>
              <a:solidFill>
                <a:schemeClr val="accent1"/>
              </a:solidFill>
              <a:latin typeface="Montserrat Light"/>
              <a:ea typeface="Montserrat Light"/>
              <a:cs typeface="Montserrat Light"/>
              <a:sym typeface="Montserrat Light"/>
            </a:endParaRPr>
          </a:p>
        </p:txBody>
      </p:sp>
      <p:sp>
        <p:nvSpPr>
          <p:cNvPr id="391" name="Google Shape;391;p37"/>
          <p:cNvSpPr txBox="1"/>
          <p:nvPr/>
        </p:nvSpPr>
        <p:spPr>
          <a:xfrm>
            <a:off x="5566725" y="2238397"/>
            <a:ext cx="2719500" cy="53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accent1"/>
                </a:solidFill>
                <a:latin typeface="Montserrat"/>
                <a:ea typeface="Montserrat"/>
                <a:cs typeface="Montserrat"/>
                <a:sym typeface="Montserrat"/>
              </a:rPr>
              <a:t>T(°F) = T(°C) × 9/5 + 32</a:t>
            </a:r>
            <a:endParaRPr b="1" sz="1800">
              <a:solidFill>
                <a:schemeClr val="accent1"/>
              </a:solidFill>
              <a:latin typeface="Montserrat"/>
              <a:ea typeface="Montserrat"/>
              <a:cs typeface="Montserrat"/>
              <a:sym typeface="Montserrat"/>
            </a:endParaRPr>
          </a:p>
          <a:p>
            <a:pPr indent="0" lvl="0" marL="0" rtl="0" algn="ctr">
              <a:spcBef>
                <a:spcPts val="0"/>
              </a:spcBef>
              <a:spcAft>
                <a:spcPts val="0"/>
              </a:spcAft>
              <a:buNone/>
            </a:pPr>
            <a:r>
              <a:t/>
            </a:r>
            <a:endParaRPr b="1" sz="1800">
              <a:solidFill>
                <a:schemeClr val="accent1"/>
              </a:solidFill>
              <a:latin typeface="Montserrat"/>
              <a:ea typeface="Montserrat"/>
              <a:cs typeface="Montserrat"/>
              <a:sym typeface="Montserrat"/>
            </a:endParaRPr>
          </a:p>
        </p:txBody>
      </p:sp>
      <p:sp>
        <p:nvSpPr>
          <p:cNvPr id="392" name="Google Shape;392;p37"/>
          <p:cNvSpPr txBox="1"/>
          <p:nvPr/>
        </p:nvSpPr>
        <p:spPr>
          <a:xfrm>
            <a:off x="9428325" y="1013225"/>
            <a:ext cx="2319900" cy="66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FFFFFF"/>
                </a:solidFill>
                <a:latin typeface="Montserrat"/>
                <a:ea typeface="Montserrat"/>
                <a:cs typeface="Montserrat"/>
                <a:sym typeface="Montserrat"/>
              </a:rPr>
              <a:t>Try it out!</a:t>
            </a:r>
            <a:endParaRPr b="1" sz="3000">
              <a:solidFill>
                <a:srgbClr val="FFFFFF"/>
              </a:solidFill>
              <a:latin typeface="Montserrat"/>
              <a:ea typeface="Montserrat"/>
              <a:cs typeface="Montserrat"/>
              <a:sym typeface="Montserrat"/>
            </a:endParaRPr>
          </a:p>
        </p:txBody>
      </p:sp>
      <p:sp>
        <p:nvSpPr>
          <p:cNvPr id="393" name="Google Shape;393;p37"/>
          <p:cNvSpPr txBox="1"/>
          <p:nvPr/>
        </p:nvSpPr>
        <p:spPr>
          <a:xfrm>
            <a:off x="5566725" y="2648903"/>
            <a:ext cx="2719500" cy="45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accent1"/>
                </a:solidFill>
                <a:latin typeface="Montserrat"/>
                <a:ea typeface="Montserrat"/>
                <a:cs typeface="Montserrat"/>
                <a:sym typeface="Montserrat"/>
              </a:rPr>
              <a:t>T(°C) = (T(°F) - 32) × 5/9</a:t>
            </a:r>
            <a:endParaRPr b="1" sz="1800">
              <a:solidFill>
                <a:schemeClr val="accent1"/>
              </a:solidFill>
              <a:latin typeface="Montserrat"/>
              <a:ea typeface="Montserrat"/>
              <a:cs typeface="Montserrat"/>
              <a:sym typeface="Montserrat"/>
            </a:endParaRPr>
          </a:p>
        </p:txBody>
      </p:sp>
      <p:sp>
        <p:nvSpPr>
          <p:cNvPr id="394" name="Google Shape;394;p37"/>
          <p:cNvSpPr/>
          <p:nvPr/>
        </p:nvSpPr>
        <p:spPr>
          <a:xfrm>
            <a:off x="868000" y="933075"/>
            <a:ext cx="4303500" cy="3404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5" name="Google Shape;395;p37"/>
          <p:cNvPicPr preferRelativeResize="0"/>
          <p:nvPr/>
        </p:nvPicPr>
        <p:blipFill rotWithShape="1">
          <a:blip r:embed="rId3">
            <a:alphaModFix/>
          </a:blip>
          <a:srcRect b="0" l="0" r="0" t="0"/>
          <a:stretch/>
        </p:blipFill>
        <p:spPr>
          <a:xfrm>
            <a:off x="931250" y="948450"/>
            <a:ext cx="4114073" cy="3341401"/>
          </a:xfrm>
          <a:prstGeom prst="rect">
            <a:avLst/>
          </a:prstGeom>
          <a:noFill/>
          <a:ln>
            <a:noFill/>
          </a:ln>
        </p:spPr>
      </p:pic>
      <p:sp>
        <p:nvSpPr>
          <p:cNvPr id="396" name="Google Shape;396;p37"/>
          <p:cNvSpPr txBox="1"/>
          <p:nvPr/>
        </p:nvSpPr>
        <p:spPr>
          <a:xfrm>
            <a:off x="5243025" y="806022"/>
            <a:ext cx="3366900" cy="56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Montserrat Medium"/>
                <a:ea typeface="Montserrat Medium"/>
                <a:cs typeface="Montserrat Medium"/>
                <a:sym typeface="Montserrat Medium"/>
              </a:rPr>
              <a:t>How would your temperature ranges change if you use values in Celsius?</a:t>
            </a:r>
            <a:endParaRPr sz="1800">
              <a:solidFill>
                <a:schemeClr val="accent1"/>
              </a:solidFill>
              <a:latin typeface="Montserrat Thin"/>
              <a:ea typeface="Montserrat Thin"/>
              <a:cs typeface="Montserrat Thin"/>
              <a:sym typeface="Montserrat Thin"/>
            </a:endParaRPr>
          </a:p>
        </p:txBody>
      </p:sp>
      <p:sp>
        <p:nvSpPr>
          <p:cNvPr id="397" name="Google Shape;397;p37"/>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8" name="Google Shape;398;p37"/>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399" name="Google Shape;399;p37"/>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400" name="Google Shape;400;p37"/>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401" name="Google Shape;401;p37"/>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TEMPERATURE </a:t>
            </a:r>
            <a:endParaRPr i="1">
              <a:solidFill>
                <a:srgbClr val="FFFFFF"/>
              </a:solidFill>
              <a:latin typeface="Montserrat Light"/>
              <a:ea typeface="Montserrat Light"/>
              <a:cs typeface="Montserrat Light"/>
              <a:sym typeface="Montserrat Light"/>
            </a:endParaRPr>
          </a:p>
        </p:txBody>
      </p:sp>
      <p:sp>
        <p:nvSpPr>
          <p:cNvPr id="402" name="Google Shape;402;p37"/>
          <p:cNvSpPr txBox="1"/>
          <p:nvPr/>
        </p:nvSpPr>
        <p:spPr>
          <a:xfrm rot="-5400000">
            <a:off x="-609150" y="664700"/>
            <a:ext cx="17469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MEASUREMENTS</a:t>
            </a:r>
            <a:endParaRPr i="1">
              <a:solidFill>
                <a:srgbClr val="FFFFFF"/>
              </a:solidFill>
              <a:latin typeface="Montserrat Thin"/>
              <a:ea typeface="Montserrat Thin"/>
              <a:cs typeface="Montserrat Thin"/>
              <a:sym typeface="Montserrat Thin"/>
            </a:endParaRPr>
          </a:p>
        </p:txBody>
      </p:sp>
      <p:cxnSp>
        <p:nvCxnSpPr>
          <p:cNvPr id="403" name="Google Shape;403;p37"/>
          <p:cNvCxnSpPr/>
          <p:nvPr/>
        </p:nvCxnSpPr>
        <p:spPr>
          <a:xfrm>
            <a:off x="92850" y="17831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1000"/>
                                        <p:tgtEl>
                                          <p:spTgt spid="3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1000"/>
                                        <p:tgtEl>
                                          <p:spTgt spid="389"/>
                                        </p:tgtEl>
                                      </p:cBhvr>
                                    </p:animEffect>
                                  </p:childTnLst>
                                </p:cTn>
                              </p:par>
                              <p:par>
                                <p:cTn fill="hold" nodeType="with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1000"/>
                                        <p:tgtEl>
                                          <p:spTgt spid="391"/>
                                        </p:tgtEl>
                                      </p:cBhvr>
                                    </p:animEffect>
                                  </p:childTnLst>
                                </p:cTn>
                              </p:par>
                              <p:par>
                                <p:cTn fill="hold" nodeType="with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000"/>
                                        <p:tgtEl>
                                          <p:spTgt spid="3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1000"/>
                                        <p:tgtEl>
                                          <p:spTgt spid="3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38"/>
          <p:cNvSpPr/>
          <p:nvPr/>
        </p:nvSpPr>
        <p:spPr>
          <a:xfrm rot="-5400000">
            <a:off x="928650" y="716405"/>
            <a:ext cx="3669000" cy="3710700"/>
          </a:xfrm>
          <a:prstGeom prst="roundRect">
            <a:avLst>
              <a:gd fmla="val 16667" name="adj"/>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rPr>
              <a:t> </a:t>
            </a:r>
            <a:endParaRPr>
              <a:solidFill>
                <a:schemeClr val="accent1"/>
              </a:solidFill>
            </a:endParaRPr>
          </a:p>
        </p:txBody>
      </p:sp>
      <p:sp>
        <p:nvSpPr>
          <p:cNvPr id="409" name="Google Shape;409;p38"/>
          <p:cNvSpPr/>
          <p:nvPr/>
        </p:nvSpPr>
        <p:spPr>
          <a:xfrm rot="-5400000">
            <a:off x="4945925" y="716405"/>
            <a:ext cx="3669000" cy="3710700"/>
          </a:xfrm>
          <a:prstGeom prst="roundRect">
            <a:avLst>
              <a:gd fmla="val 16667" name="adj"/>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1"/>
              </a:solidFill>
            </a:endParaRPr>
          </a:p>
        </p:txBody>
      </p:sp>
      <p:sp>
        <p:nvSpPr>
          <p:cNvPr id="410" name="Google Shape;410;p38"/>
          <p:cNvSpPr txBox="1"/>
          <p:nvPr/>
        </p:nvSpPr>
        <p:spPr>
          <a:xfrm>
            <a:off x="897375" y="1184400"/>
            <a:ext cx="3710700" cy="54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accent1"/>
                </a:solidFill>
                <a:latin typeface="Montserrat"/>
                <a:ea typeface="Montserrat"/>
                <a:cs typeface="Montserrat"/>
                <a:sym typeface="Montserrat"/>
              </a:rPr>
              <a:t>T(°C) = (T(°F) - 32) × 5/9</a:t>
            </a:r>
            <a:endParaRPr b="1" sz="2400">
              <a:solidFill>
                <a:schemeClr val="accent1"/>
              </a:solidFill>
              <a:latin typeface="Lato"/>
              <a:ea typeface="Lato"/>
              <a:cs typeface="Lato"/>
              <a:sym typeface="Lato"/>
            </a:endParaRPr>
          </a:p>
        </p:txBody>
      </p:sp>
      <p:sp>
        <p:nvSpPr>
          <p:cNvPr id="411" name="Google Shape;411;p38"/>
          <p:cNvSpPr txBox="1"/>
          <p:nvPr/>
        </p:nvSpPr>
        <p:spPr>
          <a:xfrm>
            <a:off x="4925075" y="1201950"/>
            <a:ext cx="3726600" cy="54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accent1"/>
                </a:solidFill>
                <a:latin typeface="Montserrat"/>
                <a:ea typeface="Montserrat"/>
                <a:cs typeface="Montserrat"/>
                <a:sym typeface="Montserrat"/>
              </a:rPr>
              <a:t>T(°F) = T(°C) × 9/5 + 32</a:t>
            </a:r>
            <a:endParaRPr b="1" sz="2400">
              <a:solidFill>
                <a:schemeClr val="accent1"/>
              </a:solidFill>
              <a:latin typeface="Lato"/>
              <a:ea typeface="Lato"/>
              <a:cs typeface="Lato"/>
              <a:sym typeface="Lato"/>
            </a:endParaRPr>
          </a:p>
        </p:txBody>
      </p:sp>
      <p:sp>
        <p:nvSpPr>
          <p:cNvPr id="412" name="Google Shape;412;p38"/>
          <p:cNvSpPr txBox="1"/>
          <p:nvPr/>
        </p:nvSpPr>
        <p:spPr>
          <a:xfrm>
            <a:off x="1307300" y="1784150"/>
            <a:ext cx="3304800" cy="4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1"/>
                </a:solidFill>
                <a:latin typeface="Montserrat"/>
                <a:ea typeface="Montserrat"/>
                <a:cs typeface="Montserrat"/>
                <a:sym typeface="Montserrat"/>
              </a:rPr>
              <a:t>T(°F) = 50°F</a:t>
            </a:r>
            <a:endParaRPr>
              <a:solidFill>
                <a:schemeClr val="accent1"/>
              </a:solidFill>
              <a:latin typeface="Montserrat"/>
              <a:ea typeface="Montserrat"/>
              <a:cs typeface="Montserrat"/>
              <a:sym typeface="Montserrat"/>
            </a:endParaRPr>
          </a:p>
        </p:txBody>
      </p:sp>
      <p:sp>
        <p:nvSpPr>
          <p:cNvPr id="413" name="Google Shape;413;p38"/>
          <p:cNvSpPr txBox="1"/>
          <p:nvPr/>
        </p:nvSpPr>
        <p:spPr>
          <a:xfrm>
            <a:off x="1307300" y="2326302"/>
            <a:ext cx="3326700" cy="86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1"/>
                </a:solidFill>
                <a:latin typeface="Montserrat"/>
                <a:ea typeface="Montserrat"/>
                <a:cs typeface="Montserrat"/>
                <a:sym typeface="Montserrat"/>
              </a:rPr>
              <a:t>T(°C) = (50 - 32) × 5/9</a:t>
            </a:r>
            <a:endParaRPr sz="1800">
              <a:solidFill>
                <a:schemeClr val="accent1"/>
              </a:solidFill>
              <a:latin typeface="Montserrat"/>
              <a:ea typeface="Montserrat"/>
              <a:cs typeface="Montserrat"/>
              <a:sym typeface="Montserrat"/>
            </a:endParaRPr>
          </a:p>
          <a:p>
            <a:pPr indent="0" lvl="0" marL="0" rtl="0" algn="l">
              <a:spcBef>
                <a:spcPts val="0"/>
              </a:spcBef>
              <a:spcAft>
                <a:spcPts val="0"/>
              </a:spcAft>
              <a:buNone/>
            </a:pPr>
            <a:r>
              <a:rPr lang="en" sz="1800">
                <a:solidFill>
                  <a:schemeClr val="accent1"/>
                </a:solidFill>
                <a:latin typeface="Montserrat"/>
                <a:ea typeface="Montserrat"/>
                <a:cs typeface="Montserrat"/>
                <a:sym typeface="Montserrat"/>
              </a:rPr>
              <a:t>T(°C) = (22) × 5/9</a:t>
            </a:r>
            <a:endParaRPr sz="1800">
              <a:solidFill>
                <a:schemeClr val="accent1"/>
              </a:solidFill>
              <a:latin typeface="Montserrat"/>
              <a:ea typeface="Montserrat"/>
              <a:cs typeface="Montserrat"/>
              <a:sym typeface="Montserrat"/>
            </a:endParaRPr>
          </a:p>
          <a:p>
            <a:pPr indent="0" lvl="0" marL="0" rtl="0" algn="l">
              <a:spcBef>
                <a:spcPts val="0"/>
              </a:spcBef>
              <a:spcAft>
                <a:spcPts val="0"/>
              </a:spcAft>
              <a:buNone/>
            </a:pPr>
            <a:r>
              <a:rPr lang="en" sz="1800">
                <a:solidFill>
                  <a:schemeClr val="accent1"/>
                </a:solidFill>
                <a:latin typeface="Montserrat"/>
                <a:ea typeface="Montserrat"/>
                <a:cs typeface="Montserrat"/>
                <a:sym typeface="Montserrat"/>
              </a:rPr>
              <a:t>T(°C) = 10</a:t>
            </a:r>
            <a:endParaRPr sz="1800">
              <a:solidFill>
                <a:schemeClr val="accent1"/>
              </a:solidFill>
              <a:latin typeface="Lato"/>
              <a:ea typeface="Lato"/>
              <a:cs typeface="Lato"/>
              <a:sym typeface="Lato"/>
            </a:endParaRPr>
          </a:p>
        </p:txBody>
      </p:sp>
      <p:sp>
        <p:nvSpPr>
          <p:cNvPr id="414" name="Google Shape;414;p38"/>
          <p:cNvSpPr txBox="1"/>
          <p:nvPr/>
        </p:nvSpPr>
        <p:spPr>
          <a:xfrm>
            <a:off x="897525" y="3584825"/>
            <a:ext cx="3710700" cy="48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accent1"/>
                </a:solidFill>
                <a:latin typeface="Montserrat"/>
                <a:ea typeface="Montserrat"/>
                <a:cs typeface="Montserrat"/>
                <a:sym typeface="Montserrat"/>
              </a:rPr>
              <a:t>50°F = 10</a:t>
            </a:r>
            <a:r>
              <a:rPr b="1" lang="en" sz="1800">
                <a:solidFill>
                  <a:schemeClr val="accent1"/>
                </a:solidFill>
                <a:latin typeface="Montserrat"/>
                <a:ea typeface="Montserrat"/>
                <a:cs typeface="Montserrat"/>
                <a:sym typeface="Montserrat"/>
              </a:rPr>
              <a:t>°C</a:t>
            </a:r>
            <a:endParaRPr b="1">
              <a:solidFill>
                <a:schemeClr val="accent1"/>
              </a:solidFill>
              <a:latin typeface="Montserrat"/>
              <a:ea typeface="Montserrat"/>
              <a:cs typeface="Montserrat"/>
              <a:sym typeface="Montserrat"/>
            </a:endParaRPr>
          </a:p>
        </p:txBody>
      </p:sp>
      <p:sp>
        <p:nvSpPr>
          <p:cNvPr id="415" name="Google Shape;415;p38"/>
          <p:cNvSpPr txBox="1"/>
          <p:nvPr/>
        </p:nvSpPr>
        <p:spPr>
          <a:xfrm>
            <a:off x="5363375" y="1792925"/>
            <a:ext cx="3272400" cy="4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1"/>
                </a:solidFill>
                <a:latin typeface="Montserrat Light"/>
                <a:ea typeface="Montserrat Light"/>
                <a:cs typeface="Montserrat Light"/>
                <a:sym typeface="Montserrat Light"/>
              </a:rPr>
              <a:t>T(°C) = 30°C</a:t>
            </a:r>
            <a:endParaRPr sz="1800">
              <a:solidFill>
                <a:schemeClr val="accent1"/>
              </a:solidFill>
              <a:latin typeface="Montserrat Light"/>
              <a:ea typeface="Montserrat Light"/>
              <a:cs typeface="Montserrat Light"/>
              <a:sym typeface="Montserrat Light"/>
            </a:endParaRPr>
          </a:p>
        </p:txBody>
      </p:sp>
      <p:sp>
        <p:nvSpPr>
          <p:cNvPr id="416" name="Google Shape;416;p38"/>
          <p:cNvSpPr txBox="1"/>
          <p:nvPr/>
        </p:nvSpPr>
        <p:spPr>
          <a:xfrm>
            <a:off x="5379250" y="2326300"/>
            <a:ext cx="3272400" cy="86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1"/>
                </a:solidFill>
                <a:latin typeface="Montserrat Light"/>
                <a:ea typeface="Montserrat Light"/>
                <a:cs typeface="Montserrat Light"/>
                <a:sym typeface="Montserrat Light"/>
              </a:rPr>
              <a:t>T(°F) = 30 × 9/5 + 32</a:t>
            </a:r>
            <a:endParaRPr sz="1800">
              <a:solidFill>
                <a:schemeClr val="accent1"/>
              </a:solidFill>
              <a:latin typeface="Montserrat Light"/>
              <a:ea typeface="Montserrat Light"/>
              <a:cs typeface="Montserrat Light"/>
              <a:sym typeface="Montserrat Light"/>
            </a:endParaRPr>
          </a:p>
          <a:p>
            <a:pPr indent="0" lvl="0" marL="0" rtl="0" algn="l">
              <a:spcBef>
                <a:spcPts val="0"/>
              </a:spcBef>
              <a:spcAft>
                <a:spcPts val="0"/>
              </a:spcAft>
              <a:buNone/>
            </a:pPr>
            <a:r>
              <a:rPr lang="en" sz="1800">
                <a:solidFill>
                  <a:schemeClr val="accent1"/>
                </a:solidFill>
                <a:latin typeface="Montserrat Light"/>
                <a:ea typeface="Montserrat Light"/>
                <a:cs typeface="Montserrat Light"/>
                <a:sym typeface="Montserrat Light"/>
              </a:rPr>
              <a:t>T(°F) = 54 + 32</a:t>
            </a:r>
            <a:endParaRPr sz="1800">
              <a:solidFill>
                <a:schemeClr val="accent1"/>
              </a:solidFill>
              <a:latin typeface="Montserrat Light"/>
              <a:ea typeface="Montserrat Light"/>
              <a:cs typeface="Montserrat Light"/>
              <a:sym typeface="Montserrat Light"/>
            </a:endParaRPr>
          </a:p>
          <a:p>
            <a:pPr indent="0" lvl="0" marL="0" rtl="0" algn="l">
              <a:spcBef>
                <a:spcPts val="0"/>
              </a:spcBef>
              <a:spcAft>
                <a:spcPts val="0"/>
              </a:spcAft>
              <a:buNone/>
            </a:pPr>
            <a:r>
              <a:rPr lang="en" sz="1800">
                <a:solidFill>
                  <a:schemeClr val="accent1"/>
                </a:solidFill>
                <a:latin typeface="Montserrat Light"/>
                <a:ea typeface="Montserrat Light"/>
                <a:cs typeface="Montserrat Light"/>
                <a:sym typeface="Montserrat Light"/>
              </a:rPr>
              <a:t>T(°F) = 86</a:t>
            </a:r>
            <a:endParaRPr sz="1800">
              <a:solidFill>
                <a:schemeClr val="accent1"/>
              </a:solidFill>
              <a:latin typeface="Montserrat Light"/>
              <a:ea typeface="Montserrat Light"/>
              <a:cs typeface="Montserrat Light"/>
              <a:sym typeface="Montserrat Light"/>
            </a:endParaRPr>
          </a:p>
          <a:p>
            <a:pPr indent="0" lvl="0" marL="0" rtl="0" algn="l">
              <a:spcBef>
                <a:spcPts val="0"/>
              </a:spcBef>
              <a:spcAft>
                <a:spcPts val="0"/>
              </a:spcAft>
              <a:buNone/>
            </a:pPr>
            <a:r>
              <a:t/>
            </a:r>
            <a:endParaRPr sz="1800">
              <a:solidFill>
                <a:schemeClr val="accent1"/>
              </a:solidFill>
              <a:latin typeface="Montserrat Light"/>
              <a:ea typeface="Montserrat Light"/>
              <a:cs typeface="Montserrat Light"/>
              <a:sym typeface="Montserrat Light"/>
            </a:endParaRPr>
          </a:p>
        </p:txBody>
      </p:sp>
      <p:sp>
        <p:nvSpPr>
          <p:cNvPr id="417" name="Google Shape;417;p38"/>
          <p:cNvSpPr txBox="1"/>
          <p:nvPr/>
        </p:nvSpPr>
        <p:spPr>
          <a:xfrm>
            <a:off x="4925075" y="3602400"/>
            <a:ext cx="3710700" cy="48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accent1"/>
                </a:solidFill>
                <a:latin typeface="Montserrat"/>
                <a:ea typeface="Montserrat"/>
                <a:cs typeface="Montserrat"/>
                <a:sym typeface="Montserrat"/>
              </a:rPr>
              <a:t>3</a:t>
            </a:r>
            <a:r>
              <a:rPr b="1" lang="en" sz="1800">
                <a:solidFill>
                  <a:schemeClr val="accent1"/>
                </a:solidFill>
                <a:latin typeface="Montserrat"/>
                <a:ea typeface="Montserrat"/>
                <a:cs typeface="Montserrat"/>
                <a:sym typeface="Montserrat"/>
              </a:rPr>
              <a:t>0°C = 86°F</a:t>
            </a:r>
            <a:endParaRPr b="1">
              <a:solidFill>
                <a:schemeClr val="accent1"/>
              </a:solidFill>
              <a:latin typeface="Montserrat"/>
              <a:ea typeface="Montserrat"/>
              <a:cs typeface="Montserrat"/>
              <a:sym typeface="Montserrat"/>
            </a:endParaRPr>
          </a:p>
        </p:txBody>
      </p:sp>
      <p:sp>
        <p:nvSpPr>
          <p:cNvPr id="418" name="Google Shape;418;p38"/>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9" name="Google Shape;419;p38"/>
          <p:cNvPicPr preferRelativeResize="0"/>
          <p:nvPr/>
        </p:nvPicPr>
        <p:blipFill>
          <a:blip r:embed="rId3">
            <a:alphaModFix/>
          </a:blip>
          <a:stretch>
            <a:fillRect/>
          </a:stretch>
        </p:blipFill>
        <p:spPr>
          <a:xfrm rot="-5400000">
            <a:off x="-267713" y="3824560"/>
            <a:ext cx="1064025" cy="242300"/>
          </a:xfrm>
          <a:prstGeom prst="rect">
            <a:avLst/>
          </a:prstGeom>
          <a:noFill/>
          <a:ln>
            <a:noFill/>
          </a:ln>
        </p:spPr>
      </p:pic>
      <p:sp>
        <p:nvSpPr>
          <p:cNvPr id="420" name="Google Shape;420;p38"/>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421" name="Google Shape;421;p38"/>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422" name="Google Shape;422;p38"/>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TEMPERATURE </a:t>
            </a:r>
            <a:endParaRPr i="1">
              <a:solidFill>
                <a:srgbClr val="FFFFFF"/>
              </a:solidFill>
              <a:latin typeface="Montserrat Light"/>
              <a:ea typeface="Montserrat Light"/>
              <a:cs typeface="Montserrat Light"/>
              <a:sym typeface="Montserrat Light"/>
            </a:endParaRPr>
          </a:p>
        </p:txBody>
      </p:sp>
      <p:sp>
        <p:nvSpPr>
          <p:cNvPr id="423" name="Google Shape;423;p38"/>
          <p:cNvSpPr txBox="1"/>
          <p:nvPr/>
        </p:nvSpPr>
        <p:spPr>
          <a:xfrm rot="-5400000">
            <a:off x="-609150" y="664700"/>
            <a:ext cx="17469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PRACTICE</a:t>
            </a:r>
            <a:endParaRPr i="1">
              <a:solidFill>
                <a:srgbClr val="FFFFFF"/>
              </a:solidFill>
              <a:latin typeface="Montserrat Thin"/>
              <a:ea typeface="Montserrat Thin"/>
              <a:cs typeface="Montserrat Thin"/>
              <a:sym typeface="Montserrat Thin"/>
            </a:endParaRPr>
          </a:p>
        </p:txBody>
      </p:sp>
      <p:cxnSp>
        <p:nvCxnSpPr>
          <p:cNvPr id="424" name="Google Shape;424;p38"/>
          <p:cNvCxnSpPr/>
          <p:nvPr/>
        </p:nvCxnSpPr>
        <p:spPr>
          <a:xfrm>
            <a:off x="92850" y="17831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1000"/>
                                        <p:tgtEl>
                                          <p:spTgt spid="4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1000"/>
                                        <p:tgtEl>
                                          <p:spTgt spid="4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1000"/>
                                        <p:tgtEl>
                                          <p:spTgt spid="4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39"/>
          <p:cNvSpPr/>
          <p:nvPr/>
        </p:nvSpPr>
        <p:spPr>
          <a:xfrm>
            <a:off x="2246700" y="942975"/>
            <a:ext cx="4650600" cy="2668200"/>
          </a:xfrm>
          <a:prstGeom prst="rect">
            <a:avLst/>
          </a:prstGeom>
          <a:solidFill>
            <a:srgbClr val="FFFFFF"/>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0" name="Google Shape;430;p39"/>
          <p:cNvPicPr preferRelativeResize="0"/>
          <p:nvPr/>
        </p:nvPicPr>
        <p:blipFill rotWithShape="1">
          <a:blip r:embed="rId3">
            <a:alphaModFix/>
          </a:blip>
          <a:srcRect b="15597" l="0" r="0" t="15597"/>
          <a:stretch/>
        </p:blipFill>
        <p:spPr>
          <a:xfrm>
            <a:off x="2350225" y="1054125"/>
            <a:ext cx="4443548" cy="2445900"/>
          </a:xfrm>
          <a:prstGeom prst="rect">
            <a:avLst/>
          </a:prstGeom>
          <a:noFill/>
          <a:ln>
            <a:noFill/>
          </a:ln>
        </p:spPr>
      </p:pic>
      <p:sp>
        <p:nvSpPr>
          <p:cNvPr id="431" name="Google Shape;431;p39"/>
          <p:cNvSpPr txBox="1"/>
          <p:nvPr/>
        </p:nvSpPr>
        <p:spPr>
          <a:xfrm>
            <a:off x="2246700" y="3804150"/>
            <a:ext cx="4650600" cy="50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Montserrat Light"/>
                <a:ea typeface="Montserrat Light"/>
                <a:cs typeface="Montserrat Light"/>
                <a:sym typeface="Montserrat Light"/>
              </a:rPr>
              <a:t>How can a person create heat?</a:t>
            </a:r>
            <a:endParaRPr sz="1800">
              <a:solidFill>
                <a:schemeClr val="accent1"/>
              </a:solidFill>
              <a:latin typeface="Montserrat Light"/>
              <a:ea typeface="Montserrat Light"/>
              <a:cs typeface="Montserrat Light"/>
              <a:sym typeface="Montserrat Light"/>
            </a:endParaRPr>
          </a:p>
        </p:txBody>
      </p:sp>
      <p:sp>
        <p:nvSpPr>
          <p:cNvPr id="432" name="Google Shape;432;p39"/>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3" name="Google Shape;433;p39"/>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434" name="Google Shape;434;p39"/>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435" name="Google Shape;435;p39"/>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436" name="Google Shape;436;p39"/>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TEMPERATURE </a:t>
            </a:r>
            <a:endParaRPr i="1">
              <a:solidFill>
                <a:srgbClr val="FFFFFF"/>
              </a:solidFill>
              <a:latin typeface="Montserrat Light"/>
              <a:ea typeface="Montserrat Light"/>
              <a:cs typeface="Montserrat Light"/>
              <a:sym typeface="Montserrat Light"/>
            </a:endParaRPr>
          </a:p>
        </p:txBody>
      </p:sp>
      <p:sp>
        <p:nvSpPr>
          <p:cNvPr id="437" name="Google Shape;437;p39"/>
          <p:cNvSpPr txBox="1"/>
          <p:nvPr/>
        </p:nvSpPr>
        <p:spPr>
          <a:xfrm rot="-5400000">
            <a:off x="-609150" y="664700"/>
            <a:ext cx="17469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EXTENSION</a:t>
            </a:r>
            <a:endParaRPr i="1">
              <a:solidFill>
                <a:srgbClr val="FFFFFF"/>
              </a:solidFill>
              <a:latin typeface="Montserrat Thin"/>
              <a:ea typeface="Montserrat Thin"/>
              <a:cs typeface="Montserrat Thin"/>
              <a:sym typeface="Montserrat Thin"/>
            </a:endParaRPr>
          </a:p>
        </p:txBody>
      </p:sp>
      <p:cxnSp>
        <p:nvCxnSpPr>
          <p:cNvPr id="438" name="Google Shape;438;p39"/>
          <p:cNvCxnSpPr/>
          <p:nvPr/>
        </p:nvCxnSpPr>
        <p:spPr>
          <a:xfrm>
            <a:off x="92850" y="17831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1000"/>
                                        <p:tgtEl>
                                          <p:spTgt spid="4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40"/>
          <p:cNvSpPr/>
          <p:nvPr/>
        </p:nvSpPr>
        <p:spPr>
          <a:xfrm>
            <a:off x="3793325" y="996600"/>
            <a:ext cx="4704300" cy="3150300"/>
          </a:xfrm>
          <a:prstGeom prst="rect">
            <a:avLst/>
          </a:prstGeom>
          <a:solidFill>
            <a:srgbClr val="FFFFFF"/>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4" name="Google Shape;444;p40"/>
          <p:cNvPicPr preferRelativeResize="0"/>
          <p:nvPr/>
        </p:nvPicPr>
        <p:blipFill rotWithShape="1">
          <a:blip r:embed="rId3">
            <a:alphaModFix/>
          </a:blip>
          <a:srcRect b="43073" l="0" r="0" t="12570"/>
          <a:stretch/>
        </p:blipFill>
        <p:spPr>
          <a:xfrm>
            <a:off x="3948800" y="1105650"/>
            <a:ext cx="4398272" cy="2932176"/>
          </a:xfrm>
          <a:prstGeom prst="rect">
            <a:avLst/>
          </a:prstGeom>
          <a:noFill/>
          <a:ln>
            <a:noFill/>
          </a:ln>
        </p:spPr>
      </p:pic>
      <p:sp>
        <p:nvSpPr>
          <p:cNvPr id="445" name="Google Shape;445;p40"/>
          <p:cNvSpPr txBox="1"/>
          <p:nvPr/>
        </p:nvSpPr>
        <p:spPr>
          <a:xfrm>
            <a:off x="931525" y="996600"/>
            <a:ext cx="2507100" cy="31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Montserrat SemiBold"/>
                <a:ea typeface="Montserrat SemiBold"/>
                <a:cs typeface="Montserrat SemiBold"/>
                <a:sym typeface="Montserrat SemiBold"/>
              </a:rPr>
              <a:t>On your Exit Slip, write down:</a:t>
            </a:r>
            <a:endParaRPr sz="1800">
              <a:solidFill>
                <a:schemeClr val="accent1"/>
              </a:solidFill>
              <a:latin typeface="Montserrat SemiBold"/>
              <a:ea typeface="Montserrat SemiBold"/>
              <a:cs typeface="Montserrat SemiBold"/>
              <a:sym typeface="Montserrat SemiBold"/>
            </a:endParaRPr>
          </a:p>
          <a:p>
            <a:pPr indent="0" lvl="0" marL="0" rtl="0" algn="ctr">
              <a:spcBef>
                <a:spcPts val="0"/>
              </a:spcBef>
              <a:spcAft>
                <a:spcPts val="0"/>
              </a:spcAft>
              <a:buNone/>
            </a:pPr>
            <a:r>
              <a:t/>
            </a:r>
            <a:endParaRPr sz="1800">
              <a:solidFill>
                <a:schemeClr val="accent1"/>
              </a:solidFill>
              <a:latin typeface="Montserrat Light"/>
              <a:ea typeface="Montserrat Light"/>
              <a:cs typeface="Montserrat Light"/>
              <a:sym typeface="Montserrat Light"/>
            </a:endParaRPr>
          </a:p>
          <a:p>
            <a:pPr indent="0" lvl="0" marL="0" rtl="0" algn="ctr">
              <a:spcBef>
                <a:spcPts val="0"/>
              </a:spcBef>
              <a:spcAft>
                <a:spcPts val="0"/>
              </a:spcAft>
              <a:buNone/>
            </a:pPr>
            <a:r>
              <a:rPr lang="en" sz="1800">
                <a:solidFill>
                  <a:schemeClr val="accent1"/>
                </a:solidFill>
                <a:latin typeface="Montserrat Light"/>
                <a:ea typeface="Montserrat Light"/>
                <a:cs typeface="Montserrat Light"/>
                <a:sym typeface="Montserrat Light"/>
              </a:rPr>
              <a:t>How has your definition for temperature changed?</a:t>
            </a:r>
            <a:endParaRPr sz="1800">
              <a:solidFill>
                <a:schemeClr val="accent1"/>
              </a:solidFill>
              <a:latin typeface="Montserrat Light"/>
              <a:ea typeface="Montserrat Light"/>
              <a:cs typeface="Montserrat Light"/>
              <a:sym typeface="Montserrat Light"/>
            </a:endParaRPr>
          </a:p>
          <a:p>
            <a:pPr indent="0" lvl="0" marL="0" rtl="0" algn="ctr">
              <a:spcBef>
                <a:spcPts val="0"/>
              </a:spcBef>
              <a:spcAft>
                <a:spcPts val="0"/>
              </a:spcAft>
              <a:buNone/>
            </a:pPr>
            <a:r>
              <a:t/>
            </a:r>
            <a:endParaRPr sz="1800">
              <a:solidFill>
                <a:schemeClr val="accent1"/>
              </a:solidFill>
              <a:latin typeface="Montserrat Light"/>
              <a:ea typeface="Montserrat Light"/>
              <a:cs typeface="Montserrat Light"/>
              <a:sym typeface="Montserrat Light"/>
            </a:endParaRPr>
          </a:p>
          <a:p>
            <a:pPr indent="0" lvl="0" marL="0" rtl="0" algn="ctr">
              <a:spcBef>
                <a:spcPts val="0"/>
              </a:spcBef>
              <a:spcAft>
                <a:spcPts val="0"/>
              </a:spcAft>
              <a:buNone/>
            </a:pPr>
            <a:r>
              <a:rPr lang="en" sz="1800">
                <a:solidFill>
                  <a:schemeClr val="accent1"/>
                </a:solidFill>
                <a:latin typeface="Montserrat Light"/>
                <a:ea typeface="Montserrat Light"/>
                <a:cs typeface="Montserrat Light"/>
                <a:sym typeface="Montserrat Light"/>
              </a:rPr>
              <a:t>What quantitative data do you relate to “cold” and “hot”?</a:t>
            </a:r>
            <a:endParaRPr sz="1800">
              <a:solidFill>
                <a:schemeClr val="accent1"/>
              </a:solidFill>
              <a:latin typeface="Montserrat Light"/>
              <a:ea typeface="Montserrat Light"/>
              <a:cs typeface="Montserrat Light"/>
              <a:sym typeface="Montserrat Light"/>
            </a:endParaRPr>
          </a:p>
        </p:txBody>
      </p:sp>
      <p:sp>
        <p:nvSpPr>
          <p:cNvPr id="446" name="Google Shape;446;p40"/>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7" name="Google Shape;447;p40"/>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448" name="Google Shape;448;p40"/>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449" name="Google Shape;449;p40"/>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450" name="Google Shape;450;p40"/>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TEMPERATURE </a:t>
            </a:r>
            <a:endParaRPr i="1">
              <a:solidFill>
                <a:srgbClr val="FFFFFF"/>
              </a:solidFill>
              <a:latin typeface="Montserrat Light"/>
              <a:ea typeface="Montserrat Light"/>
              <a:cs typeface="Montserrat Light"/>
              <a:sym typeface="Montserrat Light"/>
            </a:endParaRPr>
          </a:p>
        </p:txBody>
      </p:sp>
      <p:sp>
        <p:nvSpPr>
          <p:cNvPr id="451" name="Google Shape;451;p40"/>
          <p:cNvSpPr txBox="1"/>
          <p:nvPr/>
        </p:nvSpPr>
        <p:spPr>
          <a:xfrm rot="-5400000">
            <a:off x="-609150" y="664700"/>
            <a:ext cx="17469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REFLECT!</a:t>
            </a:r>
            <a:endParaRPr i="1">
              <a:solidFill>
                <a:srgbClr val="FFFFFF"/>
              </a:solidFill>
              <a:latin typeface="Montserrat Thin"/>
              <a:ea typeface="Montserrat Thin"/>
              <a:cs typeface="Montserrat Thin"/>
              <a:sym typeface="Montserrat Thin"/>
            </a:endParaRPr>
          </a:p>
        </p:txBody>
      </p:sp>
      <p:cxnSp>
        <p:nvCxnSpPr>
          <p:cNvPr id="452" name="Google Shape;452;p40"/>
          <p:cNvCxnSpPr/>
          <p:nvPr/>
        </p:nvCxnSpPr>
        <p:spPr>
          <a:xfrm>
            <a:off x="92850" y="17831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6"/>
          <p:cNvSpPr/>
          <p:nvPr/>
        </p:nvSpPr>
        <p:spPr>
          <a:xfrm>
            <a:off x="950025" y="969750"/>
            <a:ext cx="4672200" cy="3204000"/>
          </a:xfrm>
          <a:prstGeom prst="rect">
            <a:avLst/>
          </a:prstGeom>
          <a:solidFill>
            <a:srgbClr val="FFFFFF"/>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9" name="Google Shape;189;p26"/>
          <p:cNvPicPr preferRelativeResize="0"/>
          <p:nvPr/>
        </p:nvPicPr>
        <p:blipFill rotWithShape="1">
          <a:blip r:embed="rId3">
            <a:alphaModFix/>
          </a:blip>
          <a:srcRect b="40023" l="0" r="0" t="6739"/>
          <a:stretch/>
        </p:blipFill>
        <p:spPr>
          <a:xfrm>
            <a:off x="1045059" y="1086413"/>
            <a:ext cx="4464125" cy="2970673"/>
          </a:xfrm>
          <a:prstGeom prst="rect">
            <a:avLst/>
          </a:prstGeom>
          <a:noFill/>
          <a:ln>
            <a:noFill/>
          </a:ln>
        </p:spPr>
      </p:pic>
      <p:sp>
        <p:nvSpPr>
          <p:cNvPr id="190" name="Google Shape;190;p26"/>
          <p:cNvSpPr txBox="1"/>
          <p:nvPr/>
        </p:nvSpPr>
        <p:spPr>
          <a:xfrm>
            <a:off x="6168788" y="3627638"/>
            <a:ext cx="2355900" cy="4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Montserrat Light"/>
                <a:ea typeface="Montserrat Light"/>
                <a:cs typeface="Montserrat Light"/>
                <a:sym typeface="Montserrat Light"/>
              </a:rPr>
              <a:t>50 miles per hour?</a:t>
            </a:r>
            <a:endParaRPr>
              <a:solidFill>
                <a:schemeClr val="accent1"/>
              </a:solidFill>
              <a:latin typeface="Montserrat Light"/>
              <a:ea typeface="Montserrat Light"/>
              <a:cs typeface="Montserrat Light"/>
              <a:sym typeface="Montserrat Light"/>
            </a:endParaRPr>
          </a:p>
        </p:txBody>
      </p:sp>
      <p:sp>
        <p:nvSpPr>
          <p:cNvPr id="191" name="Google Shape;191;p26"/>
          <p:cNvSpPr txBox="1"/>
          <p:nvPr/>
        </p:nvSpPr>
        <p:spPr>
          <a:xfrm>
            <a:off x="6168775" y="3103175"/>
            <a:ext cx="2355900" cy="4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Montserrat Light"/>
                <a:ea typeface="Montserrat Light"/>
                <a:cs typeface="Montserrat Light"/>
                <a:sym typeface="Montserrat Light"/>
              </a:rPr>
              <a:t>30</a:t>
            </a:r>
            <a:r>
              <a:rPr lang="en">
                <a:solidFill>
                  <a:schemeClr val="accent1"/>
                </a:solidFill>
                <a:latin typeface="Montserrat Light"/>
                <a:ea typeface="Montserrat Light"/>
                <a:cs typeface="Montserrat Light"/>
                <a:sym typeface="Montserrat Light"/>
              </a:rPr>
              <a:t> miles per hour?</a:t>
            </a:r>
            <a:endParaRPr>
              <a:solidFill>
                <a:schemeClr val="accent1"/>
              </a:solidFill>
              <a:latin typeface="Montserrat Light"/>
              <a:ea typeface="Montserrat Light"/>
              <a:cs typeface="Montserrat Light"/>
              <a:sym typeface="Montserrat Light"/>
            </a:endParaRPr>
          </a:p>
        </p:txBody>
      </p:sp>
      <p:sp>
        <p:nvSpPr>
          <p:cNvPr id="192" name="Google Shape;192;p26"/>
          <p:cNvSpPr txBox="1"/>
          <p:nvPr/>
        </p:nvSpPr>
        <p:spPr>
          <a:xfrm>
            <a:off x="6212450" y="2578738"/>
            <a:ext cx="2355900" cy="4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Montserrat Light"/>
                <a:ea typeface="Montserrat Light"/>
                <a:cs typeface="Montserrat Light"/>
                <a:sym typeface="Montserrat Light"/>
              </a:rPr>
              <a:t>1</a:t>
            </a:r>
            <a:r>
              <a:rPr lang="en">
                <a:solidFill>
                  <a:schemeClr val="accent1"/>
                </a:solidFill>
                <a:latin typeface="Montserrat Light"/>
                <a:ea typeface="Montserrat Light"/>
                <a:cs typeface="Montserrat Light"/>
                <a:sym typeface="Montserrat Light"/>
              </a:rPr>
              <a:t>0 miles per hour?</a:t>
            </a:r>
            <a:endParaRPr>
              <a:solidFill>
                <a:schemeClr val="accent1"/>
              </a:solidFill>
              <a:latin typeface="Montserrat Light"/>
              <a:ea typeface="Montserrat Light"/>
              <a:cs typeface="Montserrat Light"/>
              <a:sym typeface="Montserrat Light"/>
            </a:endParaRPr>
          </a:p>
        </p:txBody>
      </p:sp>
      <p:sp>
        <p:nvSpPr>
          <p:cNvPr id="193" name="Google Shape;193;p26"/>
          <p:cNvSpPr txBox="1"/>
          <p:nvPr/>
        </p:nvSpPr>
        <p:spPr>
          <a:xfrm>
            <a:off x="6212450" y="2054288"/>
            <a:ext cx="2355900" cy="4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Montserrat Light"/>
                <a:ea typeface="Montserrat Light"/>
                <a:cs typeface="Montserrat Light"/>
                <a:sym typeface="Montserrat Light"/>
              </a:rPr>
              <a:t>2</a:t>
            </a:r>
            <a:r>
              <a:rPr lang="en">
                <a:solidFill>
                  <a:schemeClr val="accent1"/>
                </a:solidFill>
                <a:latin typeface="Montserrat Light"/>
                <a:ea typeface="Montserrat Light"/>
                <a:cs typeface="Montserrat Light"/>
                <a:sym typeface="Montserrat Light"/>
              </a:rPr>
              <a:t>0 miles per hour?</a:t>
            </a:r>
            <a:endParaRPr>
              <a:solidFill>
                <a:schemeClr val="accent1"/>
              </a:solidFill>
              <a:latin typeface="Montserrat Light"/>
              <a:ea typeface="Montserrat Light"/>
              <a:cs typeface="Montserrat Light"/>
              <a:sym typeface="Montserrat Light"/>
            </a:endParaRPr>
          </a:p>
        </p:txBody>
      </p:sp>
      <p:sp>
        <p:nvSpPr>
          <p:cNvPr id="194" name="Google Shape;194;p26"/>
          <p:cNvSpPr txBox="1"/>
          <p:nvPr/>
        </p:nvSpPr>
        <p:spPr>
          <a:xfrm>
            <a:off x="5856550" y="1035938"/>
            <a:ext cx="2859000" cy="66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Montserrat Medium"/>
                <a:ea typeface="Montserrat Medium"/>
                <a:cs typeface="Montserrat Medium"/>
                <a:sym typeface="Montserrat Medium"/>
              </a:rPr>
              <a:t>What is a SLOW speed for a car?</a:t>
            </a:r>
            <a:endParaRPr sz="1800">
              <a:solidFill>
                <a:schemeClr val="accent1"/>
              </a:solidFill>
              <a:latin typeface="Montserrat Thin"/>
              <a:ea typeface="Montserrat Thin"/>
              <a:cs typeface="Montserrat Thin"/>
              <a:sym typeface="Montserrat Thin"/>
            </a:endParaRPr>
          </a:p>
        </p:txBody>
      </p:sp>
      <p:sp>
        <p:nvSpPr>
          <p:cNvPr id="195" name="Google Shape;195;p26"/>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6" name="Google Shape;196;p26"/>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197" name="Google Shape;197;p26"/>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198" name="Google Shape;198;p26"/>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199" name="Google Shape;199;p26"/>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TEMPERATURE </a:t>
            </a:r>
            <a:endParaRPr i="1">
              <a:solidFill>
                <a:srgbClr val="FFFFFF"/>
              </a:solidFill>
              <a:latin typeface="Montserrat Light"/>
              <a:ea typeface="Montserrat Light"/>
              <a:cs typeface="Montserrat Light"/>
              <a:sym typeface="Montserrat Light"/>
            </a:endParaRPr>
          </a:p>
        </p:txBody>
      </p:sp>
      <p:sp>
        <p:nvSpPr>
          <p:cNvPr id="200" name="Google Shape;200;p26"/>
          <p:cNvSpPr txBox="1"/>
          <p:nvPr/>
        </p:nvSpPr>
        <p:spPr>
          <a:xfrm rot="-5400000">
            <a:off x="-609150" y="664700"/>
            <a:ext cx="17469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SPEED</a:t>
            </a:r>
            <a:endParaRPr i="1">
              <a:solidFill>
                <a:srgbClr val="FFFFFF"/>
              </a:solidFill>
              <a:latin typeface="Montserrat Thin"/>
              <a:ea typeface="Montserrat Thin"/>
              <a:cs typeface="Montserrat Thin"/>
              <a:sym typeface="Montserrat Thin"/>
            </a:endParaRPr>
          </a:p>
        </p:txBody>
      </p:sp>
      <p:cxnSp>
        <p:nvCxnSpPr>
          <p:cNvPr id="201" name="Google Shape;201;p26"/>
          <p:cNvCxnSpPr/>
          <p:nvPr/>
        </p:nvCxnSpPr>
        <p:spPr>
          <a:xfrm>
            <a:off x="92850" y="17831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7"/>
          <p:cNvSpPr/>
          <p:nvPr/>
        </p:nvSpPr>
        <p:spPr>
          <a:xfrm>
            <a:off x="2228850" y="603500"/>
            <a:ext cx="4693500" cy="3182700"/>
          </a:xfrm>
          <a:prstGeom prst="rect">
            <a:avLst/>
          </a:prstGeom>
          <a:solidFill>
            <a:srgbClr val="FFFFFF"/>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7" name="Google Shape;207;p27"/>
          <p:cNvPicPr preferRelativeResize="0"/>
          <p:nvPr/>
        </p:nvPicPr>
        <p:blipFill rotWithShape="1">
          <a:blip r:embed="rId3">
            <a:alphaModFix/>
          </a:blip>
          <a:srcRect b="0" l="15447" r="0" t="0"/>
          <a:stretch/>
        </p:blipFill>
        <p:spPr>
          <a:xfrm>
            <a:off x="2339946" y="709513"/>
            <a:ext cx="4464124" cy="2970675"/>
          </a:xfrm>
          <a:prstGeom prst="rect">
            <a:avLst/>
          </a:prstGeom>
          <a:noFill/>
          <a:ln>
            <a:noFill/>
          </a:ln>
        </p:spPr>
      </p:pic>
      <p:sp>
        <p:nvSpPr>
          <p:cNvPr id="208" name="Google Shape;208;p27"/>
          <p:cNvSpPr txBox="1"/>
          <p:nvPr/>
        </p:nvSpPr>
        <p:spPr>
          <a:xfrm>
            <a:off x="2143050" y="3941782"/>
            <a:ext cx="4857900" cy="59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Montserrat Medium"/>
                <a:ea typeface="Montserrat Medium"/>
                <a:cs typeface="Montserrat Medium"/>
                <a:sym typeface="Montserrat Medium"/>
              </a:rPr>
              <a:t>I</a:t>
            </a:r>
            <a:r>
              <a:rPr lang="en">
                <a:solidFill>
                  <a:schemeClr val="accent1"/>
                </a:solidFill>
                <a:latin typeface="Montserrat Medium"/>
                <a:ea typeface="Montserrat Medium"/>
                <a:cs typeface="Montserrat Medium"/>
                <a:sym typeface="Montserrat Medium"/>
              </a:rPr>
              <a:t>magine a human is running 10 miles per hour. Would that human still be considered SLOW?</a:t>
            </a:r>
            <a:endParaRPr>
              <a:solidFill>
                <a:schemeClr val="accent1"/>
              </a:solidFill>
              <a:latin typeface="Montserrat Medium"/>
              <a:ea typeface="Montserrat Medium"/>
              <a:cs typeface="Montserrat Medium"/>
              <a:sym typeface="Montserrat Medium"/>
            </a:endParaRPr>
          </a:p>
        </p:txBody>
      </p:sp>
      <p:sp>
        <p:nvSpPr>
          <p:cNvPr id="209" name="Google Shape;209;p27"/>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0" name="Google Shape;210;p27"/>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211" name="Google Shape;211;p27"/>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12" name="Google Shape;212;p27"/>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13" name="Google Shape;213;p27"/>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TEMPERATURE </a:t>
            </a:r>
            <a:endParaRPr i="1">
              <a:solidFill>
                <a:srgbClr val="FFFFFF"/>
              </a:solidFill>
              <a:latin typeface="Montserrat Light"/>
              <a:ea typeface="Montserrat Light"/>
              <a:cs typeface="Montserrat Light"/>
              <a:sym typeface="Montserrat Light"/>
            </a:endParaRPr>
          </a:p>
        </p:txBody>
      </p:sp>
      <p:sp>
        <p:nvSpPr>
          <p:cNvPr id="214" name="Google Shape;214;p27"/>
          <p:cNvSpPr txBox="1"/>
          <p:nvPr/>
        </p:nvSpPr>
        <p:spPr>
          <a:xfrm rot="-5400000">
            <a:off x="-609150" y="664700"/>
            <a:ext cx="17469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SPEED</a:t>
            </a:r>
            <a:endParaRPr i="1">
              <a:solidFill>
                <a:srgbClr val="FFFFFF"/>
              </a:solidFill>
              <a:latin typeface="Montserrat Thin"/>
              <a:ea typeface="Montserrat Thin"/>
              <a:cs typeface="Montserrat Thin"/>
              <a:sym typeface="Montserrat Thin"/>
            </a:endParaRPr>
          </a:p>
        </p:txBody>
      </p:sp>
      <p:cxnSp>
        <p:nvCxnSpPr>
          <p:cNvPr id="215" name="Google Shape;215;p27"/>
          <p:cNvCxnSpPr/>
          <p:nvPr/>
        </p:nvCxnSpPr>
        <p:spPr>
          <a:xfrm>
            <a:off x="92850" y="17831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8"/>
          <p:cNvSpPr/>
          <p:nvPr/>
        </p:nvSpPr>
        <p:spPr>
          <a:xfrm>
            <a:off x="6566575" y="1582938"/>
            <a:ext cx="1917000" cy="26406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221" name="Google Shape;221;p28"/>
          <p:cNvSpPr/>
          <p:nvPr/>
        </p:nvSpPr>
        <p:spPr>
          <a:xfrm>
            <a:off x="1476313" y="1582931"/>
            <a:ext cx="1916892" cy="619488"/>
          </a:xfrm>
          <a:prstGeom prst="flowChartTerminator">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22" name="Google Shape;222;p28"/>
          <p:cNvSpPr txBox="1"/>
          <p:nvPr/>
        </p:nvSpPr>
        <p:spPr>
          <a:xfrm>
            <a:off x="940625" y="791281"/>
            <a:ext cx="5393400" cy="61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accent1"/>
                </a:solidFill>
                <a:latin typeface="Montserrat"/>
                <a:ea typeface="Montserrat"/>
                <a:cs typeface="Montserrat"/>
                <a:sym typeface="Montserrat"/>
              </a:rPr>
              <a:t>Which of these speeds are “fast”</a:t>
            </a:r>
            <a:r>
              <a:rPr b="1" lang="en" sz="2400">
                <a:solidFill>
                  <a:schemeClr val="accent1"/>
                </a:solidFill>
                <a:latin typeface="Montserrat"/>
                <a:ea typeface="Montserrat"/>
                <a:cs typeface="Montserrat"/>
                <a:sym typeface="Montserrat"/>
              </a:rPr>
              <a:t>?</a:t>
            </a:r>
            <a:endParaRPr b="1" sz="2400">
              <a:solidFill>
                <a:schemeClr val="accent1"/>
              </a:solidFill>
              <a:latin typeface="Montserrat"/>
              <a:ea typeface="Montserrat"/>
              <a:cs typeface="Montserrat"/>
              <a:sym typeface="Montserrat"/>
            </a:endParaRPr>
          </a:p>
        </p:txBody>
      </p:sp>
      <p:sp>
        <p:nvSpPr>
          <p:cNvPr id="223" name="Google Shape;223;p28"/>
          <p:cNvSpPr txBox="1"/>
          <p:nvPr/>
        </p:nvSpPr>
        <p:spPr>
          <a:xfrm>
            <a:off x="3464638" y="1686581"/>
            <a:ext cx="23337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Montserrat Light"/>
                <a:ea typeface="Montserrat Light"/>
                <a:cs typeface="Montserrat Light"/>
                <a:sym typeface="Montserrat Light"/>
              </a:rPr>
              <a:t>50 kilometers per hour?</a:t>
            </a:r>
            <a:endParaRPr>
              <a:solidFill>
                <a:schemeClr val="accent1"/>
              </a:solidFill>
              <a:latin typeface="Montserrat Light"/>
              <a:ea typeface="Montserrat Light"/>
              <a:cs typeface="Montserrat Light"/>
              <a:sym typeface="Montserrat Light"/>
            </a:endParaRPr>
          </a:p>
        </p:txBody>
      </p:sp>
      <p:sp>
        <p:nvSpPr>
          <p:cNvPr id="224" name="Google Shape;224;p28"/>
          <p:cNvSpPr/>
          <p:nvPr/>
        </p:nvSpPr>
        <p:spPr>
          <a:xfrm>
            <a:off x="1476325" y="1654913"/>
            <a:ext cx="1917000" cy="47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Montserrat SemiBold"/>
                <a:ea typeface="Montserrat SemiBold"/>
                <a:cs typeface="Montserrat SemiBold"/>
                <a:sym typeface="Montserrat SemiBold"/>
              </a:rPr>
              <a:t>31 </a:t>
            </a:r>
            <a:r>
              <a:rPr lang="en">
                <a:solidFill>
                  <a:srgbClr val="FFFFFF"/>
                </a:solidFill>
                <a:latin typeface="Montserrat SemiBold"/>
                <a:ea typeface="Montserrat SemiBold"/>
                <a:cs typeface="Montserrat SemiBold"/>
                <a:sym typeface="Montserrat SemiBold"/>
              </a:rPr>
              <a:t>miles per hour</a:t>
            </a:r>
            <a:endParaRPr>
              <a:solidFill>
                <a:srgbClr val="FFFFFF"/>
              </a:solidFill>
              <a:latin typeface="Montserrat SemiBold"/>
              <a:ea typeface="Montserrat SemiBold"/>
              <a:cs typeface="Montserrat SemiBold"/>
              <a:sym typeface="Montserrat SemiBold"/>
            </a:endParaRPr>
          </a:p>
        </p:txBody>
      </p:sp>
      <p:sp>
        <p:nvSpPr>
          <p:cNvPr id="225" name="Google Shape;225;p28"/>
          <p:cNvSpPr/>
          <p:nvPr/>
        </p:nvSpPr>
        <p:spPr>
          <a:xfrm>
            <a:off x="1476313" y="2262081"/>
            <a:ext cx="1916892" cy="619488"/>
          </a:xfrm>
          <a:prstGeom prst="flowChartTerminator">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26" name="Google Shape;226;p28"/>
          <p:cNvSpPr/>
          <p:nvPr/>
        </p:nvSpPr>
        <p:spPr>
          <a:xfrm>
            <a:off x="1476325" y="2334063"/>
            <a:ext cx="1917000" cy="47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Montserrat SemiBold"/>
                <a:ea typeface="Montserrat SemiBold"/>
                <a:cs typeface="Montserrat SemiBold"/>
                <a:sym typeface="Montserrat SemiBold"/>
              </a:rPr>
              <a:t>6</a:t>
            </a:r>
            <a:r>
              <a:rPr lang="en">
                <a:solidFill>
                  <a:srgbClr val="FFFFFF"/>
                </a:solidFill>
                <a:latin typeface="Montserrat SemiBold"/>
                <a:ea typeface="Montserrat SemiBold"/>
                <a:cs typeface="Montserrat SemiBold"/>
                <a:sym typeface="Montserrat SemiBold"/>
              </a:rPr>
              <a:t> miles per hour</a:t>
            </a:r>
            <a:endParaRPr>
              <a:solidFill>
                <a:srgbClr val="FFFFFF"/>
              </a:solidFill>
              <a:latin typeface="Montserrat SemiBold"/>
              <a:ea typeface="Montserrat SemiBold"/>
              <a:cs typeface="Montserrat SemiBold"/>
              <a:sym typeface="Montserrat SemiBold"/>
            </a:endParaRPr>
          </a:p>
        </p:txBody>
      </p:sp>
      <p:sp>
        <p:nvSpPr>
          <p:cNvPr id="227" name="Google Shape;227;p28"/>
          <p:cNvSpPr/>
          <p:nvPr/>
        </p:nvSpPr>
        <p:spPr>
          <a:xfrm>
            <a:off x="1476313" y="2933106"/>
            <a:ext cx="1916892" cy="619488"/>
          </a:xfrm>
          <a:prstGeom prst="flowChartTerminator">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28" name="Google Shape;228;p28"/>
          <p:cNvSpPr/>
          <p:nvPr/>
        </p:nvSpPr>
        <p:spPr>
          <a:xfrm>
            <a:off x="1476325" y="3005088"/>
            <a:ext cx="1917000" cy="47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Montserrat SemiBold"/>
                <a:ea typeface="Montserrat SemiBold"/>
                <a:cs typeface="Montserrat SemiBold"/>
                <a:sym typeface="Montserrat SemiBold"/>
              </a:rPr>
              <a:t>12 miles per hour</a:t>
            </a:r>
            <a:endParaRPr>
              <a:solidFill>
                <a:srgbClr val="FFFFFF"/>
              </a:solidFill>
              <a:latin typeface="Montserrat SemiBold"/>
              <a:ea typeface="Montserrat SemiBold"/>
              <a:cs typeface="Montserrat SemiBold"/>
              <a:sym typeface="Montserrat SemiBold"/>
            </a:endParaRPr>
          </a:p>
        </p:txBody>
      </p:sp>
      <p:sp>
        <p:nvSpPr>
          <p:cNvPr id="229" name="Google Shape;229;p28"/>
          <p:cNvSpPr/>
          <p:nvPr/>
        </p:nvSpPr>
        <p:spPr>
          <a:xfrm>
            <a:off x="1476313" y="3604131"/>
            <a:ext cx="1916892" cy="619488"/>
          </a:xfrm>
          <a:prstGeom prst="flowChartTerminator">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30" name="Google Shape;230;p28"/>
          <p:cNvSpPr/>
          <p:nvPr/>
        </p:nvSpPr>
        <p:spPr>
          <a:xfrm>
            <a:off x="1476325" y="3676113"/>
            <a:ext cx="1917000" cy="47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Montserrat SemiBold"/>
                <a:ea typeface="Montserrat SemiBold"/>
                <a:cs typeface="Montserrat SemiBold"/>
                <a:sym typeface="Montserrat SemiBold"/>
              </a:rPr>
              <a:t>19</a:t>
            </a:r>
            <a:r>
              <a:rPr lang="en">
                <a:solidFill>
                  <a:srgbClr val="FFFFFF"/>
                </a:solidFill>
                <a:latin typeface="Montserrat SemiBold"/>
                <a:ea typeface="Montserrat SemiBold"/>
                <a:cs typeface="Montserrat SemiBold"/>
                <a:sym typeface="Montserrat SemiBold"/>
              </a:rPr>
              <a:t> miles per hour</a:t>
            </a:r>
            <a:endParaRPr>
              <a:solidFill>
                <a:srgbClr val="FFFFFF"/>
              </a:solidFill>
              <a:latin typeface="Montserrat SemiBold"/>
              <a:ea typeface="Montserrat SemiBold"/>
              <a:cs typeface="Montserrat SemiBold"/>
              <a:sym typeface="Montserrat SemiBold"/>
            </a:endParaRPr>
          </a:p>
        </p:txBody>
      </p:sp>
      <p:sp>
        <p:nvSpPr>
          <p:cNvPr id="231" name="Google Shape;231;p28"/>
          <p:cNvSpPr txBox="1"/>
          <p:nvPr/>
        </p:nvSpPr>
        <p:spPr>
          <a:xfrm>
            <a:off x="3464638" y="2358669"/>
            <a:ext cx="23337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Montserrat Light"/>
                <a:ea typeface="Montserrat Light"/>
                <a:cs typeface="Montserrat Light"/>
                <a:sym typeface="Montserrat Light"/>
              </a:rPr>
              <a:t>1</a:t>
            </a:r>
            <a:r>
              <a:rPr lang="en">
                <a:solidFill>
                  <a:schemeClr val="accent1"/>
                </a:solidFill>
                <a:latin typeface="Montserrat Light"/>
                <a:ea typeface="Montserrat Light"/>
                <a:cs typeface="Montserrat Light"/>
                <a:sym typeface="Montserrat Light"/>
              </a:rPr>
              <a:t>0 kilometers per hour?</a:t>
            </a:r>
            <a:endParaRPr>
              <a:solidFill>
                <a:schemeClr val="accent1"/>
              </a:solidFill>
              <a:latin typeface="Montserrat Light"/>
              <a:ea typeface="Montserrat Light"/>
              <a:cs typeface="Montserrat Light"/>
              <a:sym typeface="Montserrat Light"/>
            </a:endParaRPr>
          </a:p>
        </p:txBody>
      </p:sp>
      <p:sp>
        <p:nvSpPr>
          <p:cNvPr id="232" name="Google Shape;232;p28"/>
          <p:cNvSpPr txBox="1"/>
          <p:nvPr/>
        </p:nvSpPr>
        <p:spPr>
          <a:xfrm>
            <a:off x="3464638" y="3030756"/>
            <a:ext cx="23337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Montserrat Light"/>
                <a:ea typeface="Montserrat Light"/>
                <a:cs typeface="Montserrat Light"/>
                <a:sym typeface="Montserrat Light"/>
              </a:rPr>
              <a:t>2</a:t>
            </a:r>
            <a:r>
              <a:rPr lang="en">
                <a:solidFill>
                  <a:schemeClr val="accent1"/>
                </a:solidFill>
                <a:latin typeface="Montserrat Light"/>
                <a:ea typeface="Montserrat Light"/>
                <a:cs typeface="Montserrat Light"/>
                <a:sym typeface="Montserrat Light"/>
              </a:rPr>
              <a:t>0 kilometers per hour?</a:t>
            </a:r>
            <a:endParaRPr>
              <a:solidFill>
                <a:schemeClr val="accent1"/>
              </a:solidFill>
              <a:latin typeface="Montserrat Light"/>
              <a:ea typeface="Montserrat Light"/>
              <a:cs typeface="Montserrat Light"/>
              <a:sym typeface="Montserrat Light"/>
            </a:endParaRPr>
          </a:p>
        </p:txBody>
      </p:sp>
      <p:sp>
        <p:nvSpPr>
          <p:cNvPr id="233" name="Google Shape;233;p28"/>
          <p:cNvSpPr txBox="1"/>
          <p:nvPr/>
        </p:nvSpPr>
        <p:spPr>
          <a:xfrm>
            <a:off x="3464638" y="3701781"/>
            <a:ext cx="23337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Montserrat Light"/>
                <a:ea typeface="Montserrat Light"/>
                <a:cs typeface="Montserrat Light"/>
                <a:sym typeface="Montserrat Light"/>
              </a:rPr>
              <a:t>3</a:t>
            </a:r>
            <a:r>
              <a:rPr lang="en">
                <a:solidFill>
                  <a:schemeClr val="accent1"/>
                </a:solidFill>
                <a:latin typeface="Montserrat Light"/>
                <a:ea typeface="Montserrat Light"/>
                <a:cs typeface="Montserrat Light"/>
                <a:sym typeface="Montserrat Light"/>
              </a:rPr>
              <a:t>0 kilometers per hour?</a:t>
            </a:r>
            <a:endParaRPr>
              <a:solidFill>
                <a:schemeClr val="accent1"/>
              </a:solidFill>
              <a:latin typeface="Montserrat Light"/>
              <a:ea typeface="Montserrat Light"/>
              <a:cs typeface="Montserrat Light"/>
              <a:sym typeface="Montserrat Light"/>
            </a:endParaRPr>
          </a:p>
        </p:txBody>
      </p:sp>
      <p:sp>
        <p:nvSpPr>
          <p:cNvPr id="234" name="Google Shape;234;p28"/>
          <p:cNvSpPr/>
          <p:nvPr/>
        </p:nvSpPr>
        <p:spPr>
          <a:xfrm>
            <a:off x="6676675" y="3461256"/>
            <a:ext cx="1696800" cy="47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accent1"/>
                </a:solidFill>
                <a:latin typeface="Montserrat"/>
                <a:ea typeface="Montserrat"/>
                <a:cs typeface="Montserrat"/>
                <a:sym typeface="Montserrat"/>
              </a:rPr>
              <a:t>1 mile = 1.61 km</a:t>
            </a:r>
            <a:endParaRPr b="1">
              <a:solidFill>
                <a:schemeClr val="accent1"/>
              </a:solidFill>
              <a:latin typeface="Montserrat"/>
              <a:ea typeface="Montserrat"/>
              <a:cs typeface="Montserrat"/>
              <a:sym typeface="Montserrat"/>
            </a:endParaRPr>
          </a:p>
        </p:txBody>
      </p:sp>
      <p:sp>
        <p:nvSpPr>
          <p:cNvPr id="235" name="Google Shape;235;p28"/>
          <p:cNvSpPr/>
          <p:nvPr/>
        </p:nvSpPr>
        <p:spPr>
          <a:xfrm>
            <a:off x="6566575" y="1869713"/>
            <a:ext cx="1917000" cy="151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accent1"/>
                </a:solidFill>
                <a:latin typeface="Montserrat"/>
                <a:ea typeface="Montserrat"/>
                <a:cs typeface="Montserrat"/>
                <a:sym typeface="Montserrat"/>
              </a:rPr>
              <a:t>How do we compare these speeds to </a:t>
            </a:r>
            <a:endParaRPr b="1">
              <a:solidFill>
                <a:schemeClr val="accent1"/>
              </a:solidFill>
              <a:latin typeface="Montserrat"/>
              <a:ea typeface="Montserrat"/>
              <a:cs typeface="Montserrat"/>
              <a:sym typeface="Montserrat"/>
            </a:endParaRPr>
          </a:p>
          <a:p>
            <a:pPr indent="0" lvl="0" marL="0" rtl="0" algn="ctr">
              <a:spcBef>
                <a:spcPts val="0"/>
              </a:spcBef>
              <a:spcAft>
                <a:spcPts val="0"/>
              </a:spcAft>
              <a:buNone/>
            </a:pPr>
            <a:r>
              <a:rPr b="1" lang="en" sz="1800">
                <a:solidFill>
                  <a:schemeClr val="accent1"/>
                </a:solidFill>
                <a:latin typeface="Montserrat"/>
                <a:ea typeface="Montserrat"/>
                <a:cs typeface="Montserrat"/>
                <a:sym typeface="Montserrat"/>
              </a:rPr>
              <a:t>“miles per hour”?</a:t>
            </a:r>
            <a:endParaRPr b="1" sz="1800">
              <a:solidFill>
                <a:schemeClr val="accent1"/>
              </a:solidFill>
              <a:latin typeface="Montserrat"/>
              <a:ea typeface="Montserrat"/>
              <a:cs typeface="Montserrat"/>
              <a:sym typeface="Montserrat"/>
            </a:endParaRPr>
          </a:p>
        </p:txBody>
      </p:sp>
      <p:sp>
        <p:nvSpPr>
          <p:cNvPr id="236" name="Google Shape;236;p28"/>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7" name="Google Shape;237;p28"/>
          <p:cNvPicPr preferRelativeResize="0"/>
          <p:nvPr/>
        </p:nvPicPr>
        <p:blipFill>
          <a:blip r:embed="rId3">
            <a:alphaModFix/>
          </a:blip>
          <a:stretch>
            <a:fillRect/>
          </a:stretch>
        </p:blipFill>
        <p:spPr>
          <a:xfrm rot="-5400000">
            <a:off x="-267713" y="3824560"/>
            <a:ext cx="1064025" cy="242300"/>
          </a:xfrm>
          <a:prstGeom prst="rect">
            <a:avLst/>
          </a:prstGeom>
          <a:noFill/>
          <a:ln>
            <a:noFill/>
          </a:ln>
        </p:spPr>
      </p:pic>
      <p:sp>
        <p:nvSpPr>
          <p:cNvPr id="238" name="Google Shape;238;p28"/>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39" name="Google Shape;239;p28"/>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40" name="Google Shape;240;p28"/>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TEMPERATURE </a:t>
            </a:r>
            <a:endParaRPr i="1">
              <a:solidFill>
                <a:srgbClr val="FFFFFF"/>
              </a:solidFill>
              <a:latin typeface="Montserrat Light"/>
              <a:ea typeface="Montserrat Light"/>
              <a:cs typeface="Montserrat Light"/>
              <a:sym typeface="Montserrat Light"/>
            </a:endParaRPr>
          </a:p>
        </p:txBody>
      </p:sp>
      <p:sp>
        <p:nvSpPr>
          <p:cNvPr id="241" name="Google Shape;241;p28"/>
          <p:cNvSpPr txBox="1"/>
          <p:nvPr/>
        </p:nvSpPr>
        <p:spPr>
          <a:xfrm rot="-5400000">
            <a:off x="-609150" y="664700"/>
            <a:ext cx="17469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SPEED</a:t>
            </a:r>
            <a:endParaRPr i="1">
              <a:solidFill>
                <a:srgbClr val="FFFFFF"/>
              </a:solidFill>
              <a:latin typeface="Montserrat Thin"/>
              <a:ea typeface="Montserrat Thin"/>
              <a:cs typeface="Montserrat Thin"/>
              <a:sym typeface="Montserrat Thin"/>
            </a:endParaRPr>
          </a:p>
        </p:txBody>
      </p:sp>
      <p:cxnSp>
        <p:nvCxnSpPr>
          <p:cNvPr id="242" name="Google Shape;242;p28"/>
          <p:cNvCxnSpPr/>
          <p:nvPr/>
        </p:nvCxnSpPr>
        <p:spPr>
          <a:xfrm>
            <a:off x="92850" y="17831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9"/>
          <p:cNvSpPr/>
          <p:nvPr/>
        </p:nvSpPr>
        <p:spPr>
          <a:xfrm>
            <a:off x="857250" y="1026288"/>
            <a:ext cx="3193200" cy="3159600"/>
          </a:xfrm>
          <a:prstGeom prst="rect">
            <a:avLst/>
          </a:prstGeom>
          <a:solidFill>
            <a:srgbClr val="FFFFFF"/>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8" name="Google Shape;248;p29"/>
          <p:cNvPicPr preferRelativeResize="0"/>
          <p:nvPr/>
        </p:nvPicPr>
        <p:blipFill rotWithShape="1">
          <a:blip r:embed="rId3">
            <a:alphaModFix/>
          </a:blip>
          <a:srcRect b="0" l="18887" r="14632" t="0"/>
          <a:stretch/>
        </p:blipFill>
        <p:spPr>
          <a:xfrm>
            <a:off x="972515" y="1120750"/>
            <a:ext cx="2962669" cy="2970671"/>
          </a:xfrm>
          <a:prstGeom prst="rect">
            <a:avLst/>
          </a:prstGeom>
          <a:noFill/>
          <a:ln>
            <a:noFill/>
          </a:ln>
        </p:spPr>
      </p:pic>
      <p:sp>
        <p:nvSpPr>
          <p:cNvPr id="249" name="Google Shape;249;p29"/>
          <p:cNvSpPr txBox="1"/>
          <p:nvPr/>
        </p:nvSpPr>
        <p:spPr>
          <a:xfrm>
            <a:off x="4381625" y="877650"/>
            <a:ext cx="4322100" cy="66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Montserrat Medium"/>
                <a:ea typeface="Montserrat Medium"/>
                <a:cs typeface="Montserrat Medium"/>
                <a:sym typeface="Montserrat Medium"/>
              </a:rPr>
              <a:t>What is a FAST speed for a car?</a:t>
            </a:r>
            <a:endParaRPr sz="1800">
              <a:solidFill>
                <a:schemeClr val="accent1"/>
              </a:solidFill>
              <a:latin typeface="Montserrat Thin"/>
              <a:ea typeface="Montserrat Thin"/>
              <a:cs typeface="Montserrat Thin"/>
              <a:sym typeface="Montserrat Thin"/>
            </a:endParaRPr>
          </a:p>
        </p:txBody>
      </p:sp>
      <p:sp>
        <p:nvSpPr>
          <p:cNvPr id="250" name="Google Shape;250;p29"/>
          <p:cNvSpPr/>
          <p:nvPr/>
        </p:nvSpPr>
        <p:spPr>
          <a:xfrm>
            <a:off x="4381613" y="1502344"/>
            <a:ext cx="1916892" cy="619488"/>
          </a:xfrm>
          <a:prstGeom prst="flowChartTerminator">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9"/>
          <p:cNvSpPr txBox="1"/>
          <p:nvPr/>
        </p:nvSpPr>
        <p:spPr>
          <a:xfrm>
            <a:off x="6369938" y="1605994"/>
            <a:ext cx="23337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Montserrat Light"/>
                <a:ea typeface="Montserrat Light"/>
                <a:cs typeface="Montserrat Light"/>
                <a:sym typeface="Montserrat Light"/>
              </a:rPr>
              <a:t>2</a:t>
            </a:r>
            <a:r>
              <a:rPr lang="en">
                <a:solidFill>
                  <a:schemeClr val="accent1"/>
                </a:solidFill>
                <a:latin typeface="Montserrat Light"/>
                <a:ea typeface="Montserrat Light"/>
                <a:cs typeface="Montserrat Light"/>
                <a:sym typeface="Montserrat Light"/>
              </a:rPr>
              <a:t>0 kilometers per hour?</a:t>
            </a:r>
            <a:endParaRPr>
              <a:solidFill>
                <a:schemeClr val="accent1"/>
              </a:solidFill>
              <a:latin typeface="Montserrat Light"/>
              <a:ea typeface="Montserrat Light"/>
              <a:cs typeface="Montserrat Light"/>
              <a:sym typeface="Montserrat Light"/>
            </a:endParaRPr>
          </a:p>
        </p:txBody>
      </p:sp>
      <p:sp>
        <p:nvSpPr>
          <p:cNvPr id="252" name="Google Shape;252;p29"/>
          <p:cNvSpPr/>
          <p:nvPr/>
        </p:nvSpPr>
        <p:spPr>
          <a:xfrm>
            <a:off x="4381625" y="1574325"/>
            <a:ext cx="1917000" cy="47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Montserrat"/>
                <a:ea typeface="Montserrat"/>
                <a:cs typeface="Montserrat"/>
                <a:sym typeface="Montserrat"/>
              </a:rPr>
              <a:t>12</a:t>
            </a:r>
            <a:r>
              <a:rPr b="1" lang="en">
                <a:solidFill>
                  <a:srgbClr val="FFFFFF"/>
                </a:solidFill>
                <a:latin typeface="Montserrat"/>
                <a:ea typeface="Montserrat"/>
                <a:cs typeface="Montserrat"/>
                <a:sym typeface="Montserrat"/>
              </a:rPr>
              <a:t> miles per hour</a:t>
            </a:r>
            <a:endParaRPr b="1">
              <a:solidFill>
                <a:srgbClr val="FFFFFF"/>
              </a:solidFill>
              <a:latin typeface="Montserrat"/>
              <a:ea typeface="Montserrat"/>
              <a:cs typeface="Montserrat"/>
              <a:sym typeface="Montserrat"/>
            </a:endParaRPr>
          </a:p>
        </p:txBody>
      </p:sp>
      <p:sp>
        <p:nvSpPr>
          <p:cNvPr id="253" name="Google Shape;253;p29"/>
          <p:cNvSpPr/>
          <p:nvPr/>
        </p:nvSpPr>
        <p:spPr>
          <a:xfrm>
            <a:off x="4381613" y="2181494"/>
            <a:ext cx="1916892" cy="619488"/>
          </a:xfrm>
          <a:prstGeom prst="flowChartTerminator">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9"/>
          <p:cNvSpPr/>
          <p:nvPr/>
        </p:nvSpPr>
        <p:spPr>
          <a:xfrm>
            <a:off x="4381625" y="2253475"/>
            <a:ext cx="1917000" cy="47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Montserrat"/>
                <a:ea typeface="Montserrat"/>
                <a:cs typeface="Montserrat"/>
                <a:sym typeface="Montserrat"/>
              </a:rPr>
              <a:t>19 miles per hour</a:t>
            </a:r>
            <a:endParaRPr b="1">
              <a:solidFill>
                <a:srgbClr val="FFFFFF"/>
              </a:solidFill>
              <a:latin typeface="Montserrat"/>
              <a:ea typeface="Montserrat"/>
              <a:cs typeface="Montserrat"/>
              <a:sym typeface="Montserrat"/>
            </a:endParaRPr>
          </a:p>
        </p:txBody>
      </p:sp>
      <p:sp>
        <p:nvSpPr>
          <p:cNvPr id="255" name="Google Shape;255;p29"/>
          <p:cNvSpPr/>
          <p:nvPr/>
        </p:nvSpPr>
        <p:spPr>
          <a:xfrm>
            <a:off x="4381613" y="2852519"/>
            <a:ext cx="1916892" cy="619488"/>
          </a:xfrm>
          <a:prstGeom prst="flowChartTerminator">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9"/>
          <p:cNvSpPr/>
          <p:nvPr/>
        </p:nvSpPr>
        <p:spPr>
          <a:xfrm>
            <a:off x="4381625" y="2924500"/>
            <a:ext cx="1917000" cy="47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Montserrat"/>
                <a:ea typeface="Montserrat"/>
                <a:cs typeface="Montserrat"/>
                <a:sym typeface="Montserrat"/>
              </a:rPr>
              <a:t>31</a:t>
            </a:r>
            <a:r>
              <a:rPr b="1" lang="en">
                <a:solidFill>
                  <a:srgbClr val="FFFFFF"/>
                </a:solidFill>
                <a:latin typeface="Montserrat"/>
                <a:ea typeface="Montserrat"/>
                <a:cs typeface="Montserrat"/>
                <a:sym typeface="Montserrat"/>
              </a:rPr>
              <a:t> miles per hour</a:t>
            </a:r>
            <a:endParaRPr b="1">
              <a:solidFill>
                <a:srgbClr val="FFFFFF"/>
              </a:solidFill>
              <a:latin typeface="Montserrat"/>
              <a:ea typeface="Montserrat"/>
              <a:cs typeface="Montserrat"/>
              <a:sym typeface="Montserrat"/>
            </a:endParaRPr>
          </a:p>
        </p:txBody>
      </p:sp>
      <p:sp>
        <p:nvSpPr>
          <p:cNvPr id="257" name="Google Shape;257;p29"/>
          <p:cNvSpPr/>
          <p:nvPr/>
        </p:nvSpPr>
        <p:spPr>
          <a:xfrm>
            <a:off x="4381613" y="3523544"/>
            <a:ext cx="1916892" cy="619488"/>
          </a:xfrm>
          <a:prstGeom prst="flowChartTerminator">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9"/>
          <p:cNvSpPr/>
          <p:nvPr/>
        </p:nvSpPr>
        <p:spPr>
          <a:xfrm>
            <a:off x="4381625" y="3595525"/>
            <a:ext cx="1917000" cy="47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Montserrat"/>
                <a:ea typeface="Montserrat"/>
                <a:cs typeface="Montserrat"/>
                <a:sym typeface="Montserrat"/>
              </a:rPr>
              <a:t>6 miles per hour</a:t>
            </a:r>
            <a:endParaRPr b="1">
              <a:solidFill>
                <a:srgbClr val="FFFFFF"/>
              </a:solidFill>
              <a:latin typeface="Montserrat"/>
              <a:ea typeface="Montserrat"/>
              <a:cs typeface="Montserrat"/>
              <a:sym typeface="Montserrat"/>
            </a:endParaRPr>
          </a:p>
        </p:txBody>
      </p:sp>
      <p:sp>
        <p:nvSpPr>
          <p:cNvPr id="259" name="Google Shape;259;p29"/>
          <p:cNvSpPr txBox="1"/>
          <p:nvPr/>
        </p:nvSpPr>
        <p:spPr>
          <a:xfrm>
            <a:off x="6369938" y="2278081"/>
            <a:ext cx="23337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Montserrat Light"/>
                <a:ea typeface="Montserrat Light"/>
                <a:cs typeface="Montserrat Light"/>
                <a:sym typeface="Montserrat Light"/>
              </a:rPr>
              <a:t>30 kilometers per hour?</a:t>
            </a:r>
            <a:endParaRPr>
              <a:solidFill>
                <a:schemeClr val="accent1"/>
              </a:solidFill>
              <a:latin typeface="Montserrat Light"/>
              <a:ea typeface="Montserrat Light"/>
              <a:cs typeface="Montserrat Light"/>
              <a:sym typeface="Montserrat Light"/>
            </a:endParaRPr>
          </a:p>
        </p:txBody>
      </p:sp>
      <p:sp>
        <p:nvSpPr>
          <p:cNvPr id="260" name="Google Shape;260;p29"/>
          <p:cNvSpPr txBox="1"/>
          <p:nvPr/>
        </p:nvSpPr>
        <p:spPr>
          <a:xfrm>
            <a:off x="6369938" y="2950169"/>
            <a:ext cx="23337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Montserrat Light"/>
                <a:ea typeface="Montserrat Light"/>
                <a:cs typeface="Montserrat Light"/>
                <a:sym typeface="Montserrat Light"/>
              </a:rPr>
              <a:t>5</a:t>
            </a:r>
            <a:r>
              <a:rPr lang="en">
                <a:solidFill>
                  <a:schemeClr val="accent1"/>
                </a:solidFill>
                <a:latin typeface="Montserrat Light"/>
                <a:ea typeface="Montserrat Light"/>
                <a:cs typeface="Montserrat Light"/>
                <a:sym typeface="Montserrat Light"/>
              </a:rPr>
              <a:t>0 kilometers per hour?</a:t>
            </a:r>
            <a:endParaRPr>
              <a:solidFill>
                <a:schemeClr val="accent1"/>
              </a:solidFill>
              <a:latin typeface="Montserrat Light"/>
              <a:ea typeface="Montserrat Light"/>
              <a:cs typeface="Montserrat Light"/>
              <a:sym typeface="Montserrat Light"/>
            </a:endParaRPr>
          </a:p>
        </p:txBody>
      </p:sp>
      <p:sp>
        <p:nvSpPr>
          <p:cNvPr id="261" name="Google Shape;261;p29"/>
          <p:cNvSpPr txBox="1"/>
          <p:nvPr/>
        </p:nvSpPr>
        <p:spPr>
          <a:xfrm>
            <a:off x="6369938" y="3621194"/>
            <a:ext cx="23337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Montserrat Light"/>
                <a:ea typeface="Montserrat Light"/>
                <a:cs typeface="Montserrat Light"/>
                <a:sym typeface="Montserrat Light"/>
              </a:rPr>
              <a:t>10 kilometers per hour?</a:t>
            </a:r>
            <a:endParaRPr>
              <a:solidFill>
                <a:schemeClr val="accent1"/>
              </a:solidFill>
              <a:latin typeface="Montserrat Light"/>
              <a:ea typeface="Montserrat Light"/>
              <a:cs typeface="Montserrat Light"/>
              <a:sym typeface="Montserrat Light"/>
            </a:endParaRPr>
          </a:p>
        </p:txBody>
      </p:sp>
      <p:sp>
        <p:nvSpPr>
          <p:cNvPr id="262" name="Google Shape;262;p29"/>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3" name="Google Shape;263;p29"/>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264" name="Google Shape;264;p29"/>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65" name="Google Shape;265;p29"/>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66" name="Google Shape;266;p29"/>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TEMPERATURE </a:t>
            </a:r>
            <a:endParaRPr i="1">
              <a:solidFill>
                <a:srgbClr val="FFFFFF"/>
              </a:solidFill>
              <a:latin typeface="Montserrat Light"/>
              <a:ea typeface="Montserrat Light"/>
              <a:cs typeface="Montserrat Light"/>
              <a:sym typeface="Montserrat Light"/>
            </a:endParaRPr>
          </a:p>
        </p:txBody>
      </p:sp>
      <p:sp>
        <p:nvSpPr>
          <p:cNvPr id="267" name="Google Shape;267;p29"/>
          <p:cNvSpPr txBox="1"/>
          <p:nvPr/>
        </p:nvSpPr>
        <p:spPr>
          <a:xfrm rot="-5400000">
            <a:off x="-609150" y="664700"/>
            <a:ext cx="17469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DISCUSS</a:t>
            </a:r>
            <a:endParaRPr i="1">
              <a:solidFill>
                <a:srgbClr val="FFFFFF"/>
              </a:solidFill>
              <a:latin typeface="Montserrat Thin"/>
              <a:ea typeface="Montserrat Thin"/>
              <a:cs typeface="Montserrat Thin"/>
              <a:sym typeface="Montserrat Thin"/>
            </a:endParaRPr>
          </a:p>
        </p:txBody>
      </p:sp>
      <p:cxnSp>
        <p:nvCxnSpPr>
          <p:cNvPr id="268" name="Google Shape;268;p29"/>
          <p:cNvCxnSpPr/>
          <p:nvPr/>
        </p:nvCxnSpPr>
        <p:spPr>
          <a:xfrm>
            <a:off x="92850" y="17831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par>
                                <p:cTn fill="hold" nodeType="with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par>
                                <p:cTn fill="hold" nodeType="with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par>
                                <p:cTn fill="hold" nodeType="with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par>
                                <p:cTn fill="hold" nodeType="with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0"/>
          <p:cNvSpPr/>
          <p:nvPr/>
        </p:nvSpPr>
        <p:spPr>
          <a:xfrm>
            <a:off x="964400" y="975125"/>
            <a:ext cx="4768500" cy="3236100"/>
          </a:xfrm>
          <a:prstGeom prst="rect">
            <a:avLst/>
          </a:prstGeom>
          <a:solidFill>
            <a:srgbClr val="FFFFFF"/>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4" name="Google Shape;274;p30"/>
          <p:cNvPicPr preferRelativeResize="0"/>
          <p:nvPr/>
        </p:nvPicPr>
        <p:blipFill rotWithShape="1">
          <a:blip r:embed="rId3">
            <a:alphaModFix/>
          </a:blip>
          <a:srcRect b="4879" l="8282" r="10031" t="0"/>
          <a:stretch/>
        </p:blipFill>
        <p:spPr>
          <a:xfrm>
            <a:off x="1103900" y="1098875"/>
            <a:ext cx="4489499" cy="2988601"/>
          </a:xfrm>
          <a:prstGeom prst="rect">
            <a:avLst/>
          </a:prstGeom>
          <a:noFill/>
          <a:ln>
            <a:noFill/>
          </a:ln>
        </p:spPr>
      </p:pic>
      <p:sp>
        <p:nvSpPr>
          <p:cNvPr id="275" name="Google Shape;275;p30"/>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6" name="Google Shape;276;p30"/>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277" name="Google Shape;277;p30"/>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78" name="Google Shape;278;p30"/>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79" name="Google Shape;279;p30"/>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TEMPERATURE </a:t>
            </a:r>
            <a:endParaRPr i="1">
              <a:solidFill>
                <a:srgbClr val="FFFFFF"/>
              </a:solidFill>
              <a:latin typeface="Montserrat Light"/>
              <a:ea typeface="Montserrat Light"/>
              <a:cs typeface="Montserrat Light"/>
              <a:sym typeface="Montserrat Light"/>
            </a:endParaRPr>
          </a:p>
        </p:txBody>
      </p:sp>
      <p:sp>
        <p:nvSpPr>
          <p:cNvPr id="280" name="Google Shape;280;p30"/>
          <p:cNvSpPr txBox="1"/>
          <p:nvPr/>
        </p:nvSpPr>
        <p:spPr>
          <a:xfrm rot="-5400000">
            <a:off x="-609150" y="664700"/>
            <a:ext cx="17469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CREATE</a:t>
            </a:r>
            <a:endParaRPr i="1">
              <a:solidFill>
                <a:srgbClr val="FFFFFF"/>
              </a:solidFill>
              <a:latin typeface="Montserrat Thin"/>
              <a:ea typeface="Montserrat Thin"/>
              <a:cs typeface="Montserrat Thin"/>
              <a:sym typeface="Montserrat Thin"/>
            </a:endParaRPr>
          </a:p>
        </p:txBody>
      </p:sp>
      <p:cxnSp>
        <p:nvCxnSpPr>
          <p:cNvPr id="281" name="Google Shape;281;p30"/>
          <p:cNvCxnSpPr/>
          <p:nvPr/>
        </p:nvCxnSpPr>
        <p:spPr>
          <a:xfrm>
            <a:off x="92850" y="1783125"/>
            <a:ext cx="328500" cy="0"/>
          </a:xfrm>
          <a:prstGeom prst="straightConnector1">
            <a:avLst/>
          </a:prstGeom>
          <a:noFill/>
          <a:ln cap="flat" cmpd="sng" w="9525">
            <a:solidFill>
              <a:srgbClr val="FFFFFF"/>
            </a:solidFill>
            <a:prstDash val="solid"/>
            <a:round/>
            <a:headEnd len="med" w="med" type="none"/>
            <a:tailEnd len="med" w="med" type="none"/>
          </a:ln>
        </p:spPr>
      </p:cxnSp>
      <p:sp>
        <p:nvSpPr>
          <p:cNvPr id="282" name="Google Shape;282;p30"/>
          <p:cNvSpPr txBox="1"/>
          <p:nvPr/>
        </p:nvSpPr>
        <p:spPr>
          <a:xfrm>
            <a:off x="6004686" y="975125"/>
            <a:ext cx="2392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145AC"/>
                </a:solidFill>
                <a:latin typeface="Montserrat Light"/>
                <a:ea typeface="Montserrat Light"/>
                <a:cs typeface="Montserrat Light"/>
                <a:sym typeface="Montserrat Light"/>
              </a:rPr>
              <a:t>PiperCode Project: </a:t>
            </a:r>
            <a:endParaRPr sz="2400">
              <a:solidFill>
                <a:srgbClr val="0145AC"/>
              </a:solidFill>
              <a:latin typeface="Montserrat Light"/>
              <a:ea typeface="Montserrat Light"/>
              <a:cs typeface="Montserrat Light"/>
              <a:sym typeface="Montserrat Light"/>
            </a:endParaRPr>
          </a:p>
        </p:txBody>
      </p:sp>
      <p:sp>
        <p:nvSpPr>
          <p:cNvPr id="283" name="Google Shape;283;p30"/>
          <p:cNvSpPr txBox="1"/>
          <p:nvPr/>
        </p:nvSpPr>
        <p:spPr>
          <a:xfrm>
            <a:off x="6004674" y="1327800"/>
            <a:ext cx="27327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145AC"/>
                </a:solidFill>
                <a:latin typeface="Montserrat"/>
                <a:ea typeface="Montserrat"/>
                <a:cs typeface="Montserrat"/>
                <a:sym typeface="Montserrat"/>
              </a:rPr>
              <a:t>Ther-Mood-Stat</a:t>
            </a:r>
            <a:endParaRPr b="1" sz="2400">
              <a:solidFill>
                <a:srgbClr val="0145AC"/>
              </a:solidFill>
              <a:latin typeface="Montserrat"/>
              <a:ea typeface="Montserrat"/>
              <a:cs typeface="Montserrat"/>
              <a:sym typeface="Montserrat"/>
            </a:endParaRPr>
          </a:p>
        </p:txBody>
      </p:sp>
      <p:sp>
        <p:nvSpPr>
          <p:cNvPr id="284" name="Google Shape;284;p30"/>
          <p:cNvSpPr txBox="1"/>
          <p:nvPr/>
        </p:nvSpPr>
        <p:spPr>
          <a:xfrm>
            <a:off x="6008950" y="2101025"/>
            <a:ext cx="2711100" cy="1607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0145AC"/>
              </a:buClr>
              <a:buSzPts val="1400"/>
              <a:buFont typeface="Montserrat Light"/>
              <a:buAutoNum type="arabicPeriod"/>
            </a:pPr>
            <a:r>
              <a:rPr lang="en">
                <a:solidFill>
                  <a:srgbClr val="0145AC"/>
                </a:solidFill>
                <a:latin typeface="Montserrat Light"/>
                <a:ea typeface="Montserrat Light"/>
                <a:cs typeface="Montserrat Light"/>
                <a:sym typeface="Montserrat Light"/>
              </a:rPr>
              <a:t>Follow the tutorial.</a:t>
            </a:r>
            <a:endParaRPr>
              <a:solidFill>
                <a:srgbClr val="0145AC"/>
              </a:solidFill>
              <a:latin typeface="Montserrat Light"/>
              <a:ea typeface="Montserrat Light"/>
              <a:cs typeface="Montserrat Light"/>
              <a:sym typeface="Montserrat Light"/>
            </a:endParaRPr>
          </a:p>
          <a:p>
            <a:pPr indent="0" lvl="0" marL="0" rtl="0" algn="l">
              <a:spcBef>
                <a:spcPts val="0"/>
              </a:spcBef>
              <a:spcAft>
                <a:spcPts val="0"/>
              </a:spcAft>
              <a:buNone/>
            </a:pPr>
            <a:r>
              <a:t/>
            </a:r>
            <a:endParaRPr>
              <a:solidFill>
                <a:srgbClr val="0145AC"/>
              </a:solidFill>
              <a:latin typeface="Montserrat Light"/>
              <a:ea typeface="Montserrat Light"/>
              <a:cs typeface="Montserrat Light"/>
              <a:sym typeface="Montserrat Light"/>
            </a:endParaRPr>
          </a:p>
          <a:p>
            <a:pPr indent="-317500" lvl="0" marL="457200" rtl="0" algn="l">
              <a:spcBef>
                <a:spcPts val="0"/>
              </a:spcBef>
              <a:spcAft>
                <a:spcPts val="0"/>
              </a:spcAft>
              <a:buClr>
                <a:srgbClr val="0145AC"/>
              </a:buClr>
              <a:buSzPts val="1400"/>
              <a:buFont typeface="Montserrat Light"/>
              <a:buAutoNum type="arabicPeriod"/>
            </a:pPr>
            <a:r>
              <a:rPr lang="en">
                <a:solidFill>
                  <a:srgbClr val="0145AC"/>
                </a:solidFill>
                <a:latin typeface="Montserrat Light"/>
                <a:ea typeface="Montserrat Light"/>
                <a:cs typeface="Montserrat Light"/>
                <a:sym typeface="Montserrat Light"/>
              </a:rPr>
              <a:t>Be sure to pause and DISCUSS with your group.</a:t>
            </a:r>
            <a:endParaRPr>
              <a:solidFill>
                <a:srgbClr val="0145AC"/>
              </a:solidFill>
              <a:latin typeface="Montserrat Light"/>
              <a:ea typeface="Montserrat Light"/>
              <a:cs typeface="Montserrat Light"/>
              <a:sym typeface="Montserrat Light"/>
            </a:endParaRPr>
          </a:p>
          <a:p>
            <a:pPr indent="0" lvl="0" marL="0" rtl="0" algn="l">
              <a:spcBef>
                <a:spcPts val="0"/>
              </a:spcBef>
              <a:spcAft>
                <a:spcPts val="0"/>
              </a:spcAft>
              <a:buNone/>
            </a:pPr>
            <a:r>
              <a:t/>
            </a:r>
            <a:endParaRPr>
              <a:solidFill>
                <a:srgbClr val="0145AC"/>
              </a:solidFill>
              <a:latin typeface="Montserrat Light"/>
              <a:ea typeface="Montserrat Light"/>
              <a:cs typeface="Montserrat Light"/>
              <a:sym typeface="Montserrat Light"/>
            </a:endParaRPr>
          </a:p>
          <a:p>
            <a:pPr indent="-317500" lvl="0" marL="457200" rtl="0" algn="l">
              <a:spcBef>
                <a:spcPts val="0"/>
              </a:spcBef>
              <a:spcAft>
                <a:spcPts val="0"/>
              </a:spcAft>
              <a:buClr>
                <a:srgbClr val="0145AC"/>
              </a:buClr>
              <a:buSzPts val="1400"/>
              <a:buFont typeface="Montserrat Light"/>
              <a:buAutoNum type="arabicPeriod"/>
            </a:pPr>
            <a:r>
              <a:rPr lang="en">
                <a:solidFill>
                  <a:srgbClr val="0145AC"/>
                </a:solidFill>
                <a:latin typeface="Montserrat Light"/>
                <a:ea typeface="Montserrat Light"/>
                <a:cs typeface="Montserrat Light"/>
                <a:sym typeface="Montserrat Light"/>
              </a:rPr>
              <a:t>Record answers in your GRAPHIC ORGANIZER.</a:t>
            </a:r>
            <a:endParaRPr>
              <a:solidFill>
                <a:srgbClr val="0145AC"/>
              </a:solidFill>
              <a:latin typeface="Montserrat Light"/>
              <a:ea typeface="Montserrat Light"/>
              <a:cs typeface="Montserrat Light"/>
              <a:sym typeface="Montserrat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1"/>
          <p:cNvSpPr/>
          <p:nvPr/>
        </p:nvSpPr>
        <p:spPr>
          <a:xfrm>
            <a:off x="762400" y="1418950"/>
            <a:ext cx="8125200" cy="2157600"/>
          </a:xfrm>
          <a:prstGeom prst="rect">
            <a:avLst/>
          </a:prstGeom>
          <a:solidFill>
            <a:srgbClr val="FFFFFF"/>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1"/>
          <p:cNvSpPr txBox="1"/>
          <p:nvPr/>
        </p:nvSpPr>
        <p:spPr>
          <a:xfrm>
            <a:off x="694650" y="756550"/>
            <a:ext cx="5442000" cy="66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Montserrat Medium"/>
                <a:ea typeface="Montserrat Medium"/>
                <a:cs typeface="Montserrat Medium"/>
                <a:sym typeface="Montserrat Medium"/>
              </a:rPr>
              <a:t>The RIGHT way to </a:t>
            </a:r>
            <a:r>
              <a:rPr lang="en" sz="1800">
                <a:solidFill>
                  <a:schemeClr val="accent1"/>
                </a:solidFill>
                <a:latin typeface="Montserrat Medium"/>
                <a:ea typeface="Montserrat Medium"/>
                <a:cs typeface="Montserrat Medium"/>
                <a:sym typeface="Montserrat Medium"/>
              </a:rPr>
              <a:t>measure</a:t>
            </a:r>
            <a:r>
              <a:rPr lang="en" sz="1800">
                <a:solidFill>
                  <a:schemeClr val="accent1"/>
                </a:solidFill>
                <a:latin typeface="Montserrat Medium"/>
                <a:ea typeface="Montserrat Medium"/>
                <a:cs typeface="Montserrat Medium"/>
                <a:sym typeface="Montserrat Medium"/>
              </a:rPr>
              <a:t>.</a:t>
            </a:r>
            <a:endParaRPr sz="1800">
              <a:solidFill>
                <a:schemeClr val="accent1"/>
              </a:solidFill>
              <a:latin typeface="Montserrat Thin"/>
              <a:ea typeface="Montserrat Thin"/>
              <a:cs typeface="Montserrat Thin"/>
              <a:sym typeface="Montserrat Thin"/>
            </a:endParaRPr>
          </a:p>
        </p:txBody>
      </p:sp>
      <p:pic>
        <p:nvPicPr>
          <p:cNvPr id="291" name="Google Shape;291;p31"/>
          <p:cNvPicPr preferRelativeResize="0"/>
          <p:nvPr/>
        </p:nvPicPr>
        <p:blipFill rotWithShape="1">
          <a:blip r:embed="rId3">
            <a:alphaModFix/>
          </a:blip>
          <a:srcRect b="30556" l="29929" r="15957" t="7650"/>
          <a:stretch/>
        </p:blipFill>
        <p:spPr>
          <a:xfrm>
            <a:off x="854650" y="1517100"/>
            <a:ext cx="2598600" cy="1978180"/>
          </a:xfrm>
          <a:prstGeom prst="rect">
            <a:avLst/>
          </a:prstGeom>
          <a:noFill/>
          <a:ln>
            <a:noFill/>
          </a:ln>
        </p:spPr>
      </p:pic>
      <p:pic>
        <p:nvPicPr>
          <p:cNvPr id="292" name="Google Shape;292;p31"/>
          <p:cNvPicPr preferRelativeResize="0"/>
          <p:nvPr/>
        </p:nvPicPr>
        <p:blipFill rotWithShape="1">
          <a:blip r:embed="rId4">
            <a:alphaModFix/>
          </a:blip>
          <a:srcRect b="0" l="7074" r="7066" t="0"/>
          <a:stretch/>
        </p:blipFill>
        <p:spPr>
          <a:xfrm flipH="1">
            <a:off x="6243907" y="1517100"/>
            <a:ext cx="2575943" cy="1978179"/>
          </a:xfrm>
          <a:prstGeom prst="rect">
            <a:avLst/>
          </a:prstGeom>
          <a:noFill/>
          <a:ln>
            <a:noFill/>
          </a:ln>
        </p:spPr>
      </p:pic>
      <p:pic>
        <p:nvPicPr>
          <p:cNvPr id="293" name="Google Shape;293;p31"/>
          <p:cNvPicPr preferRelativeResize="0"/>
          <p:nvPr/>
        </p:nvPicPr>
        <p:blipFill rotWithShape="1">
          <a:blip r:embed="rId5">
            <a:alphaModFix/>
          </a:blip>
          <a:srcRect b="11774" l="0" r="0" t="37029"/>
          <a:stretch/>
        </p:blipFill>
        <p:spPr>
          <a:xfrm>
            <a:off x="3560590" y="1517100"/>
            <a:ext cx="2575970" cy="1978170"/>
          </a:xfrm>
          <a:prstGeom prst="rect">
            <a:avLst/>
          </a:prstGeom>
          <a:noFill/>
          <a:ln>
            <a:noFill/>
          </a:ln>
        </p:spPr>
      </p:pic>
      <p:sp>
        <p:nvSpPr>
          <p:cNvPr id="294" name="Google Shape;294;p31"/>
          <p:cNvSpPr txBox="1"/>
          <p:nvPr/>
        </p:nvSpPr>
        <p:spPr>
          <a:xfrm>
            <a:off x="6152625" y="3724550"/>
            <a:ext cx="2758500" cy="66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Montserrat Medium"/>
                <a:ea typeface="Montserrat Medium"/>
                <a:cs typeface="Montserrat Medium"/>
                <a:sym typeface="Montserrat Medium"/>
              </a:rPr>
              <a:t>The WRONG way.</a:t>
            </a:r>
            <a:endParaRPr sz="1800">
              <a:solidFill>
                <a:schemeClr val="accent1"/>
              </a:solidFill>
              <a:latin typeface="Montserrat Thin"/>
              <a:ea typeface="Montserrat Thin"/>
              <a:cs typeface="Montserrat Thin"/>
              <a:sym typeface="Montserrat Thin"/>
            </a:endParaRPr>
          </a:p>
        </p:txBody>
      </p:sp>
      <p:pic>
        <p:nvPicPr>
          <p:cNvPr id="295" name="Google Shape;295;p31"/>
          <p:cNvPicPr preferRelativeResize="0"/>
          <p:nvPr/>
        </p:nvPicPr>
        <p:blipFill rotWithShape="1">
          <a:blip r:embed="rId6">
            <a:alphaModFix/>
          </a:blip>
          <a:srcRect b="5566" l="-10763" r="-12389" t="7462"/>
          <a:stretch/>
        </p:blipFill>
        <p:spPr>
          <a:xfrm>
            <a:off x="854650" y="1517100"/>
            <a:ext cx="2598600" cy="1978180"/>
          </a:xfrm>
          <a:prstGeom prst="rect">
            <a:avLst/>
          </a:prstGeom>
          <a:noFill/>
          <a:ln>
            <a:noFill/>
          </a:ln>
        </p:spPr>
      </p:pic>
      <p:pic>
        <p:nvPicPr>
          <p:cNvPr id="296" name="Google Shape;296;p31"/>
          <p:cNvPicPr preferRelativeResize="0"/>
          <p:nvPr/>
        </p:nvPicPr>
        <p:blipFill rotWithShape="1">
          <a:blip r:embed="rId6">
            <a:alphaModFix/>
          </a:blip>
          <a:srcRect b="5566" l="-10763" r="-12389" t="7462"/>
          <a:stretch/>
        </p:blipFill>
        <p:spPr>
          <a:xfrm>
            <a:off x="3549275" y="1517100"/>
            <a:ext cx="2598600" cy="1978180"/>
          </a:xfrm>
          <a:prstGeom prst="rect">
            <a:avLst/>
          </a:prstGeom>
          <a:noFill/>
          <a:ln>
            <a:noFill/>
          </a:ln>
        </p:spPr>
      </p:pic>
      <p:pic>
        <p:nvPicPr>
          <p:cNvPr id="297" name="Google Shape;297;p31"/>
          <p:cNvPicPr preferRelativeResize="0"/>
          <p:nvPr/>
        </p:nvPicPr>
        <p:blipFill rotWithShape="1">
          <a:blip r:embed="rId7">
            <a:alphaModFix/>
          </a:blip>
          <a:srcRect b="2789" l="-18715" r="-19406" t="-341"/>
          <a:stretch/>
        </p:blipFill>
        <p:spPr>
          <a:xfrm>
            <a:off x="6243900" y="1517100"/>
            <a:ext cx="2598600" cy="1978180"/>
          </a:xfrm>
          <a:prstGeom prst="rect">
            <a:avLst/>
          </a:prstGeom>
          <a:noFill/>
          <a:ln>
            <a:noFill/>
          </a:ln>
        </p:spPr>
      </p:pic>
      <p:sp>
        <p:nvSpPr>
          <p:cNvPr id="298" name="Google Shape;298;p31"/>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9" name="Google Shape;299;p31"/>
          <p:cNvPicPr preferRelativeResize="0"/>
          <p:nvPr/>
        </p:nvPicPr>
        <p:blipFill>
          <a:blip r:embed="rId8">
            <a:alphaModFix/>
          </a:blip>
          <a:stretch>
            <a:fillRect/>
          </a:stretch>
        </p:blipFill>
        <p:spPr>
          <a:xfrm rot="-5400000">
            <a:off x="-267713" y="3824560"/>
            <a:ext cx="1064025" cy="242300"/>
          </a:xfrm>
          <a:prstGeom prst="rect">
            <a:avLst/>
          </a:prstGeom>
          <a:noFill/>
          <a:ln>
            <a:noFill/>
          </a:ln>
        </p:spPr>
      </p:pic>
      <p:sp>
        <p:nvSpPr>
          <p:cNvPr id="300" name="Google Shape;300;p31"/>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301" name="Google Shape;301;p31"/>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302" name="Google Shape;302;p31"/>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TEMPERATURE </a:t>
            </a:r>
            <a:endParaRPr i="1">
              <a:solidFill>
                <a:srgbClr val="FFFFFF"/>
              </a:solidFill>
              <a:latin typeface="Montserrat Light"/>
              <a:ea typeface="Montserrat Light"/>
              <a:cs typeface="Montserrat Light"/>
              <a:sym typeface="Montserrat Light"/>
            </a:endParaRPr>
          </a:p>
        </p:txBody>
      </p:sp>
      <p:sp>
        <p:nvSpPr>
          <p:cNvPr id="303" name="Google Shape;303;p31"/>
          <p:cNvSpPr txBox="1"/>
          <p:nvPr/>
        </p:nvSpPr>
        <p:spPr>
          <a:xfrm rot="-5400000">
            <a:off x="-609150" y="664700"/>
            <a:ext cx="17469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CREATE</a:t>
            </a:r>
            <a:endParaRPr i="1">
              <a:solidFill>
                <a:srgbClr val="FFFFFF"/>
              </a:solidFill>
              <a:latin typeface="Montserrat Thin"/>
              <a:ea typeface="Montserrat Thin"/>
              <a:cs typeface="Montserrat Thin"/>
              <a:sym typeface="Montserrat Thin"/>
            </a:endParaRPr>
          </a:p>
        </p:txBody>
      </p:sp>
      <p:cxnSp>
        <p:nvCxnSpPr>
          <p:cNvPr id="304" name="Google Shape;304;p31"/>
          <p:cNvCxnSpPr/>
          <p:nvPr/>
        </p:nvCxnSpPr>
        <p:spPr>
          <a:xfrm>
            <a:off x="92850" y="17831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graphicFrame>
        <p:nvGraphicFramePr>
          <p:cNvPr id="309" name="Google Shape;309;p32"/>
          <p:cNvGraphicFramePr/>
          <p:nvPr/>
        </p:nvGraphicFramePr>
        <p:xfrm>
          <a:off x="4484638" y="1151663"/>
          <a:ext cx="3000000" cy="3000000"/>
        </p:xfrm>
        <a:graphic>
          <a:graphicData uri="http://schemas.openxmlformats.org/drawingml/2006/table">
            <a:tbl>
              <a:tblPr>
                <a:noFill/>
                <a:tableStyleId>{30ACBCD2-9336-426C-B4E0-EA34627037DE}</a:tableStyleId>
              </a:tblPr>
              <a:tblGrid>
                <a:gridCol w="768675"/>
                <a:gridCol w="2845275"/>
              </a:tblGrid>
              <a:tr h="450450">
                <a:tc gridSpan="2">
                  <a:txBody>
                    <a:bodyPr/>
                    <a:lstStyle/>
                    <a:p>
                      <a:pPr indent="0" lvl="0" marL="0" rtl="0" algn="ctr">
                        <a:spcBef>
                          <a:spcPts val="0"/>
                        </a:spcBef>
                        <a:spcAft>
                          <a:spcPts val="0"/>
                        </a:spcAft>
                        <a:buNone/>
                      </a:pPr>
                      <a:r>
                        <a:rPr lang="en" sz="2400">
                          <a:solidFill>
                            <a:srgbClr val="FFFFFF"/>
                          </a:solidFill>
                          <a:latin typeface="Montserrat Medium"/>
                          <a:ea typeface="Montserrat Medium"/>
                          <a:cs typeface="Montserrat Medium"/>
                          <a:sym typeface="Montserrat Medium"/>
                        </a:rPr>
                        <a:t>Inequality Symbols</a:t>
                      </a:r>
                      <a:endParaRPr sz="2000">
                        <a:solidFill>
                          <a:srgbClr val="FFFFFF"/>
                        </a:solidFill>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1"/>
                    </a:solidFill>
                  </a:tcPr>
                </a:tc>
                <a:tc hMerge="1"/>
              </a:tr>
              <a:tr h="450450">
                <a:tc>
                  <a:txBody>
                    <a:bodyPr/>
                    <a:lstStyle/>
                    <a:p>
                      <a:pPr indent="0" lvl="0" marL="0" rtl="0" algn="ctr">
                        <a:spcBef>
                          <a:spcPts val="0"/>
                        </a:spcBef>
                        <a:spcAft>
                          <a:spcPts val="0"/>
                        </a:spcAft>
                        <a:buNone/>
                      </a:pPr>
                      <a:r>
                        <a:rPr b="1" lang="en" sz="1800">
                          <a:solidFill>
                            <a:schemeClr val="accent1"/>
                          </a:solidFill>
                          <a:latin typeface="Montserrat"/>
                          <a:ea typeface="Montserrat"/>
                          <a:cs typeface="Montserrat"/>
                          <a:sym typeface="Montserrat"/>
                        </a:rPr>
                        <a:t>≠</a:t>
                      </a:r>
                      <a:endParaRPr b="1" sz="1800">
                        <a:solidFill>
                          <a:schemeClr val="accent1"/>
                        </a:solidFill>
                        <a:latin typeface="Montserrat"/>
                        <a:ea typeface="Montserrat"/>
                        <a:cs typeface="Montserrat"/>
                        <a:sym typeface="Montserrat"/>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800">
                          <a:solidFill>
                            <a:schemeClr val="accent1"/>
                          </a:solidFill>
                          <a:latin typeface="Montserrat Light"/>
                          <a:ea typeface="Montserrat Light"/>
                          <a:cs typeface="Montserrat Light"/>
                          <a:sym typeface="Montserrat Light"/>
                        </a:rPr>
                        <a:t>not equal</a:t>
                      </a:r>
                      <a:endParaRPr sz="1800">
                        <a:solidFill>
                          <a:schemeClr val="accent1"/>
                        </a:solidFill>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450450">
                <a:tc>
                  <a:txBody>
                    <a:bodyPr/>
                    <a:lstStyle/>
                    <a:p>
                      <a:pPr indent="0" lvl="0" marL="0" rtl="0" algn="ctr">
                        <a:spcBef>
                          <a:spcPts val="0"/>
                        </a:spcBef>
                        <a:spcAft>
                          <a:spcPts val="0"/>
                        </a:spcAft>
                        <a:buNone/>
                      </a:pPr>
                      <a:r>
                        <a:rPr b="1" lang="en" sz="1800">
                          <a:solidFill>
                            <a:schemeClr val="accent1"/>
                          </a:solidFill>
                          <a:latin typeface="Montserrat"/>
                          <a:ea typeface="Montserrat"/>
                          <a:cs typeface="Montserrat"/>
                          <a:sym typeface="Montserrat"/>
                        </a:rPr>
                        <a:t>&lt;</a:t>
                      </a:r>
                      <a:endParaRPr b="1" sz="1800">
                        <a:solidFill>
                          <a:schemeClr val="accent1"/>
                        </a:solidFill>
                        <a:latin typeface="Montserrat"/>
                        <a:ea typeface="Montserrat"/>
                        <a:cs typeface="Montserrat"/>
                        <a:sym typeface="Montserrat"/>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800">
                          <a:solidFill>
                            <a:schemeClr val="accent1"/>
                          </a:solidFill>
                          <a:latin typeface="Montserrat Light"/>
                          <a:ea typeface="Montserrat Light"/>
                          <a:cs typeface="Montserrat Light"/>
                          <a:sym typeface="Montserrat Light"/>
                        </a:rPr>
                        <a:t>l</a:t>
                      </a:r>
                      <a:r>
                        <a:rPr lang="en" sz="1800">
                          <a:solidFill>
                            <a:schemeClr val="accent1"/>
                          </a:solidFill>
                          <a:latin typeface="Montserrat Light"/>
                          <a:ea typeface="Montserrat Light"/>
                          <a:cs typeface="Montserrat Light"/>
                          <a:sym typeface="Montserrat Light"/>
                        </a:rPr>
                        <a:t>ess than</a:t>
                      </a:r>
                      <a:endParaRPr sz="1800">
                        <a:solidFill>
                          <a:schemeClr val="accent1"/>
                        </a:solidFill>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450450">
                <a:tc>
                  <a:txBody>
                    <a:bodyPr/>
                    <a:lstStyle/>
                    <a:p>
                      <a:pPr indent="0" lvl="0" marL="0" rtl="0" algn="ctr">
                        <a:spcBef>
                          <a:spcPts val="0"/>
                        </a:spcBef>
                        <a:spcAft>
                          <a:spcPts val="0"/>
                        </a:spcAft>
                        <a:buNone/>
                      </a:pPr>
                      <a:r>
                        <a:rPr b="1" lang="en" sz="1800">
                          <a:solidFill>
                            <a:schemeClr val="accent1"/>
                          </a:solidFill>
                          <a:latin typeface="Montserrat"/>
                          <a:ea typeface="Montserrat"/>
                          <a:cs typeface="Montserrat"/>
                          <a:sym typeface="Montserrat"/>
                        </a:rPr>
                        <a:t>≤</a:t>
                      </a:r>
                      <a:endParaRPr b="1" sz="1800">
                        <a:solidFill>
                          <a:schemeClr val="accent1"/>
                        </a:solidFill>
                        <a:latin typeface="Montserrat"/>
                        <a:ea typeface="Montserrat"/>
                        <a:cs typeface="Montserrat"/>
                        <a:sym typeface="Montserrat"/>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800">
                          <a:solidFill>
                            <a:schemeClr val="accent1"/>
                          </a:solidFill>
                          <a:latin typeface="Montserrat Light"/>
                          <a:ea typeface="Montserrat Light"/>
                          <a:cs typeface="Montserrat Light"/>
                          <a:sym typeface="Montserrat Light"/>
                        </a:rPr>
                        <a:t>l</a:t>
                      </a:r>
                      <a:r>
                        <a:rPr lang="en" sz="1800">
                          <a:solidFill>
                            <a:schemeClr val="accent1"/>
                          </a:solidFill>
                          <a:latin typeface="Montserrat Light"/>
                          <a:ea typeface="Montserrat Light"/>
                          <a:cs typeface="Montserrat Light"/>
                          <a:sym typeface="Montserrat Light"/>
                        </a:rPr>
                        <a:t>ess than or equal to</a:t>
                      </a:r>
                      <a:endParaRPr sz="1800">
                        <a:solidFill>
                          <a:schemeClr val="accent1"/>
                        </a:solidFill>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450450">
                <a:tc>
                  <a:txBody>
                    <a:bodyPr/>
                    <a:lstStyle/>
                    <a:p>
                      <a:pPr indent="0" lvl="0" marL="0" rtl="0" algn="ctr">
                        <a:spcBef>
                          <a:spcPts val="0"/>
                        </a:spcBef>
                        <a:spcAft>
                          <a:spcPts val="0"/>
                        </a:spcAft>
                        <a:buNone/>
                      </a:pPr>
                      <a:r>
                        <a:rPr b="1" lang="en" sz="1800">
                          <a:solidFill>
                            <a:schemeClr val="accent1"/>
                          </a:solidFill>
                          <a:latin typeface="Montserrat"/>
                          <a:ea typeface="Montserrat"/>
                          <a:cs typeface="Montserrat"/>
                          <a:sym typeface="Montserrat"/>
                        </a:rPr>
                        <a:t>&gt;</a:t>
                      </a:r>
                      <a:endParaRPr b="1" sz="1800">
                        <a:solidFill>
                          <a:schemeClr val="accent1"/>
                        </a:solidFill>
                        <a:latin typeface="Montserrat"/>
                        <a:ea typeface="Montserrat"/>
                        <a:cs typeface="Montserrat"/>
                        <a:sym typeface="Montserrat"/>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800">
                          <a:solidFill>
                            <a:schemeClr val="accent1"/>
                          </a:solidFill>
                          <a:latin typeface="Montserrat Light"/>
                          <a:ea typeface="Montserrat Light"/>
                          <a:cs typeface="Montserrat Light"/>
                          <a:sym typeface="Montserrat Light"/>
                        </a:rPr>
                        <a:t>greater than</a:t>
                      </a:r>
                      <a:endParaRPr sz="1800">
                        <a:solidFill>
                          <a:schemeClr val="accent1"/>
                        </a:solidFill>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450450">
                <a:tc>
                  <a:txBody>
                    <a:bodyPr/>
                    <a:lstStyle/>
                    <a:p>
                      <a:pPr indent="0" lvl="0" marL="0" rtl="0" algn="ctr">
                        <a:spcBef>
                          <a:spcPts val="0"/>
                        </a:spcBef>
                        <a:spcAft>
                          <a:spcPts val="0"/>
                        </a:spcAft>
                        <a:buNone/>
                      </a:pPr>
                      <a:r>
                        <a:rPr b="1" lang="en" sz="1800">
                          <a:solidFill>
                            <a:schemeClr val="accent1"/>
                          </a:solidFill>
                          <a:latin typeface="Montserrat"/>
                          <a:ea typeface="Montserrat"/>
                          <a:cs typeface="Montserrat"/>
                          <a:sym typeface="Montserrat"/>
                        </a:rPr>
                        <a:t>≥</a:t>
                      </a:r>
                      <a:endParaRPr b="1" sz="1800">
                        <a:solidFill>
                          <a:schemeClr val="accent1"/>
                        </a:solidFill>
                        <a:latin typeface="Montserrat"/>
                        <a:ea typeface="Montserrat"/>
                        <a:cs typeface="Montserrat"/>
                        <a:sym typeface="Montserrat"/>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800">
                          <a:solidFill>
                            <a:schemeClr val="accent1"/>
                          </a:solidFill>
                          <a:latin typeface="Montserrat Light"/>
                          <a:ea typeface="Montserrat Light"/>
                          <a:cs typeface="Montserrat Light"/>
                          <a:sym typeface="Montserrat Light"/>
                        </a:rPr>
                        <a:t>g</a:t>
                      </a:r>
                      <a:r>
                        <a:rPr lang="en" sz="1800">
                          <a:solidFill>
                            <a:schemeClr val="accent1"/>
                          </a:solidFill>
                          <a:latin typeface="Montserrat Light"/>
                          <a:ea typeface="Montserrat Light"/>
                          <a:cs typeface="Montserrat Light"/>
                          <a:sym typeface="Montserrat Light"/>
                        </a:rPr>
                        <a:t>reater than or equal to</a:t>
                      </a:r>
                      <a:endParaRPr sz="1800">
                        <a:solidFill>
                          <a:schemeClr val="accent1"/>
                        </a:solidFill>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bl>
          </a:graphicData>
        </a:graphic>
      </p:graphicFrame>
      <p:sp>
        <p:nvSpPr>
          <p:cNvPr id="310" name="Google Shape;310;p32"/>
          <p:cNvSpPr txBox="1"/>
          <p:nvPr/>
        </p:nvSpPr>
        <p:spPr>
          <a:xfrm>
            <a:off x="1045388" y="1556575"/>
            <a:ext cx="2859000" cy="66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Montserrat Medium"/>
                <a:ea typeface="Montserrat Medium"/>
                <a:cs typeface="Montserrat Medium"/>
                <a:sym typeface="Montserrat Medium"/>
              </a:rPr>
              <a:t>What do these symbols represent?</a:t>
            </a:r>
            <a:endParaRPr sz="1800">
              <a:solidFill>
                <a:schemeClr val="accent1"/>
              </a:solidFill>
              <a:latin typeface="Montserrat Thin"/>
              <a:ea typeface="Montserrat Thin"/>
              <a:cs typeface="Montserrat Thin"/>
              <a:sym typeface="Montserrat Thin"/>
            </a:endParaRPr>
          </a:p>
        </p:txBody>
      </p:sp>
      <p:sp>
        <p:nvSpPr>
          <p:cNvPr id="311" name="Google Shape;311;p32"/>
          <p:cNvSpPr txBox="1"/>
          <p:nvPr/>
        </p:nvSpPr>
        <p:spPr>
          <a:xfrm>
            <a:off x="1045388" y="2433567"/>
            <a:ext cx="2859000" cy="92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Montserrat Medium"/>
                <a:ea typeface="Montserrat Medium"/>
                <a:cs typeface="Montserrat Medium"/>
                <a:sym typeface="Montserrat Medium"/>
              </a:rPr>
              <a:t>Why are we using these inequalities in this case?</a:t>
            </a:r>
            <a:endParaRPr sz="1800">
              <a:solidFill>
                <a:schemeClr val="accent1"/>
              </a:solidFill>
              <a:latin typeface="Montserrat Thin"/>
              <a:ea typeface="Montserrat Thin"/>
              <a:cs typeface="Montserrat Thin"/>
              <a:sym typeface="Montserrat Thin"/>
            </a:endParaRPr>
          </a:p>
        </p:txBody>
      </p:sp>
      <p:sp>
        <p:nvSpPr>
          <p:cNvPr id="312" name="Google Shape;312;p32"/>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3" name="Google Shape;313;p32"/>
          <p:cNvPicPr preferRelativeResize="0"/>
          <p:nvPr/>
        </p:nvPicPr>
        <p:blipFill>
          <a:blip r:embed="rId3">
            <a:alphaModFix/>
          </a:blip>
          <a:stretch>
            <a:fillRect/>
          </a:stretch>
        </p:blipFill>
        <p:spPr>
          <a:xfrm rot="-5400000">
            <a:off x="-267713" y="3824560"/>
            <a:ext cx="1064025" cy="242300"/>
          </a:xfrm>
          <a:prstGeom prst="rect">
            <a:avLst/>
          </a:prstGeom>
          <a:noFill/>
          <a:ln>
            <a:noFill/>
          </a:ln>
        </p:spPr>
      </p:pic>
      <p:sp>
        <p:nvSpPr>
          <p:cNvPr id="314" name="Google Shape;314;p32"/>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315" name="Google Shape;315;p32"/>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316" name="Google Shape;316;p32"/>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TEMPERATURE </a:t>
            </a:r>
            <a:endParaRPr i="1">
              <a:solidFill>
                <a:srgbClr val="FFFFFF"/>
              </a:solidFill>
              <a:latin typeface="Montserrat Light"/>
              <a:ea typeface="Montserrat Light"/>
              <a:cs typeface="Montserrat Light"/>
              <a:sym typeface="Montserrat Light"/>
            </a:endParaRPr>
          </a:p>
        </p:txBody>
      </p:sp>
      <p:sp>
        <p:nvSpPr>
          <p:cNvPr id="317" name="Google Shape;317;p32"/>
          <p:cNvSpPr txBox="1"/>
          <p:nvPr/>
        </p:nvSpPr>
        <p:spPr>
          <a:xfrm rot="-5400000">
            <a:off x="-609150" y="664700"/>
            <a:ext cx="17469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DISCUSS</a:t>
            </a:r>
            <a:endParaRPr i="1">
              <a:solidFill>
                <a:srgbClr val="FFFFFF"/>
              </a:solidFill>
              <a:latin typeface="Montserrat Thin"/>
              <a:ea typeface="Montserrat Thin"/>
              <a:cs typeface="Montserrat Thin"/>
              <a:sym typeface="Montserrat Thin"/>
            </a:endParaRPr>
          </a:p>
        </p:txBody>
      </p:sp>
      <p:cxnSp>
        <p:nvCxnSpPr>
          <p:cNvPr id="318" name="Google Shape;318;p32"/>
          <p:cNvCxnSpPr/>
          <p:nvPr/>
        </p:nvCxnSpPr>
        <p:spPr>
          <a:xfrm>
            <a:off x="92850" y="17831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id="323" name="Google Shape;323;p33"/>
          <p:cNvPicPr preferRelativeResize="0"/>
          <p:nvPr/>
        </p:nvPicPr>
        <p:blipFill rotWithShape="1">
          <a:blip r:embed="rId3">
            <a:alphaModFix/>
          </a:blip>
          <a:srcRect b="3642" l="-3637" r="0" t="0"/>
          <a:stretch/>
        </p:blipFill>
        <p:spPr>
          <a:xfrm>
            <a:off x="1534638" y="915550"/>
            <a:ext cx="3312426" cy="3312425"/>
          </a:xfrm>
          <a:prstGeom prst="rect">
            <a:avLst/>
          </a:prstGeom>
          <a:noFill/>
          <a:ln>
            <a:noFill/>
          </a:ln>
        </p:spPr>
      </p:pic>
      <p:sp>
        <p:nvSpPr>
          <p:cNvPr id="324" name="Google Shape;324;p33"/>
          <p:cNvSpPr txBox="1"/>
          <p:nvPr/>
        </p:nvSpPr>
        <p:spPr>
          <a:xfrm>
            <a:off x="5253325" y="2066250"/>
            <a:ext cx="2604900" cy="101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Montserrat Medium"/>
                <a:ea typeface="Montserrat Medium"/>
                <a:cs typeface="Montserrat Medium"/>
                <a:sym typeface="Montserrat Medium"/>
              </a:rPr>
              <a:t>Which temperature RANGE matches a particular emoji?</a:t>
            </a:r>
            <a:endParaRPr sz="1800">
              <a:solidFill>
                <a:schemeClr val="accent1"/>
              </a:solidFill>
              <a:latin typeface="Montserrat Medium"/>
              <a:ea typeface="Montserrat Medium"/>
              <a:cs typeface="Montserrat Medium"/>
              <a:sym typeface="Montserrat Medium"/>
            </a:endParaRPr>
          </a:p>
        </p:txBody>
      </p:sp>
      <p:sp>
        <p:nvSpPr>
          <p:cNvPr id="325" name="Google Shape;325;p33"/>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6" name="Google Shape;326;p33"/>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327" name="Google Shape;327;p33"/>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328" name="Google Shape;328;p33"/>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329" name="Google Shape;329;p33"/>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TEMPERATURE </a:t>
            </a:r>
            <a:endParaRPr i="1">
              <a:solidFill>
                <a:srgbClr val="FFFFFF"/>
              </a:solidFill>
              <a:latin typeface="Montserrat Light"/>
              <a:ea typeface="Montserrat Light"/>
              <a:cs typeface="Montserrat Light"/>
              <a:sym typeface="Montserrat Light"/>
            </a:endParaRPr>
          </a:p>
        </p:txBody>
      </p:sp>
      <p:sp>
        <p:nvSpPr>
          <p:cNvPr id="330" name="Google Shape;330;p33"/>
          <p:cNvSpPr txBox="1"/>
          <p:nvPr/>
        </p:nvSpPr>
        <p:spPr>
          <a:xfrm rot="-5400000">
            <a:off x="-609150" y="664700"/>
            <a:ext cx="17469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DISCUSS</a:t>
            </a:r>
            <a:endParaRPr i="1">
              <a:solidFill>
                <a:srgbClr val="FFFFFF"/>
              </a:solidFill>
              <a:latin typeface="Montserrat Thin"/>
              <a:ea typeface="Montserrat Thin"/>
              <a:cs typeface="Montserrat Thin"/>
              <a:sym typeface="Montserrat Thin"/>
            </a:endParaRPr>
          </a:p>
        </p:txBody>
      </p:sp>
      <p:cxnSp>
        <p:nvCxnSpPr>
          <p:cNvPr id="331" name="Google Shape;331;p33"/>
          <p:cNvCxnSpPr/>
          <p:nvPr/>
        </p:nvCxnSpPr>
        <p:spPr>
          <a:xfrm>
            <a:off x="92850" y="17831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